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78" r:id="rId5"/>
    <p:sldId id="259" r:id="rId6"/>
    <p:sldId id="260" r:id="rId7"/>
    <p:sldId id="279" r:id="rId8"/>
    <p:sldId id="262" r:id="rId9"/>
    <p:sldId id="281" r:id="rId10"/>
    <p:sldId id="270" r:id="rId11"/>
    <p:sldId id="271" r:id="rId12"/>
    <p:sldId id="267" r:id="rId13"/>
    <p:sldId id="280" r:id="rId14"/>
    <p:sldId id="272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3" autoAdjust="0"/>
    <p:restoredTop sz="94660"/>
  </p:normalViewPr>
  <p:slideViewPr>
    <p:cSldViewPr>
      <p:cViewPr varScale="1">
        <p:scale>
          <a:sx n="87" d="100"/>
          <a:sy n="87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32BDE-51C1-4BFF-8062-C1486F1D2D9C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C777E-4652-4C90-AB14-2165521D2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</a:t>
            </a:r>
            <a:r>
              <a:rPr lang="en-US" baseline="0" dirty="0"/>
              <a:t> citations and information from 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C777E-4652-4C90-AB14-2165521D2F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6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information from main</a:t>
            </a:r>
            <a:r>
              <a:rPr lang="en-US" baseline="0" dirty="0"/>
              <a:t> articles that support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C777E-4652-4C90-AB14-2165521D2F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B22F5EC-3C94-489F-967B-92ED3E9FDB9A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0F2FE26-64B3-497B-A5C1-E936B0B199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315200" cy="2595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Community-Based Program to Decrease the Risk of Childhood Obesity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001000" cy="1752600"/>
          </a:xfrm>
        </p:spPr>
        <p:txBody>
          <a:bodyPr/>
          <a:lstStyle/>
          <a:p>
            <a:r>
              <a:rPr lang="en-US" b="1" dirty="0" smtClean="0"/>
              <a:t>Student:</a:t>
            </a:r>
            <a:r>
              <a:rPr lang="en-US" dirty="0" smtClean="0"/>
              <a:t> </a:t>
            </a:r>
            <a:r>
              <a:rPr lang="en-US" dirty="0"/>
              <a:t>Hope </a:t>
            </a:r>
            <a:r>
              <a:rPr lang="en-US" dirty="0" smtClean="0"/>
              <a:t>Bentley, OTS </a:t>
            </a:r>
          </a:p>
          <a:p>
            <a:r>
              <a:rPr lang="en-US" b="1" dirty="0" smtClean="0"/>
              <a:t>Mentor</a:t>
            </a:r>
            <a:r>
              <a:rPr lang="en-US" dirty="0"/>
              <a:t>: </a:t>
            </a:r>
            <a:r>
              <a:rPr lang="en-US" dirty="0" err="1" smtClean="0"/>
              <a:t>Jannett</a:t>
            </a:r>
            <a:r>
              <a:rPr lang="en-US" dirty="0" smtClean="0"/>
              <a:t> Lewis-Clark</a:t>
            </a:r>
            <a:r>
              <a:rPr lang="en-US" dirty="0"/>
              <a:t>, MOT, OTD, OTR/L, </a:t>
            </a:r>
            <a:r>
              <a:rPr lang="en-US" dirty="0" smtClean="0"/>
              <a:t>CLT</a:t>
            </a:r>
          </a:p>
          <a:p>
            <a:r>
              <a:rPr lang="en-US" dirty="0"/>
              <a:t> </a:t>
            </a:r>
            <a:r>
              <a:rPr lang="en-US" dirty="0" smtClean="0"/>
              <a:t>             Tuskegee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6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3703"/>
            <a:ext cx="7315200" cy="849297"/>
          </a:xfrm>
        </p:spPr>
        <p:txBody>
          <a:bodyPr/>
          <a:lstStyle/>
          <a:p>
            <a:pPr algn="ctr"/>
            <a:r>
              <a:rPr lang="en-US" dirty="0"/>
              <a:t>Results and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876800" y="1432718"/>
            <a:ext cx="4041775" cy="48307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</a:rPr>
              <a:t>T</a:t>
            </a:r>
            <a:r>
              <a:rPr lang="en-US" sz="2400" b="0" i="0" u="none" strike="noStrike" dirty="0">
                <a:effectLst/>
                <a:latin typeface="Arial"/>
              </a:rPr>
              <a:t>hree </a:t>
            </a:r>
            <a:r>
              <a:rPr lang="en-US" sz="2400" b="0" i="0" u="none" strike="noStrike" dirty="0" smtClean="0">
                <a:effectLst/>
                <a:latin typeface="Arial"/>
              </a:rPr>
              <a:t>- slight </a:t>
            </a:r>
            <a:r>
              <a:rPr lang="en-US" sz="2400" b="0" i="0" u="none" strike="noStrike" dirty="0">
                <a:effectLst/>
                <a:latin typeface="Arial"/>
              </a:rPr>
              <a:t>decrease in behaviors of healthy eating.</a:t>
            </a:r>
          </a:p>
          <a:p>
            <a:pPr marL="45720" indent="0">
              <a:buNone/>
            </a:pPr>
            <a:endParaRPr lang="en-US" sz="2400" b="0" i="0" u="none" strike="noStrike" dirty="0">
              <a:effectLst/>
              <a:latin typeface="Arial"/>
            </a:endParaRPr>
          </a:p>
          <a:p>
            <a:r>
              <a:rPr lang="en-US" sz="2400" dirty="0">
                <a:latin typeface="Arial"/>
              </a:rPr>
              <a:t>F</a:t>
            </a:r>
            <a:r>
              <a:rPr lang="en-US" sz="2400" b="0" i="0" u="none" strike="noStrike" dirty="0">
                <a:effectLst/>
                <a:latin typeface="Arial"/>
              </a:rPr>
              <a:t>our </a:t>
            </a:r>
            <a:r>
              <a:rPr lang="en-US" sz="2400" b="0" i="0" u="none" strike="noStrike" dirty="0" smtClean="0">
                <a:effectLst/>
                <a:latin typeface="Arial"/>
              </a:rPr>
              <a:t>- increase </a:t>
            </a:r>
            <a:r>
              <a:rPr lang="en-US" sz="2400" b="0" i="0" u="none" strike="noStrike" dirty="0">
                <a:effectLst/>
                <a:latin typeface="Arial"/>
              </a:rPr>
              <a:t>in their behaviors.</a:t>
            </a:r>
          </a:p>
          <a:p>
            <a:pPr marL="45720" indent="0">
              <a:buNone/>
            </a:pPr>
            <a:endParaRPr lang="en-US" sz="2400" b="0" i="0" u="none" strike="noStrike" dirty="0">
              <a:effectLst/>
              <a:latin typeface="Arial"/>
            </a:endParaRPr>
          </a:p>
          <a:p>
            <a:r>
              <a:rPr lang="en-US" sz="2400" dirty="0" smtClean="0">
                <a:latin typeface="Arial"/>
              </a:rPr>
              <a:t>F</a:t>
            </a:r>
            <a:r>
              <a:rPr lang="en-US" sz="2400" b="0" i="0" u="none" strike="noStrike" dirty="0" smtClean="0">
                <a:effectLst/>
                <a:latin typeface="Arial"/>
              </a:rPr>
              <a:t>our -  no change</a:t>
            </a:r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4" y="1295400"/>
            <a:ext cx="4281486" cy="45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67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62000"/>
          </a:xfrm>
        </p:spPr>
        <p:txBody>
          <a:bodyPr/>
          <a:lstStyle/>
          <a:p>
            <a:pPr algn="ctr"/>
            <a:r>
              <a:rPr lang="en-US" dirty="0"/>
              <a:t>Results and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876800" y="1371600"/>
            <a:ext cx="4041775" cy="3951288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latin typeface="Arial"/>
              </a:rPr>
              <a:t>T</a:t>
            </a:r>
            <a:r>
              <a:rPr lang="en-US" sz="2400" b="0" i="0" u="none" strike="noStrike" dirty="0" smtClean="0">
                <a:effectLst/>
                <a:latin typeface="Arial"/>
              </a:rPr>
              <a:t>hree - slight </a:t>
            </a:r>
            <a:r>
              <a:rPr lang="en-US" sz="2400" b="0" i="0" u="none" strike="noStrike" dirty="0">
                <a:effectLst/>
                <a:latin typeface="Arial"/>
              </a:rPr>
              <a:t>decrease in attitudes of healthy eating. </a:t>
            </a:r>
          </a:p>
          <a:p>
            <a:pPr marL="45720" indent="0" fontAlgn="base">
              <a:spcBef>
                <a:spcPts val="0"/>
              </a:spcBef>
              <a:buNone/>
            </a:pPr>
            <a:endParaRPr lang="en-US" sz="2400" b="0" i="0" u="none" strike="noStrike" dirty="0">
              <a:effectLst/>
              <a:latin typeface="Arial"/>
            </a:endParaRPr>
          </a:p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Arial"/>
              </a:rPr>
              <a:t>S</a:t>
            </a:r>
            <a:r>
              <a:rPr lang="en-US" sz="2400" b="0" i="0" u="none" strike="noStrike" dirty="0">
                <a:effectLst/>
                <a:latin typeface="Arial"/>
              </a:rPr>
              <a:t>even </a:t>
            </a:r>
            <a:r>
              <a:rPr lang="en-US" sz="2400" b="0" i="0" u="none" strike="noStrike" dirty="0" smtClean="0">
                <a:effectLst/>
                <a:latin typeface="Arial"/>
              </a:rPr>
              <a:t>- very </a:t>
            </a:r>
            <a:r>
              <a:rPr lang="en-US" sz="2400" b="0" i="0" u="none" strike="noStrike" dirty="0">
                <a:effectLst/>
                <a:latin typeface="Arial"/>
              </a:rPr>
              <a:t>small </a:t>
            </a:r>
            <a:r>
              <a:rPr lang="en-US" sz="2400" b="0" i="0" u="none" strike="noStrike" dirty="0" smtClean="0">
                <a:effectLst/>
                <a:latin typeface="Arial"/>
              </a:rPr>
              <a:t>increase</a:t>
            </a:r>
          </a:p>
          <a:p>
            <a:pPr fontAlgn="base">
              <a:spcBef>
                <a:spcPts val="0"/>
              </a:spcBef>
              <a:buFont typeface="Arial"/>
              <a:buChar char="•"/>
            </a:pPr>
            <a:endParaRPr lang="en-US" sz="2400" dirty="0">
              <a:latin typeface="Arial"/>
            </a:endParaRPr>
          </a:p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US" sz="2400" b="0" i="0" u="none" strike="noStrike" dirty="0" smtClean="0">
                <a:effectLst/>
                <a:latin typeface="Arial"/>
              </a:rPr>
              <a:t>One – no change </a:t>
            </a:r>
            <a:endParaRPr lang="en-US" sz="2400" b="0" i="0" u="none" strike="noStrike" dirty="0">
              <a:effectLst/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11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12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4040188" cy="639762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Strengths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8927"/>
          </a:xfrm>
        </p:spPr>
        <p:txBody>
          <a:bodyPr/>
          <a:lstStyle/>
          <a:p>
            <a:pPr algn="ctr"/>
            <a:r>
              <a:rPr lang="en-US" dirty="0"/>
              <a:t>Discussion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1752600"/>
            <a:ext cx="8077200" cy="5562600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ble </a:t>
            </a:r>
            <a:r>
              <a:rPr lang="en-US" sz="2400" dirty="0"/>
              <a:t>to gain knowledge regarding healthy living and healthy eating.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 smtClean="0"/>
              <a:t>Increase </a:t>
            </a:r>
            <a:r>
              <a:rPr lang="en-US" sz="2400" dirty="0"/>
              <a:t>in healthy behaviors during the study.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hildren </a:t>
            </a:r>
            <a:r>
              <a:rPr lang="en-US" sz="2400" dirty="0"/>
              <a:t>were highly motivated to engage in </a:t>
            </a:r>
            <a:r>
              <a:rPr lang="en-US" sz="2400" dirty="0" smtClean="0"/>
              <a:t>activities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 smtClean="0"/>
              <a:t>Children </a:t>
            </a:r>
            <a:r>
              <a:rPr lang="en-US" sz="2400" dirty="0"/>
              <a:t>demonstrated improved social interaction skills during the course of the investigation.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3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3364992" cy="62179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Limitations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870012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8001000" cy="3810000"/>
          </a:xfrm>
        </p:spPr>
        <p:txBody>
          <a:bodyPr>
            <a:no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dversity </a:t>
            </a:r>
            <a:r>
              <a:rPr lang="en-US" sz="2400" dirty="0"/>
              <a:t>of the sample </a:t>
            </a:r>
            <a:r>
              <a:rPr lang="en-US" sz="2400" dirty="0" smtClean="0"/>
              <a:t>challenged presenting </a:t>
            </a:r>
            <a:r>
              <a:rPr lang="en-US" sz="2400" dirty="0"/>
              <a:t>different styles of health education.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/>
              <a:t>T</a:t>
            </a:r>
            <a:r>
              <a:rPr lang="en-US" sz="2400" dirty="0" smtClean="0"/>
              <a:t>ransportation </a:t>
            </a:r>
            <a:r>
              <a:rPr lang="en-US" sz="2400" dirty="0"/>
              <a:t>to and from the intervention site.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/>
              <a:t>Because </a:t>
            </a:r>
            <a:r>
              <a:rPr lang="en-US" sz="2400" dirty="0" smtClean="0"/>
              <a:t>of various age groups, challenges with selecting appropriate activities.</a:t>
            </a:r>
            <a:endParaRPr lang="en-US" sz="2400" dirty="0"/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xternal </a:t>
            </a:r>
            <a:r>
              <a:rPr lang="en-US" sz="2400" dirty="0"/>
              <a:t>and internal validity was poor because of problems with instrument and sampling type and size.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5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15200" cy="849297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A family’s attitudes and </a:t>
            </a:r>
            <a:r>
              <a:rPr lang="en-US" sz="3200" dirty="0" smtClean="0"/>
              <a:t>resources</a:t>
            </a:r>
          </a:p>
          <a:p>
            <a:pPr marL="45720" indent="0">
              <a:buNone/>
            </a:pPr>
            <a:endParaRPr lang="en-US" sz="3200" dirty="0"/>
          </a:p>
          <a:p>
            <a:r>
              <a:rPr lang="en-US" sz="3200" dirty="0" smtClean="0"/>
              <a:t>A gap </a:t>
            </a:r>
            <a:r>
              <a:rPr lang="en-US" sz="3200" dirty="0"/>
              <a:t>between a child’s knowing healthy food choices and choosing the healthier option.</a:t>
            </a:r>
          </a:p>
          <a:p>
            <a:pPr marL="45720" indent="0">
              <a:buNone/>
            </a:pPr>
            <a:endParaRPr lang="en-US" sz="3200" dirty="0"/>
          </a:p>
          <a:p>
            <a:r>
              <a:rPr lang="en-US" sz="3200" dirty="0"/>
              <a:t>H</a:t>
            </a:r>
            <a:r>
              <a:rPr lang="en-US" sz="3200" dirty="0" smtClean="0"/>
              <a:t>ealthy </a:t>
            </a:r>
            <a:r>
              <a:rPr lang="en-US" sz="3200" dirty="0"/>
              <a:t>lifestyle program long term will lead to </a:t>
            </a:r>
            <a:r>
              <a:rPr lang="en-US" sz="3200" dirty="0" smtClean="0"/>
              <a:t>a positive impact on lifestyles.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3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7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1154097"/>
          </a:xfrm>
        </p:spPr>
        <p:txBody>
          <a:bodyPr/>
          <a:lstStyle/>
          <a:p>
            <a:pPr algn="ctr"/>
            <a:r>
              <a:rPr lang="en-US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419600" cy="4724400"/>
          </a:xfrm>
        </p:spPr>
        <p:txBody>
          <a:bodyPr>
            <a:normAutofit/>
          </a:bodyPr>
          <a:lstStyle/>
          <a:p>
            <a:r>
              <a:rPr lang="en-US" sz="3200" dirty="0"/>
              <a:t>Will a program of nutrition education and physical activity change the attitudes and behaviors related to a healthy lifestyle among children age 6-14 living in a rural setting?</a:t>
            </a:r>
          </a:p>
          <a:p>
            <a:endParaRPr lang="en-US" sz="3200" dirty="0"/>
          </a:p>
        </p:txBody>
      </p:sp>
      <p:pic>
        <p:nvPicPr>
          <p:cNvPr id="10242" name="Picture 2" descr="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694412" cy="48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9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762000"/>
          </a:xfrm>
        </p:spPr>
        <p:txBody>
          <a:bodyPr/>
          <a:lstStyle/>
          <a:p>
            <a:pPr algn="ctr"/>
            <a:r>
              <a:rPr lang="en-US" dirty="0"/>
              <a:t>Purpose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458200" cy="54403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Purpose:</a:t>
            </a:r>
          </a:p>
          <a:p>
            <a:pPr marL="45720" indent="0">
              <a:buNone/>
            </a:pPr>
            <a:r>
              <a:rPr lang="en-US" sz="2800" b="1" dirty="0" smtClean="0"/>
              <a:t>combine </a:t>
            </a:r>
            <a:r>
              <a:rPr lang="en-US" sz="2800" b="1" dirty="0"/>
              <a:t>health education and physical activity to children age 6-14 in rural Macon County.</a:t>
            </a:r>
          </a:p>
          <a:p>
            <a:pPr marL="45720" indent="0">
              <a:buNone/>
            </a:pPr>
            <a:endParaRPr lang="en-US" sz="2800" b="1" dirty="0">
              <a:solidFill>
                <a:prstClr val="white"/>
              </a:solidFill>
            </a:endParaRPr>
          </a:p>
          <a:p>
            <a:pPr marL="45720" indent="0">
              <a:buNone/>
            </a:pPr>
            <a:r>
              <a:rPr lang="en-US" sz="2800" b="1" dirty="0">
                <a:solidFill>
                  <a:prstClr val="white"/>
                </a:solidFill>
              </a:rPr>
              <a:t>Goals:</a:t>
            </a:r>
          </a:p>
          <a:p>
            <a:pPr lvl="1">
              <a:buClr>
                <a:srgbClr val="FF8600"/>
              </a:buClr>
            </a:pPr>
            <a:r>
              <a:rPr lang="en-US" sz="2800" dirty="0">
                <a:solidFill>
                  <a:prstClr val="white"/>
                </a:solidFill>
              </a:rPr>
              <a:t>Promote healthier lifestyles</a:t>
            </a:r>
          </a:p>
          <a:p>
            <a:pPr lvl="1">
              <a:buClr>
                <a:srgbClr val="FF8600"/>
              </a:buClr>
            </a:pPr>
            <a:r>
              <a:rPr lang="en-US" sz="2800" dirty="0">
                <a:solidFill>
                  <a:prstClr val="white"/>
                </a:solidFill>
              </a:rPr>
              <a:t>Build close knit communities</a:t>
            </a:r>
          </a:p>
          <a:p>
            <a:pPr lvl="1">
              <a:buClr>
                <a:srgbClr val="FF8600"/>
              </a:buClr>
            </a:pPr>
            <a:r>
              <a:rPr lang="en-US" sz="2800" dirty="0">
                <a:solidFill>
                  <a:prstClr val="white"/>
                </a:solidFill>
              </a:rPr>
              <a:t>To develop a sustainable pattern of healthy behaviors among the study participants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4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17612"/>
          </a:xfrm>
        </p:spPr>
        <p:txBody>
          <a:bodyPr/>
          <a:lstStyle/>
          <a:p>
            <a:pPr algn="ctr"/>
            <a:r>
              <a:rPr lang="en-US" dirty="0"/>
              <a:t>Significance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724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600" b="1" dirty="0"/>
              <a:t>Why is it important to pursue this type of investigation?</a:t>
            </a:r>
          </a:p>
          <a:p>
            <a:pPr marL="45720" indent="0">
              <a:buNone/>
            </a:pPr>
            <a:endParaRPr lang="en-US" sz="3600" b="1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rural areas </a:t>
            </a:r>
            <a:r>
              <a:rPr lang="en-US" sz="2400" dirty="0"/>
              <a:t>children have less access to healthy </a:t>
            </a:r>
            <a:r>
              <a:rPr lang="en-US" sz="2400" dirty="0" smtClean="0"/>
              <a:t>foods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lifestyles in this </a:t>
            </a:r>
            <a:r>
              <a:rPr lang="en-US" sz="2400" dirty="0"/>
              <a:t>environment will create </a:t>
            </a:r>
            <a:r>
              <a:rPr lang="en-US" sz="2400" dirty="0" smtClean="0"/>
              <a:t>a pattern </a:t>
            </a:r>
            <a:r>
              <a:rPr lang="en-US" sz="2400" dirty="0"/>
              <a:t>of poor diet and physical activity.</a:t>
            </a:r>
          </a:p>
          <a:p>
            <a:pPr marL="45720" indent="0">
              <a:buNone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contribute </a:t>
            </a:r>
            <a:r>
              <a:rPr lang="en-US" sz="2400" dirty="0"/>
              <a:t>to an existing body of knowledge </a:t>
            </a:r>
            <a:r>
              <a:rPr lang="en-US" sz="2400" dirty="0" smtClean="0"/>
              <a:t>about prevention </a:t>
            </a:r>
            <a:r>
              <a:rPr lang="en-US" sz="2400" dirty="0"/>
              <a:t>of obesity and long term morbidity among rural youth from disadvantage backgrounds.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3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81000" y="1007635"/>
            <a:ext cx="3362062" cy="621792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Physical Activity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15200" cy="717612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5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52400" y="1676400"/>
            <a:ext cx="4343400" cy="41148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5500" b="1" dirty="0"/>
          </a:p>
          <a:p>
            <a:r>
              <a:rPr lang="en-US" sz="9600" dirty="0"/>
              <a:t>Most physical activity interventions target obesity </a:t>
            </a:r>
            <a:r>
              <a:rPr lang="en-US" sz="8000" dirty="0"/>
              <a:t>(Roberts,2000</a:t>
            </a:r>
            <a:r>
              <a:rPr lang="en-US" sz="7200" dirty="0"/>
              <a:t>)</a:t>
            </a:r>
          </a:p>
          <a:p>
            <a:pPr marL="0" indent="0">
              <a:buNone/>
            </a:pPr>
            <a:endParaRPr lang="en-US" sz="8000" dirty="0"/>
          </a:p>
          <a:p>
            <a:pPr lvl="0"/>
            <a:r>
              <a:rPr lang="en-US" sz="9600" dirty="0"/>
              <a:t>Bicycle riding a day for a few hours can reduce a person's risk of heart disease and stroke by 50%. </a:t>
            </a:r>
            <a:r>
              <a:rPr lang="en-US" sz="8000" dirty="0"/>
              <a:t>(Roberts,2000)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7400" dirty="0"/>
          </a:p>
          <a:p>
            <a:endParaRPr lang="en-US" sz="5000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814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08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3364992" cy="54559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Health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007" y="838200"/>
            <a:ext cx="7315200" cy="7412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Background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4191000" cy="5029200"/>
          </a:xfrm>
        </p:spPr>
        <p:txBody>
          <a:bodyPr>
            <a:normAutofit/>
          </a:bodyPr>
          <a:lstStyle/>
          <a:p>
            <a:pPr lvl="0">
              <a:buClr>
                <a:srgbClr val="FF8600"/>
              </a:buClr>
            </a:pPr>
            <a:r>
              <a:rPr lang="en-US" dirty="0">
                <a:solidFill>
                  <a:prstClr val="white"/>
                </a:solidFill>
              </a:rPr>
              <a:t>Visual aids </a:t>
            </a:r>
            <a:r>
              <a:rPr lang="en-US" dirty="0" smtClean="0">
                <a:solidFill>
                  <a:prstClr val="white"/>
                </a:solidFill>
              </a:rPr>
              <a:t>emphasizes </a:t>
            </a:r>
            <a:r>
              <a:rPr lang="en-US" dirty="0">
                <a:solidFill>
                  <a:prstClr val="white"/>
                </a:solidFill>
              </a:rPr>
              <a:t>the importance nutrition education. </a:t>
            </a:r>
            <a:r>
              <a:rPr lang="en-US" sz="1600" dirty="0">
                <a:solidFill>
                  <a:prstClr val="white"/>
                </a:solidFill>
              </a:rPr>
              <a:t>(Holub &amp; Muscher-Elzenman; Story &amp; French, 2004;Shariff, 2008)</a:t>
            </a:r>
          </a:p>
          <a:p>
            <a:pPr marL="0" indent="0">
              <a:buNone/>
            </a:pPr>
            <a:endParaRPr lang="en-US" dirty="0"/>
          </a:p>
          <a:p>
            <a:pPr lvl="0">
              <a:buClr>
                <a:srgbClr val="FF8600"/>
              </a:buClr>
            </a:pPr>
            <a:r>
              <a:rPr lang="en-US" dirty="0" err="1" smtClean="0">
                <a:solidFill>
                  <a:prstClr val="white"/>
                </a:solidFill>
              </a:rPr>
              <a:t>Identiyfing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healthy foods as important for growth and health, but considerably less ability to reject unhealthy food items. </a:t>
            </a:r>
            <a:r>
              <a:rPr lang="en-US" sz="1600" dirty="0">
                <a:solidFill>
                  <a:prstClr val="white"/>
                </a:solidFill>
              </a:rPr>
              <a:t>(Mimi Tatlow-Golden et al, 2013)</a:t>
            </a:r>
          </a:p>
          <a:p>
            <a:pPr marL="45720" lvl="0" indent="0">
              <a:buClr>
                <a:srgbClr val="FF8600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FF8600"/>
              </a:buClr>
            </a:pPr>
            <a:r>
              <a:rPr lang="en-US" dirty="0"/>
              <a:t>Health education builds student’s knowledge, skills, and positive attitudes about health.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(Mimi Tatlow-Golden et al, 2013)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8196" name="Picture 4" descr="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799"/>
            <a:ext cx="40386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7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63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How are we breaking the Cycle?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7" y="1400045"/>
            <a:ext cx="2438400" cy="12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37" y="1676400"/>
            <a:ext cx="2362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95" y="1470830"/>
            <a:ext cx="2588712" cy="135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22" y="2880699"/>
            <a:ext cx="4327029" cy="176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7720" y="2980151"/>
            <a:ext cx="8651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12" y="3150228"/>
            <a:ext cx="8651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9" y="4789749"/>
            <a:ext cx="2572164" cy="154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7937" y="5189278"/>
            <a:ext cx="2444664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95" y="4648200"/>
            <a:ext cx="2714692" cy="146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2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7315200" cy="1154097"/>
          </a:xfrm>
        </p:spPr>
        <p:txBody>
          <a:bodyPr/>
          <a:lstStyle/>
          <a:p>
            <a:pPr algn="ctr"/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763000" cy="5181600"/>
          </a:xfrm>
        </p:spPr>
        <p:txBody>
          <a:bodyPr>
            <a:normAutofit fontScale="25000" lnSpcReduction="20000"/>
          </a:bodyPr>
          <a:lstStyle/>
          <a:p>
            <a:pPr marL="45720" indent="0" fontAlgn="base">
              <a:buNone/>
            </a:pPr>
            <a:endParaRPr lang="en-US" sz="3600" b="1" dirty="0"/>
          </a:p>
          <a:p>
            <a:pPr fontAlgn="base"/>
            <a:r>
              <a:rPr lang="en-US" sz="9600" b="1" dirty="0"/>
              <a:t>Population</a:t>
            </a:r>
            <a:r>
              <a:rPr lang="en-US" sz="9600" dirty="0"/>
              <a:t>: Low income, African American males and females ages K-12 who live in Tuskegee, </a:t>
            </a:r>
            <a:r>
              <a:rPr lang="en-US" sz="9600" dirty="0" smtClean="0"/>
              <a:t>AL </a:t>
            </a:r>
            <a:r>
              <a:rPr lang="en-US" sz="9600" dirty="0"/>
              <a:t>and participate in the Tuskegee Youth Safe Haven program.</a:t>
            </a:r>
          </a:p>
          <a:p>
            <a:pPr marL="45720" indent="0" fontAlgn="base">
              <a:buNone/>
            </a:pPr>
            <a:endParaRPr lang="en-US" sz="9600" dirty="0" smtClean="0"/>
          </a:p>
          <a:p>
            <a:pPr marL="45720" indent="0" fontAlgn="base">
              <a:buNone/>
            </a:pPr>
            <a:endParaRPr lang="en-US" sz="9600" dirty="0"/>
          </a:p>
          <a:p>
            <a:pPr fontAlgn="base"/>
            <a:r>
              <a:rPr lang="en-US" sz="9600" b="1" dirty="0"/>
              <a:t>Sample</a:t>
            </a:r>
            <a:r>
              <a:rPr lang="en-US" sz="9600" dirty="0"/>
              <a:t>: </a:t>
            </a:r>
            <a:r>
              <a:rPr lang="en-US" sz="9600" dirty="0" smtClean="0"/>
              <a:t>11 participants (6 </a:t>
            </a:r>
            <a:r>
              <a:rPr lang="en-US" sz="9600" dirty="0"/>
              <a:t>girls and 5 </a:t>
            </a:r>
            <a:r>
              <a:rPr lang="en-US" sz="9600" dirty="0" smtClean="0"/>
              <a:t>boys) </a:t>
            </a:r>
            <a:r>
              <a:rPr lang="en-US" sz="9600" dirty="0"/>
              <a:t>between the ages of 6-14 </a:t>
            </a:r>
            <a:r>
              <a:rPr lang="en-US" sz="9600" dirty="0" smtClean="0"/>
              <a:t>selected </a:t>
            </a:r>
            <a:r>
              <a:rPr lang="en-US" sz="9600" dirty="0"/>
              <a:t>from the Tuskegee Youth Safe Haven program. </a:t>
            </a:r>
          </a:p>
          <a:p>
            <a:pPr marL="45720" indent="0" fontAlgn="base">
              <a:buNone/>
            </a:pPr>
            <a:endParaRPr lang="en-US" sz="9600" dirty="0" smtClean="0"/>
          </a:p>
          <a:p>
            <a:pPr marL="45720" indent="0" fontAlgn="base">
              <a:buNone/>
            </a:pPr>
            <a:endParaRPr lang="en-US" sz="9600" dirty="0"/>
          </a:p>
          <a:p>
            <a:pPr fontAlgn="base"/>
            <a:r>
              <a:rPr lang="en-US" sz="9600" b="1" dirty="0"/>
              <a:t>Measurement instrument</a:t>
            </a:r>
            <a:r>
              <a:rPr lang="en-US" sz="9600" dirty="0"/>
              <a:t>: </a:t>
            </a:r>
            <a:endParaRPr lang="en-US" sz="9600" dirty="0" smtClean="0"/>
          </a:p>
          <a:p>
            <a:pPr lvl="1" fontAlgn="base"/>
            <a:r>
              <a:rPr lang="en-US" sz="9600" dirty="0" smtClean="0"/>
              <a:t>Questionnaire adapted from the IRCM lifestyle questionnaire</a:t>
            </a:r>
          </a:p>
          <a:p>
            <a:pPr lvl="1" fontAlgn="base"/>
            <a:r>
              <a:rPr lang="en-US" sz="9600" dirty="0" smtClean="0"/>
              <a:t>Administered </a:t>
            </a:r>
            <a:r>
              <a:rPr lang="en-US" sz="9600" dirty="0"/>
              <a:t>before and after the intervention </a:t>
            </a:r>
            <a:r>
              <a:rPr lang="en-US" sz="9600" dirty="0" smtClean="0"/>
              <a:t>phase</a:t>
            </a:r>
            <a:endParaRPr lang="en-US" sz="9600" dirty="0"/>
          </a:p>
          <a:p>
            <a:pPr marL="457200" lvl="1" indent="0" fontAlgn="base">
              <a:buNone/>
            </a:pPr>
            <a:endParaRPr lang="en-US" sz="9600" dirty="0" smtClean="0"/>
          </a:p>
          <a:p>
            <a:pPr marL="457200" lvl="1" indent="0" fontAlgn="base">
              <a:buNone/>
            </a:pPr>
            <a:endParaRPr lang="en-US" sz="9600" dirty="0"/>
          </a:p>
          <a:p>
            <a:pPr fontAlgn="base"/>
            <a:r>
              <a:rPr lang="en-US" sz="9600" b="1" dirty="0"/>
              <a:t>Intervention</a:t>
            </a:r>
            <a:r>
              <a:rPr lang="en-US" sz="9600" dirty="0"/>
              <a:t>: </a:t>
            </a:r>
            <a:r>
              <a:rPr lang="en-US" sz="9600" dirty="0" smtClean="0"/>
              <a:t>A </a:t>
            </a:r>
            <a:r>
              <a:rPr lang="en-US" sz="9600" dirty="0"/>
              <a:t>program of physical activity and health education for two hours a week over a period of 18 weeks. </a:t>
            </a:r>
          </a:p>
        </p:txBody>
      </p:sp>
    </p:spTree>
    <p:extLst>
      <p:ext uri="{BB962C8B-B14F-4D97-AF65-F5344CB8AC3E}">
        <p14:creationId xmlns:p14="http://schemas.microsoft.com/office/powerpoint/2010/main" val="352552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52600" y="838200"/>
            <a:ext cx="5181600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Lifestyle Questionnaire-Behaviors and attitudes of Healthy Eating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17418"/>
          </a:xfrm>
        </p:spPr>
        <p:txBody>
          <a:bodyPr/>
          <a:lstStyle/>
          <a:p>
            <a:pPr algn="ctr"/>
            <a:r>
              <a:rPr lang="en-US" dirty="0"/>
              <a:t>Data Collection Instrument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465818"/>
              </p:ext>
            </p:extLst>
          </p:nvPr>
        </p:nvGraphicFramePr>
        <p:xfrm>
          <a:off x="228601" y="1704974"/>
          <a:ext cx="8610599" cy="60559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074659">
                  <a:extLst>
                    <a:ext uri="{9D8B030D-6E8A-4147-A177-3AD203B41FA5}">
                      <a16:colId xmlns="" xmlns:a16="http://schemas.microsoft.com/office/drawing/2014/main" val="1660143143"/>
                    </a:ext>
                  </a:extLst>
                </a:gridCol>
                <a:gridCol w="1511980">
                  <a:extLst>
                    <a:ext uri="{9D8B030D-6E8A-4147-A177-3AD203B41FA5}">
                      <a16:colId xmlns="" xmlns:a16="http://schemas.microsoft.com/office/drawing/2014/main" val="3158190695"/>
                    </a:ext>
                  </a:extLst>
                </a:gridCol>
                <a:gridCol w="1511980">
                  <a:extLst>
                    <a:ext uri="{9D8B030D-6E8A-4147-A177-3AD203B41FA5}">
                      <a16:colId xmlns="" xmlns:a16="http://schemas.microsoft.com/office/drawing/2014/main" val="1381138325"/>
                    </a:ext>
                  </a:extLst>
                </a:gridCol>
                <a:gridCol w="1511980">
                  <a:extLst>
                    <a:ext uri="{9D8B030D-6E8A-4147-A177-3AD203B41FA5}">
                      <a16:colId xmlns="" xmlns:a16="http://schemas.microsoft.com/office/drawing/2014/main" val="3572184663"/>
                    </a:ext>
                  </a:extLst>
                </a:gridCol>
              </a:tblGrid>
              <a:tr h="3896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Questions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extLst>
                  <a:ext uri="{0D108BD9-81ED-4DB2-BD59-A6C34878D82A}">
                    <a16:rowId xmlns="" xmlns:a16="http://schemas.microsoft.com/office/drawing/2014/main" val="447443942"/>
                  </a:ext>
                </a:extLst>
              </a:tr>
              <a:tr h="4024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How many meals do you eat a day?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smtClean="0">
                          <a:effectLst/>
                        </a:rPr>
                        <a:t>1-2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smtClean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4 or </a:t>
                      </a:r>
                      <a:r>
                        <a:rPr lang="en-US" sz="1600" u="none" strike="noStrike" dirty="0" smtClean="0">
                          <a:effectLst/>
                        </a:rPr>
                        <a:t>more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extLst>
                  <a:ext uri="{0D108BD9-81ED-4DB2-BD59-A6C34878D82A}">
                    <a16:rowId xmlns="" xmlns:a16="http://schemas.microsoft.com/office/drawing/2014/main" val="3429226295"/>
                  </a:ext>
                </a:extLst>
              </a:tr>
              <a:tr h="59849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How many vegetables do you eat?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smtClean="0">
                          <a:effectLst/>
                        </a:rPr>
                        <a:t>&lt;1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smtClean="0">
                          <a:effectLst/>
                        </a:rPr>
                        <a:t>2-3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smtClean="0">
                          <a:effectLst/>
                        </a:rPr>
                        <a:t>&gt; </a:t>
                      </a:r>
                      <a:r>
                        <a:rPr lang="en-US" sz="1600" u="none" strike="noStrike" dirty="0">
                          <a:effectLst/>
                        </a:rPr>
                        <a:t>4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extLst>
                  <a:ext uri="{0D108BD9-81ED-4DB2-BD59-A6C34878D82A}">
                    <a16:rowId xmlns="" xmlns:a16="http://schemas.microsoft.com/office/drawing/2014/main" val="4210295185"/>
                  </a:ext>
                </a:extLst>
              </a:tr>
              <a:tr h="5728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How many fruits do you eat?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smtClean="0">
                          <a:effectLst/>
                        </a:rPr>
                        <a:t>&lt; </a:t>
                      </a:r>
                      <a:r>
                        <a:rPr lang="en-US" sz="1600" u="none" strike="noStrike" dirty="0">
                          <a:effectLst/>
                        </a:rPr>
                        <a:t>1 a day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2-3 a day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More than 4 a day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extLst>
                  <a:ext uri="{0D108BD9-81ED-4DB2-BD59-A6C34878D82A}">
                    <a16:rowId xmlns="" xmlns:a16="http://schemas.microsoft.com/office/drawing/2014/main" val="4040013195"/>
                  </a:ext>
                </a:extLst>
              </a:tr>
              <a:tr h="5728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How often do you eat sweet foods? (candies, chocolate, table sugar, honey, jam)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3 times a week or less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4-5 times a week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Every day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070" marR="60070" marT="85814" marB="85814"/>
                </a:tc>
                <a:extLst>
                  <a:ext uri="{0D108BD9-81ED-4DB2-BD59-A6C34878D82A}">
                    <a16:rowId xmlns="" xmlns:a16="http://schemas.microsoft.com/office/drawing/2014/main" val="3329121002"/>
                  </a:ext>
                </a:extLst>
              </a:tr>
              <a:tr h="59849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Do you enjoy exercising?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A lot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A little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Not at all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extLst>
                  <a:ext uri="{0D108BD9-81ED-4DB2-BD59-A6C34878D82A}">
                    <a16:rowId xmlns="" xmlns:a16="http://schemas.microsoft.com/office/drawing/2014/main" val="3441315728"/>
                  </a:ext>
                </a:extLst>
              </a:tr>
              <a:tr h="59849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Do you find different ways of staying active when the weather is bad and you don’t want to go outside to exercise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Never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Sometimes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Always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extLst>
                  <a:ext uri="{0D108BD9-81ED-4DB2-BD59-A6C34878D82A}">
                    <a16:rowId xmlns="" xmlns:a16="http://schemas.microsoft.com/office/drawing/2014/main" val="3646567782"/>
                  </a:ext>
                </a:extLst>
              </a:tr>
              <a:tr h="5728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Do you drink enough during and/or after a training session?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Never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Sometimes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Always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extLst>
                  <a:ext uri="{0D108BD9-81ED-4DB2-BD59-A6C34878D82A}">
                    <a16:rowId xmlns="" xmlns:a16="http://schemas.microsoft.com/office/drawing/2014/main" val="2703720675"/>
                  </a:ext>
                </a:extLst>
              </a:tr>
              <a:tr h="3896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I am in school for long hours and when I get the chance to relax, I just want to sit in front of the TV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Never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Sometimes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Always</a:t>
                      </a:r>
                      <a:endParaRPr lang="en-US" sz="1600" dirty="0">
                        <a:effectLst/>
                      </a:endParaRPr>
                    </a:p>
                  </a:txBody>
                  <a:tcPr marL="60070" marR="60070" marT="85814" marB="85814"/>
                </a:tc>
                <a:extLst>
                  <a:ext uri="{0D108BD9-81ED-4DB2-BD59-A6C34878D82A}">
                    <a16:rowId xmlns="" xmlns:a16="http://schemas.microsoft.com/office/drawing/2014/main" val="4072051330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199" y="1704974"/>
            <a:ext cx="9482667" cy="4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93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20314</TotalTime>
  <Words>731</Words>
  <Application>Microsoft Office PowerPoint</Application>
  <PresentationFormat>On-screen Show (4:3)</PresentationFormat>
  <Paragraphs>133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Perspective</vt:lpstr>
      <vt:lpstr>A Community-Based Program to Decrease the Risk of Childhood Obesity</vt:lpstr>
      <vt:lpstr>Research Question</vt:lpstr>
      <vt:lpstr>Purpose </vt:lpstr>
      <vt:lpstr>Significance </vt:lpstr>
      <vt:lpstr>Background</vt:lpstr>
      <vt:lpstr>Background  </vt:lpstr>
      <vt:lpstr>How are we breaking the Cycle?</vt:lpstr>
      <vt:lpstr>Methodology</vt:lpstr>
      <vt:lpstr>Data Collection Instrument </vt:lpstr>
      <vt:lpstr>Results and Analysis</vt:lpstr>
      <vt:lpstr>Results and Analysis</vt:lpstr>
      <vt:lpstr>Discussion </vt:lpstr>
      <vt:lpstr>Discussion</vt:lpstr>
      <vt:lpstr>Conclusion</vt:lpstr>
      <vt:lpstr>Video</vt:lpstr>
    </vt:vector>
  </TitlesOfParts>
  <Company>Dept. of Veterans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Community-Based Program to Decrease the Risk of Childhood Obesity</dc:title>
  <dc:creator>bentl</dc:creator>
  <cp:lastModifiedBy>Laura Magistro Wells</cp:lastModifiedBy>
  <cp:revision>53</cp:revision>
  <dcterms:created xsi:type="dcterms:W3CDTF">2017-03-23T02:33:08Z</dcterms:created>
  <dcterms:modified xsi:type="dcterms:W3CDTF">2017-04-20T16:06:00Z</dcterms:modified>
</cp:coreProperties>
</file>