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8" r:id="rId3"/>
    <p:sldId id="280" r:id="rId4"/>
    <p:sldId id="257" r:id="rId5"/>
    <p:sldId id="259" r:id="rId6"/>
    <p:sldId id="281" r:id="rId7"/>
    <p:sldId id="258" r:id="rId8"/>
    <p:sldId id="262" r:id="rId9"/>
    <p:sldId id="275" r:id="rId10"/>
    <p:sldId id="265" r:id="rId11"/>
    <p:sldId id="276" r:id="rId12"/>
    <p:sldId id="266" r:id="rId13"/>
    <p:sldId id="277" r:id="rId14"/>
    <p:sldId id="267" r:id="rId15"/>
    <p:sldId id="286" r:id="rId16"/>
    <p:sldId id="282" r:id="rId17"/>
    <p:sldId id="285" r:id="rId18"/>
    <p:sldId id="284" r:id="rId19"/>
    <p:sldId id="268" r:id="rId20"/>
    <p:sldId id="269" r:id="rId21"/>
    <p:sldId id="270" r:id="rId22"/>
    <p:sldId id="287" r:id="rId23"/>
    <p:sldId id="288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0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25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046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25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971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77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08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73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680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8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67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D79C-47CA-463A-9256-23769A41035E}" type="datetimeFigureOut">
              <a:rPr lang="en-ZA" smtClean="0"/>
              <a:t>2015/04/23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A373-3E27-46C1-9ED7-1E8DA1A1B2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74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171" y="204716"/>
            <a:ext cx="9144000" cy="210175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900" b="1" dirty="0" smtClean="0"/>
              <a:t/>
            </a:r>
            <a:br>
              <a:rPr lang="en-ZA" sz="4900" b="1" dirty="0" smtClean="0"/>
            </a:br>
            <a:r>
              <a:rPr lang="en-ZA" sz="4900" b="1" dirty="0" smtClean="0"/>
              <a:t/>
            </a:r>
            <a:br>
              <a:rPr lang="en-ZA" sz="4900" b="1" dirty="0" smtClean="0"/>
            </a:br>
            <a:r>
              <a:rPr lang="en-ZA" sz="4900" b="1" dirty="0" smtClean="0"/>
              <a:t>BREAK THE CYCLE 10 CONFERENCE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43" y="1883389"/>
            <a:ext cx="10577015" cy="4708479"/>
          </a:xfrm>
        </p:spPr>
        <p:txBody>
          <a:bodyPr>
            <a:normAutofit fontScale="85000" lnSpcReduction="20000"/>
          </a:bodyPr>
          <a:lstStyle/>
          <a:p>
            <a:endParaRPr lang="en-ZA" sz="2800" b="1" dirty="0" smtClean="0"/>
          </a:p>
          <a:p>
            <a:pPr>
              <a:lnSpc>
                <a:spcPct val="150000"/>
              </a:lnSpc>
            </a:pPr>
            <a:r>
              <a:rPr lang="en-ZA" sz="2800" b="1" dirty="0" smtClean="0"/>
              <a:t>Title: </a:t>
            </a:r>
          </a:p>
          <a:p>
            <a:pPr>
              <a:lnSpc>
                <a:spcPct val="150000"/>
              </a:lnSpc>
            </a:pPr>
            <a:r>
              <a:rPr lang="en-ZA" sz="2800" b="1" dirty="0" smtClean="0"/>
              <a:t>A Cross-sectional Study to Assess the Relationship between Environmental </a:t>
            </a:r>
            <a:r>
              <a:rPr lang="en-ZA" sz="2800" b="1" dirty="0"/>
              <a:t>R</a:t>
            </a:r>
            <a:r>
              <a:rPr lang="en-ZA" sz="2800" b="1" dirty="0" smtClean="0"/>
              <a:t>isk Factors and Malnutrition in Under Fives Born from Teenage Mothers in </a:t>
            </a:r>
            <a:r>
              <a:rPr lang="en-ZA" sz="2800" b="1" dirty="0" err="1" smtClean="0"/>
              <a:t>Chipata</a:t>
            </a:r>
            <a:r>
              <a:rPr lang="en-ZA" sz="2800" b="1" dirty="0" smtClean="0"/>
              <a:t> Compound , Lusaka, Zambia.</a:t>
            </a:r>
          </a:p>
          <a:p>
            <a:endParaRPr lang="en-ZA" sz="2800" b="1" dirty="0" smtClean="0"/>
          </a:p>
          <a:p>
            <a:endParaRPr lang="en-ZA" sz="2800" b="1" dirty="0" smtClean="0"/>
          </a:p>
          <a:p>
            <a:endParaRPr lang="en-ZA" sz="2800" b="1" dirty="0"/>
          </a:p>
          <a:p>
            <a:pPr algn="l"/>
            <a:r>
              <a:rPr lang="en-ZA" sz="2800" dirty="0" smtClean="0"/>
              <a:t>   Student: CHALWE B. CHANDA</a:t>
            </a:r>
          </a:p>
          <a:p>
            <a:pPr algn="l"/>
            <a:r>
              <a:rPr lang="en-ZA" sz="2800" dirty="0" smtClean="0"/>
              <a:t>   Supervisor: MRS. MUNYINDA N S</a:t>
            </a:r>
          </a:p>
          <a:p>
            <a:pPr algn="l"/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931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6740" y="1691014"/>
            <a:ext cx="5448822" cy="4133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94" y="148088"/>
            <a:ext cx="10875787" cy="473235"/>
          </a:xfrm>
        </p:spPr>
        <p:txBody>
          <a:bodyPr>
            <a:noAutofit/>
          </a:bodyPr>
          <a:lstStyle/>
          <a:p>
            <a:r>
              <a:rPr lang="en-ZA" b="1" dirty="0" smtClean="0"/>
              <a:t>Results: </a:t>
            </a:r>
            <a:r>
              <a:rPr lang="en-ZA" dirty="0"/>
              <a:t> </a:t>
            </a:r>
            <a:r>
              <a:rPr lang="en-ZA" b="1" dirty="0"/>
              <a:t>Age of Mothers  &amp; Anthropometric measures  </a:t>
            </a:r>
            <a:endParaRPr lang="en-Z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65350"/>
              </p:ext>
            </p:extLst>
          </p:nvPr>
        </p:nvGraphicFramePr>
        <p:xfrm>
          <a:off x="1768945" y="914400"/>
          <a:ext cx="9403307" cy="5903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1559"/>
                <a:gridCol w="1812454"/>
                <a:gridCol w="2459294"/>
              </a:tblGrid>
              <a:tr h="315593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Variable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Z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</a:rPr>
                        <a:t>Percentage (%)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3884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Age of mother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</a:t>
                      </a: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en-ZA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19years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4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20 years and over</a:t>
                      </a:r>
                      <a:endParaRPr lang="en-ZA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Weight </a:t>
                      </a: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for Age Z-Score (Acute 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Malnutrition)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    Adequate nutrition (-2 ≥Z-Score &lt; +3)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Moderate 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to severe </a:t>
                      </a: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malnutrition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(-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3 ≤Z score&lt; -</a:t>
                      </a: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2)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Mid-upper Arm circumference  </a:t>
                      </a: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</a:rPr>
                        <a:t>(MUAC)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</a:t>
                      </a:r>
                      <a:endParaRPr lang="en-Z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&lt;12.5 </a:t>
                      </a: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</a:t>
                      </a: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12.5 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Cm and above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19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69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32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60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28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16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72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r>
                        <a:rPr lang="en-ZA" sz="2800" b="1" dirty="0" smtClean="0">
                          <a:effectLst/>
                        </a:rPr>
                        <a:t>88</a:t>
                      </a:r>
                      <a:endParaRPr lang="en-ZA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21.6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78.4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800" dirty="0" smtClean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68.2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31.8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effectLst/>
                        </a:rPr>
                        <a:t>18.2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81.8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</a:rPr>
                        <a:t> </a:t>
                      </a:r>
                      <a:r>
                        <a:rPr lang="en-ZA" sz="2800" b="1" dirty="0" smtClean="0">
                          <a:effectLst/>
                        </a:rPr>
                        <a:t>100.0</a:t>
                      </a:r>
                      <a:endParaRPr lang="en-ZA" sz="24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09995" y="1553227"/>
            <a:ext cx="5361139" cy="60125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92263" y="3835052"/>
            <a:ext cx="7878871" cy="736948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96" y="284833"/>
            <a:ext cx="6431345" cy="58267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Results cont’d</a:t>
            </a:r>
            <a:r>
              <a:rPr lang="en-ZA" b="1" dirty="0"/>
              <a:t>:  </a:t>
            </a: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Level </a:t>
            </a:r>
            <a:r>
              <a:rPr lang="en-ZA" b="1" dirty="0"/>
              <a:t>of Education </a:t>
            </a:r>
            <a:r>
              <a:rPr lang="en-ZA" b="1" dirty="0" smtClean="0"/>
              <a:t>Attained</a:t>
            </a:r>
            <a:endParaRPr lang="en-ZA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2" t="19198" r="15145" b="20213"/>
          <a:stretch/>
        </p:blipFill>
        <p:spPr>
          <a:xfrm>
            <a:off x="4105539" y="1095849"/>
            <a:ext cx="7457824" cy="5762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56637" y="1864772"/>
            <a:ext cx="515815" cy="281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3.4</a:t>
            </a:r>
            <a:endParaRPr lang="en-ZA" b="1" dirty="0"/>
          </a:p>
        </p:txBody>
      </p:sp>
      <p:sp>
        <p:nvSpPr>
          <p:cNvPr id="8" name="Rectangle 7"/>
          <p:cNvSpPr/>
          <p:nvPr/>
        </p:nvSpPr>
        <p:spPr>
          <a:xfrm>
            <a:off x="7771821" y="3730669"/>
            <a:ext cx="856509" cy="4689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/>
              <a:t>40.9</a:t>
            </a:r>
            <a:endParaRPr lang="en-ZA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947138" y="4398884"/>
            <a:ext cx="1055077" cy="3985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/>
              <a:t>52.3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951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6" y="904710"/>
            <a:ext cx="6431345" cy="58267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Results </a:t>
            </a:r>
            <a:r>
              <a:rPr lang="en-ZA" b="1" dirty="0" smtClean="0"/>
              <a:t>cont’d:</a:t>
            </a:r>
            <a:br>
              <a:rPr lang="en-ZA" b="1" dirty="0" smtClean="0"/>
            </a:br>
            <a:r>
              <a:rPr lang="en-ZA" b="1" dirty="0" smtClean="0"/>
              <a:t>Housing Status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874" t="2844" r="2256" b="15257"/>
          <a:stretch/>
        </p:blipFill>
        <p:spPr>
          <a:xfrm>
            <a:off x="4635168" y="0"/>
            <a:ext cx="7333443" cy="61373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59997" y="1065354"/>
            <a:ext cx="703385" cy="4220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6.8%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6660981" y="5657589"/>
            <a:ext cx="901952" cy="375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93.2%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55" y="513245"/>
            <a:ext cx="4341812" cy="530225"/>
          </a:xfrm>
        </p:spPr>
        <p:txBody>
          <a:bodyPr>
            <a:noAutofit/>
          </a:bodyPr>
          <a:lstStyle/>
          <a:p>
            <a:r>
              <a:rPr lang="en-ZA" b="1" dirty="0" smtClean="0"/>
              <a:t>Results </a:t>
            </a:r>
            <a:r>
              <a:rPr lang="en-ZA" b="1" dirty="0" smtClean="0"/>
              <a:t>cont’d:</a:t>
            </a:r>
            <a:br>
              <a:rPr lang="en-ZA" b="1" dirty="0" smtClean="0"/>
            </a:br>
            <a:r>
              <a:rPr lang="en-ZA" b="1" dirty="0" smtClean="0"/>
              <a:t>Water Source</a:t>
            </a:r>
            <a:endParaRPr lang="en-Z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37" t="3301" r="10115" b="3413"/>
          <a:stretch/>
        </p:blipFill>
        <p:spPr>
          <a:xfrm>
            <a:off x="3432132" y="390525"/>
            <a:ext cx="6877913" cy="58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77" y="738714"/>
            <a:ext cx="4341812" cy="530225"/>
          </a:xfrm>
        </p:spPr>
        <p:txBody>
          <a:bodyPr>
            <a:noAutofit/>
          </a:bodyPr>
          <a:lstStyle/>
          <a:p>
            <a:r>
              <a:rPr lang="en-ZA" b="1" dirty="0" smtClean="0"/>
              <a:t>Results </a:t>
            </a:r>
            <a:r>
              <a:rPr lang="en-ZA" b="1" dirty="0" smtClean="0"/>
              <a:t>cont’d:</a:t>
            </a:r>
            <a:br>
              <a:rPr lang="en-ZA" b="1" dirty="0" smtClean="0"/>
            </a:br>
            <a:r>
              <a:rPr lang="en-ZA" b="1" dirty="0" smtClean="0"/>
              <a:t>Sanitation Facility</a:t>
            </a:r>
            <a:endParaRPr lang="en-ZA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9" r="1185" b="4053"/>
          <a:stretch/>
        </p:blipFill>
        <p:spPr>
          <a:xfrm>
            <a:off x="3423921" y="688932"/>
            <a:ext cx="8768079" cy="5921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48527" y="3686989"/>
            <a:ext cx="820616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89.8%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0905" y="5630695"/>
            <a:ext cx="820616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10.2%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34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rubin\AppData\Local\Microsoft\Windows\Temporary Internet Files\Content.Outlook\GOA3E5K1\Lusaka-20150409-0049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rubin\AppData\Local\Microsoft\Windows\Temporary Internet Files\Content.Outlook\GOA3E5K1\Lusaka-20150405-0048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rubin\AppData\Local\Microsoft\Windows\Temporary Internet Files\Content.Outlook\GOA3E5K1\Lusaka-20150409-0049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rubin\AppData\Local\Microsoft\Windows\Temporary Internet Files\Content.Outlook\GOA3E5K1\Lusaka-20150406-0049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1003"/>
            <a:ext cx="4930036" cy="560998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Results: Summary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6" y="1113691"/>
            <a:ext cx="11692004" cy="57443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3600" dirty="0" smtClean="0"/>
              <a:t>Of the 88 mothers </a:t>
            </a:r>
            <a:r>
              <a:rPr lang="en-ZA" sz="3600" dirty="0" smtClean="0"/>
              <a:t>21.6</a:t>
            </a:r>
            <a:r>
              <a:rPr lang="en-ZA" sz="3600" dirty="0" smtClean="0"/>
              <a:t>% were </a:t>
            </a:r>
            <a:r>
              <a:rPr lang="en-ZA" sz="3600" dirty="0" smtClean="0"/>
              <a:t>teenagers</a:t>
            </a:r>
            <a:endParaRPr lang="en-ZA" sz="3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800" dirty="0" smtClean="0"/>
              <a:t>45.0 </a:t>
            </a:r>
            <a:r>
              <a:rPr lang="en-ZA" sz="2800" dirty="0" smtClean="0"/>
              <a:t>% </a:t>
            </a:r>
            <a:r>
              <a:rPr lang="en-ZA" sz="2800" dirty="0" smtClean="0"/>
              <a:t>of the were </a:t>
            </a:r>
            <a:r>
              <a:rPr lang="en-ZA" sz="2800" dirty="0" smtClean="0"/>
              <a:t>single mothers living in their parents’ houses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3600" dirty="0">
                <a:solidFill>
                  <a:prstClr val="black"/>
                </a:solidFill>
              </a:rPr>
              <a:t>A</a:t>
            </a:r>
            <a:r>
              <a:rPr lang="en-ZA" sz="3600" dirty="0" smtClean="0">
                <a:solidFill>
                  <a:prstClr val="black"/>
                </a:solidFill>
              </a:rPr>
              <a:t> </a:t>
            </a:r>
            <a:r>
              <a:rPr lang="en-ZA" sz="3600" dirty="0">
                <a:solidFill>
                  <a:prstClr val="black"/>
                </a:solidFill>
              </a:rPr>
              <a:t>majority (58%) of families did not access waste collection services, and of these </a:t>
            </a:r>
            <a:endParaRPr lang="en-ZA" sz="36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3200" dirty="0" smtClean="0">
                <a:solidFill>
                  <a:prstClr val="black"/>
                </a:solidFill>
              </a:rPr>
              <a:t>51.1</a:t>
            </a:r>
            <a:r>
              <a:rPr lang="en-ZA" sz="3200" dirty="0">
                <a:solidFill>
                  <a:prstClr val="black"/>
                </a:solidFill>
              </a:rPr>
              <a:t>% dug refuse pits while </a:t>
            </a:r>
            <a:endParaRPr lang="en-ZA" sz="32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3200" dirty="0" smtClean="0">
                <a:solidFill>
                  <a:prstClr val="black"/>
                </a:solidFill>
              </a:rPr>
              <a:t>48.9</a:t>
            </a:r>
            <a:r>
              <a:rPr lang="en-ZA" sz="3200" dirty="0">
                <a:solidFill>
                  <a:prstClr val="black"/>
                </a:solidFill>
              </a:rPr>
              <a:t>% resorted to dumping household waste into a nearby </a:t>
            </a:r>
            <a:r>
              <a:rPr lang="en-ZA" sz="3200" dirty="0" smtClean="0">
                <a:solidFill>
                  <a:prstClr val="black"/>
                </a:solidFill>
              </a:rPr>
              <a:t>stream.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ZA" sz="3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ZA" sz="3600" dirty="0" smtClean="0"/>
          </a:p>
          <a:p>
            <a:pPr marL="0" indent="0">
              <a:buNone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6704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6" y="25260"/>
            <a:ext cx="6477903" cy="68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119937" y="4108537"/>
            <a:ext cx="1984403" cy="1377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3" y="130664"/>
            <a:ext cx="10515600" cy="854075"/>
          </a:xfrm>
        </p:spPr>
        <p:txBody>
          <a:bodyPr/>
          <a:lstStyle/>
          <a:p>
            <a:r>
              <a:rPr lang="en-ZA" b="1" dirty="0" smtClean="0"/>
              <a:t>Discussion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984739"/>
            <a:ext cx="11123713" cy="5470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A strong association was observed between housing status and nutrition of  the child (p value = 0.01)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This agrees with </a:t>
            </a:r>
            <a:r>
              <a:rPr lang="en-US" dirty="0" err="1" smtClean="0"/>
              <a:t>katepa-Bwalya</a:t>
            </a:r>
            <a:r>
              <a:rPr lang="en-US" dirty="0" smtClean="0"/>
              <a:t> (2008) who found that causes </a:t>
            </a:r>
            <a:r>
              <a:rPr lang="en-US" dirty="0"/>
              <a:t>of malnutrition </a:t>
            </a:r>
            <a:r>
              <a:rPr lang="en-US" dirty="0" smtClean="0"/>
              <a:t>were multi-factorial </a:t>
            </a:r>
            <a:r>
              <a:rPr lang="en-US" dirty="0"/>
              <a:t>and </a:t>
            </a:r>
            <a:r>
              <a:rPr lang="en-US" dirty="0" smtClean="0"/>
              <a:t>included </a:t>
            </a:r>
            <a:r>
              <a:rPr lang="en-US" dirty="0"/>
              <a:t>biological, social, </a:t>
            </a:r>
            <a:r>
              <a:rPr lang="en-US" dirty="0" smtClean="0"/>
              <a:t>and environmental factors</a:t>
            </a:r>
            <a:endParaRPr lang="en-ZA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This, and other literature support a strong association between child nutrition and key independent variables </a:t>
            </a:r>
            <a:r>
              <a:rPr lang="en-ZA" dirty="0"/>
              <a:t>such as </a:t>
            </a:r>
            <a:r>
              <a:rPr lang="en-ZA" i="1" dirty="0"/>
              <a:t>age of the mother</a:t>
            </a:r>
            <a:r>
              <a:rPr lang="en-ZA" dirty="0"/>
              <a:t>, and environmental factors such as </a:t>
            </a:r>
            <a:r>
              <a:rPr lang="en-ZA" i="1" dirty="0"/>
              <a:t>source of drinking water, and </a:t>
            </a:r>
            <a:r>
              <a:rPr lang="en-ZA" i="1" dirty="0" smtClean="0"/>
              <a:t>sanitation</a:t>
            </a:r>
            <a:r>
              <a:rPr lang="en-ZA" dirty="0"/>
              <a:t>.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400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06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Conclusion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8186"/>
            <a:ext cx="10515600" cy="521676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ZA" dirty="0" smtClean="0"/>
              <a:t>Housing status, which encompasses various environmental aspects vital to the the wellbeing of the under five child, showed a strong association when cross tabulated with the nutrition status of the child.  </a:t>
            </a:r>
            <a:endParaRPr lang="en-ZA" dirty="0" smtClean="0"/>
          </a:p>
          <a:p>
            <a:pPr>
              <a:lnSpc>
                <a:spcPct val="150000"/>
              </a:lnSpc>
            </a:pPr>
            <a:r>
              <a:rPr lang="en-ZA" dirty="0" smtClean="0"/>
              <a:t>The </a:t>
            </a:r>
            <a:r>
              <a:rPr lang="en-ZA" dirty="0" smtClean="0"/>
              <a:t>strong association evidenced in this study is strong enough a cue for the nation (and the world at large) to act, through multi-</a:t>
            </a:r>
            <a:r>
              <a:rPr lang="en-ZA" dirty="0" err="1" smtClean="0"/>
              <a:t>sectoral</a:t>
            </a:r>
            <a:r>
              <a:rPr lang="en-ZA" dirty="0" smtClean="0"/>
              <a:t> partnership, and address the health disparities. </a:t>
            </a:r>
            <a:endParaRPr lang="en-ZA" dirty="0" smtClean="0"/>
          </a:p>
          <a:p>
            <a:pPr>
              <a:lnSpc>
                <a:spcPct val="150000"/>
              </a:lnSpc>
            </a:pPr>
            <a:r>
              <a:rPr lang="en-ZA" dirty="0" smtClean="0"/>
              <a:t>This </a:t>
            </a:r>
            <a:r>
              <a:rPr lang="en-ZA" dirty="0" smtClean="0"/>
              <a:t>unity is a vital tool in the quest to break the cycle of environment-related health challenges affecting the under five child and its mother.</a:t>
            </a:r>
          </a:p>
          <a:p>
            <a:pPr marL="0" indent="0">
              <a:lnSpc>
                <a:spcPct val="150000"/>
              </a:lnSpc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06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78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87" y="1440493"/>
            <a:ext cx="3832964" cy="5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85" y="4924816"/>
            <a:ext cx="3832964" cy="5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69" y="3223364"/>
            <a:ext cx="3832964" cy="5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" y="1146131"/>
            <a:ext cx="3832964" cy="5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6" y="25260"/>
            <a:ext cx="6477903" cy="68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119937" y="4108537"/>
            <a:ext cx="1984403" cy="1377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451" y="2224586"/>
            <a:ext cx="10515600" cy="1992572"/>
          </a:xfrm>
        </p:spPr>
        <p:txBody>
          <a:bodyPr/>
          <a:lstStyle/>
          <a:p>
            <a:r>
              <a:rPr lang="en-ZA" dirty="0" smtClean="0"/>
              <a:t>                       </a:t>
            </a:r>
            <a:r>
              <a:rPr lang="en-ZA" b="1" dirty="0" smtClean="0"/>
              <a:t>Thank You.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9332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Zambia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91848"/>
              </p:ext>
            </p:extLst>
          </p:nvPr>
        </p:nvGraphicFramePr>
        <p:xfrm>
          <a:off x="4146115" y="626301"/>
          <a:ext cx="6388274" cy="6119776"/>
        </p:xfrm>
        <a:graphic>
          <a:graphicData uri="http://schemas.openxmlformats.org/drawingml/2006/table">
            <a:tbl>
              <a:tblPr/>
              <a:tblGrid>
                <a:gridCol w="4749117"/>
                <a:gridCol w="1639157"/>
              </a:tblGrid>
              <a:tr h="65694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Total population (thousands) 2012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14,075.1</a:t>
                      </a:r>
                      <a:endParaRPr lang="en-US" sz="2000" dirty="0">
                        <a:solidFill>
                          <a:srgbClr val="950000"/>
                        </a:solidFill>
                        <a:effectLst/>
                        <a:latin typeface="Arial"/>
                      </a:endParaRP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94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Annual no. of births (thousands) 2012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608</a:t>
                      </a: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93848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Annual no. of under-5 deaths (thousands) 2012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942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GNI per capita (US$) 2012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1,350</a:t>
                      </a:r>
                      <a:endParaRPr lang="en-US" sz="2000" dirty="0">
                        <a:solidFill>
                          <a:srgbClr val="950000"/>
                        </a:solidFill>
                        <a:effectLst/>
                        <a:latin typeface="Arial"/>
                      </a:endParaRP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65694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Life expectancy at birth (years) 2012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48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Total adult literacy rate (%) 2008-2012*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61.4</a:t>
                      </a: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93848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Primary school net enrolment ratio (%) 2008-2011*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950000"/>
                          </a:solidFill>
                          <a:effectLst/>
                          <a:latin typeface="Arial"/>
                        </a:rPr>
                        <a:t>97.2</a:t>
                      </a: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94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Infant mortality rate (under 1), 2012                           </a:t>
                      </a:r>
                      <a:r>
                        <a:rPr lang="en-US" sz="2000" dirty="0" smtClean="0">
                          <a:solidFill>
                            <a:srgbClr val="404041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  <a:p>
                      <a:pPr algn="l"/>
                      <a:endParaRPr lang="en-US" sz="2000" dirty="0">
                        <a:solidFill>
                          <a:srgbClr val="404041"/>
                        </a:solidFill>
                        <a:effectLst/>
                        <a:latin typeface="Arial"/>
                      </a:endParaRPr>
                    </a:p>
                  </a:txBody>
                  <a:tcPr marL="66944" marR="66944" marT="33472" marB="334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979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9" y="1923376"/>
            <a:ext cx="2789768" cy="27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56" y="131741"/>
            <a:ext cx="8911687" cy="754314"/>
          </a:xfrm>
        </p:spPr>
        <p:txBody>
          <a:bodyPr/>
          <a:lstStyle/>
          <a:p>
            <a:r>
              <a:rPr lang="en-ZA" b="1" dirty="0" smtClean="0"/>
              <a:t>Introduction and background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091" y="1340846"/>
            <a:ext cx="10854271" cy="46675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According to UNICEF-Zambia (2013) </a:t>
            </a:r>
            <a:r>
              <a:rPr lang="en-ZA" sz="2600" dirty="0"/>
              <a:t>Zambia is one of 22 African countries with the highest burden of under nutrition in children under </a:t>
            </a:r>
            <a:r>
              <a:rPr lang="en-ZA" sz="2600" dirty="0" smtClean="0"/>
              <a:t>five</a:t>
            </a:r>
          </a:p>
          <a:p>
            <a:pPr>
              <a:lnSpc>
                <a:spcPct val="150000"/>
              </a:lnSpc>
            </a:pPr>
            <a:r>
              <a:rPr lang="en-ZA" sz="2600" dirty="0"/>
              <a:t>Thousands of children and women suffer from one or more forms of malnutrition, including </a:t>
            </a:r>
            <a:r>
              <a:rPr lang="en-ZA" sz="2600" dirty="0" smtClean="0"/>
              <a:t>micronutrient </a:t>
            </a:r>
            <a:r>
              <a:rPr lang="en-ZA" sz="2600" dirty="0"/>
              <a:t>deficiencies such as vitamin A, iron, zinc, and iodine </a:t>
            </a:r>
            <a:r>
              <a:rPr lang="en-ZA" sz="2600" dirty="0" smtClean="0"/>
              <a:t>deficiencies</a:t>
            </a:r>
          </a:p>
          <a:p>
            <a:pPr>
              <a:lnSpc>
                <a:spcPct val="150000"/>
              </a:lnSpc>
            </a:pPr>
            <a:r>
              <a:rPr lang="en-ZA" sz="2600" dirty="0"/>
              <a:t>WHO (2013) has concluded that infection is more common when there is a shortage of adequate sanitation and hygiene and safe water for drinking, cooking and cleaning. </a:t>
            </a:r>
          </a:p>
          <a:p>
            <a:pPr>
              <a:lnSpc>
                <a:spcPct val="150000"/>
              </a:lnSpc>
            </a:pPr>
            <a:endParaRPr lang="en-ZA" sz="3000" dirty="0" smtClean="0"/>
          </a:p>
        </p:txBody>
      </p:sp>
    </p:spTree>
    <p:extLst>
      <p:ext uri="{BB962C8B-B14F-4D97-AF65-F5344CB8AC3E}">
        <p14:creationId xmlns:p14="http://schemas.microsoft.com/office/powerpoint/2010/main" val="25345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335" y="871305"/>
            <a:ext cx="10515600" cy="983029"/>
          </a:xfrm>
        </p:spPr>
        <p:txBody>
          <a:bodyPr/>
          <a:lstStyle/>
          <a:p>
            <a:r>
              <a:rPr lang="en-ZA" b="1" dirty="0" smtClean="0"/>
              <a:t>General objective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290" y="2584537"/>
            <a:ext cx="9716755" cy="23565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ZA" sz="3200" dirty="0"/>
              <a:t>To assess the relationship between environmental risk factors and under nutrition in children born from teenage mothers of </a:t>
            </a:r>
            <a:r>
              <a:rPr lang="en-ZA" sz="3200" dirty="0" err="1"/>
              <a:t>Chipata</a:t>
            </a:r>
            <a:r>
              <a:rPr lang="en-ZA" sz="3200" dirty="0"/>
              <a:t> </a:t>
            </a:r>
            <a:r>
              <a:rPr lang="en-ZA" sz="3200" dirty="0" smtClean="0"/>
              <a:t>compound of Lusaka District, Zambia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1971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95" y="0"/>
            <a:ext cx="6831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40" y="3763592"/>
            <a:ext cx="2017712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Objectives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573" y="1655929"/>
            <a:ext cx="9334618" cy="4581098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400" dirty="0" smtClean="0"/>
              <a:t>To </a:t>
            </a:r>
            <a:r>
              <a:rPr lang="en-ZA" sz="2400" dirty="0"/>
              <a:t>establish the </a:t>
            </a:r>
            <a:r>
              <a:rPr lang="en-ZA" sz="2400" u="sng" dirty="0"/>
              <a:t>sanitation status </a:t>
            </a:r>
            <a:r>
              <a:rPr lang="en-ZA" sz="2400" dirty="0"/>
              <a:t>of the environment the under-five children of </a:t>
            </a:r>
            <a:r>
              <a:rPr lang="en-ZA" sz="2400" dirty="0" err="1"/>
              <a:t>Chipata</a:t>
            </a:r>
            <a:r>
              <a:rPr lang="en-ZA" sz="2400" dirty="0"/>
              <a:t> compound </a:t>
            </a:r>
            <a:r>
              <a:rPr lang="en-ZA" sz="2400" dirty="0" smtClean="0"/>
              <a:t>live in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400" dirty="0" smtClean="0"/>
              <a:t>To assess the </a:t>
            </a:r>
            <a:r>
              <a:rPr lang="en-ZA" sz="2400" u="sng" dirty="0" smtClean="0"/>
              <a:t>housing status </a:t>
            </a:r>
            <a:r>
              <a:rPr lang="en-ZA" sz="2400" dirty="0" smtClean="0"/>
              <a:t>and its effect on the nutrition status  of mothers and their under-five children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400" dirty="0" smtClean="0"/>
              <a:t>To </a:t>
            </a:r>
            <a:r>
              <a:rPr lang="en-ZA" sz="2400" dirty="0"/>
              <a:t>determine the </a:t>
            </a:r>
            <a:r>
              <a:rPr lang="en-ZA" sz="2400" u="sng" dirty="0"/>
              <a:t>association between environmental risk factors </a:t>
            </a:r>
            <a:r>
              <a:rPr lang="en-ZA" sz="2400" dirty="0"/>
              <a:t>(that is, water supply and sanitation) and nutrition status in under five </a:t>
            </a:r>
            <a:r>
              <a:rPr lang="en-ZA" sz="2400" dirty="0" smtClean="0"/>
              <a:t>children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400" dirty="0" smtClean="0"/>
              <a:t>To </a:t>
            </a:r>
            <a:r>
              <a:rPr lang="en-ZA" sz="2400" dirty="0"/>
              <a:t>assess the </a:t>
            </a:r>
            <a:r>
              <a:rPr lang="en-ZA" sz="2400" u="sng" dirty="0"/>
              <a:t>association between teenage motherhood and nutrition status in the child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87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16591"/>
          </a:xfrm>
        </p:spPr>
        <p:txBody>
          <a:bodyPr>
            <a:normAutofit/>
          </a:bodyPr>
          <a:lstStyle/>
          <a:p>
            <a:r>
              <a:rPr lang="en-ZA" sz="4400" dirty="0"/>
              <a:t>Research methods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227" y="1825625"/>
            <a:ext cx="9800573" cy="435133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3200" b="1" dirty="0" smtClean="0"/>
              <a:t>Source </a:t>
            </a:r>
            <a:r>
              <a:rPr lang="en-US" sz="3200" b="1" dirty="0"/>
              <a:t>population: </a:t>
            </a:r>
            <a:endParaRPr lang="en-US" sz="3200" b="1" dirty="0" smtClean="0"/>
          </a:p>
          <a:p>
            <a:pPr lvl="1"/>
            <a:r>
              <a:rPr lang="en-US" sz="2800" dirty="0" smtClean="0"/>
              <a:t>All </a:t>
            </a:r>
            <a:r>
              <a:rPr lang="en-US" sz="2800" dirty="0"/>
              <a:t>mothers with children aged 6months – 59 months</a:t>
            </a:r>
          </a:p>
          <a:p>
            <a:r>
              <a:rPr lang="en-US" sz="3200" b="1" dirty="0" smtClean="0"/>
              <a:t>Sample </a:t>
            </a:r>
            <a:r>
              <a:rPr lang="en-US" sz="3200" b="1" dirty="0"/>
              <a:t>size: </a:t>
            </a:r>
            <a:endParaRPr lang="en-US" sz="3200" b="1" dirty="0" smtClean="0"/>
          </a:p>
          <a:p>
            <a:pPr lvl="1"/>
            <a:r>
              <a:rPr lang="en-US" sz="2800" dirty="0" smtClean="0"/>
              <a:t>88 </a:t>
            </a:r>
            <a:r>
              <a:rPr lang="en-US" sz="2800" dirty="0" smtClean="0"/>
              <a:t>mothers, calculated </a:t>
            </a:r>
            <a:r>
              <a:rPr lang="en-US" sz="2800" dirty="0"/>
              <a:t>using Epi Info v7.1.4 of 2014 </a:t>
            </a:r>
          </a:p>
          <a:p>
            <a:r>
              <a:rPr lang="en-US" sz="3200" b="1" dirty="0" smtClean="0"/>
              <a:t>Target </a:t>
            </a:r>
            <a:r>
              <a:rPr lang="en-US" sz="3200" b="1" dirty="0"/>
              <a:t>population: </a:t>
            </a:r>
            <a:endParaRPr lang="en-US" sz="3200" b="1" dirty="0" smtClean="0"/>
          </a:p>
          <a:p>
            <a:pPr lvl="1"/>
            <a:r>
              <a:rPr lang="en-US" sz="2800" dirty="0" smtClean="0"/>
              <a:t>approximately </a:t>
            </a:r>
            <a:r>
              <a:rPr lang="en-US" sz="2800" dirty="0"/>
              <a:t>835 mothers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16591"/>
          </a:xfrm>
        </p:spPr>
        <p:txBody>
          <a:bodyPr>
            <a:noAutofit/>
          </a:bodyPr>
          <a:lstStyle/>
          <a:p>
            <a:r>
              <a:rPr lang="en-ZA" sz="4800" b="1" dirty="0"/>
              <a:t>Study variables</a:t>
            </a:r>
            <a:r>
              <a:rPr lang="en-ZA" sz="4800" dirty="0"/>
              <a:t>: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9583455" cy="4738013"/>
          </a:xfrm>
        </p:spPr>
        <p:txBody>
          <a:bodyPr>
            <a:noAutofit/>
          </a:bodyPr>
          <a:lstStyle/>
          <a:p>
            <a:pPr lvl="1"/>
            <a:r>
              <a:rPr lang="en-ZA" sz="2800" dirty="0" smtClean="0"/>
              <a:t>Income</a:t>
            </a:r>
            <a:endParaRPr lang="en-ZA" sz="2800" dirty="0" smtClean="0"/>
          </a:p>
          <a:p>
            <a:pPr lvl="1"/>
            <a:r>
              <a:rPr lang="en-ZA" sz="2800" dirty="0" smtClean="0"/>
              <a:t>Age  </a:t>
            </a:r>
            <a:r>
              <a:rPr lang="en-ZA" sz="2800" dirty="0"/>
              <a:t>of the mother, </a:t>
            </a:r>
          </a:p>
          <a:p>
            <a:pPr lvl="1"/>
            <a:r>
              <a:rPr lang="en-ZA" sz="2800" dirty="0"/>
              <a:t>Family monthly </a:t>
            </a:r>
            <a:r>
              <a:rPr lang="en-ZA" sz="2800" dirty="0" smtClean="0"/>
              <a:t>marital </a:t>
            </a:r>
            <a:r>
              <a:rPr lang="en-ZA" sz="2800" dirty="0"/>
              <a:t>status, </a:t>
            </a:r>
          </a:p>
          <a:p>
            <a:pPr lvl="1"/>
            <a:r>
              <a:rPr lang="en-ZA" sz="2800" dirty="0"/>
              <a:t>sanitation status, </a:t>
            </a:r>
          </a:p>
          <a:p>
            <a:pPr lvl="1"/>
            <a:r>
              <a:rPr lang="en-ZA" sz="2800" dirty="0" smtClean="0"/>
              <a:t>water supply, </a:t>
            </a:r>
          </a:p>
          <a:p>
            <a:pPr lvl="1"/>
            <a:r>
              <a:rPr lang="en-ZA" sz="2800" dirty="0" smtClean="0"/>
              <a:t>housing status, </a:t>
            </a:r>
          </a:p>
          <a:p>
            <a:pPr lvl="1"/>
            <a:r>
              <a:rPr lang="en-ZA" sz="2800" dirty="0" smtClean="0"/>
              <a:t>family/father support, </a:t>
            </a:r>
          </a:p>
          <a:p>
            <a:pPr lvl="1"/>
            <a:r>
              <a:rPr lang="en-ZA" sz="2800" dirty="0" smtClean="0"/>
              <a:t>immunization status, </a:t>
            </a:r>
          </a:p>
          <a:p>
            <a:pPr lvl="1"/>
            <a:r>
              <a:rPr lang="en-ZA" sz="2800" dirty="0" smtClean="0"/>
              <a:t>mother’s level of education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33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925</TotalTime>
  <Words>690</Words>
  <Application>Microsoft Office PowerPoint</Application>
  <PresentationFormat>Custom</PresentationFormat>
  <Paragraphs>148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BREAK THE CYCLE 10 CONFERENCE </vt:lpstr>
      <vt:lpstr>PowerPoint Presentation</vt:lpstr>
      <vt:lpstr>Zambia</vt:lpstr>
      <vt:lpstr>Introduction and background</vt:lpstr>
      <vt:lpstr>General objective</vt:lpstr>
      <vt:lpstr>PowerPoint Presentation</vt:lpstr>
      <vt:lpstr>Objectives</vt:lpstr>
      <vt:lpstr>Research methods</vt:lpstr>
      <vt:lpstr>Study variables:  </vt:lpstr>
      <vt:lpstr>Results:  Age of Mothers  &amp; Anthropometric measures  </vt:lpstr>
      <vt:lpstr>Results cont’d:   Level of Education Attained</vt:lpstr>
      <vt:lpstr>Results cont’d: Housing Status </vt:lpstr>
      <vt:lpstr>Results cont’d: Water Source</vt:lpstr>
      <vt:lpstr>Results cont’d: Sanitation Facility</vt:lpstr>
      <vt:lpstr>PowerPoint Presentation</vt:lpstr>
      <vt:lpstr>PowerPoint Presentation</vt:lpstr>
      <vt:lpstr>PowerPoint Presentation</vt:lpstr>
      <vt:lpstr>PowerPoint Presentation</vt:lpstr>
      <vt:lpstr>Results: Summary</vt:lpstr>
      <vt:lpstr>Discussion</vt:lpstr>
      <vt:lpstr>Conclusion</vt:lpstr>
      <vt:lpstr>PowerPoint Presentation</vt:lpstr>
      <vt:lpstr>PowerPoint Presentation</vt:lpstr>
      <vt:lpstr>                       Thank You.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THE CYCLE 10</dc:title>
  <dc:creator>chalwe chanda</dc:creator>
  <cp:lastModifiedBy>Leslie Rubin</cp:lastModifiedBy>
  <cp:revision>81</cp:revision>
  <dcterms:created xsi:type="dcterms:W3CDTF">2015-03-25T11:33:23Z</dcterms:created>
  <dcterms:modified xsi:type="dcterms:W3CDTF">2015-04-23T11:27:49Z</dcterms:modified>
</cp:coreProperties>
</file>