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7"/>
  </p:notesMasterIdLst>
  <p:sldIdLst>
    <p:sldId id="256" r:id="rId2"/>
    <p:sldId id="267" r:id="rId3"/>
    <p:sldId id="257" r:id="rId4"/>
    <p:sldId id="274" r:id="rId5"/>
    <p:sldId id="258" r:id="rId6"/>
    <p:sldId id="263" r:id="rId7"/>
    <p:sldId id="264" r:id="rId8"/>
    <p:sldId id="270" r:id="rId9"/>
    <p:sldId id="269" r:id="rId10"/>
    <p:sldId id="272" r:id="rId11"/>
    <p:sldId id="266" r:id="rId12"/>
    <p:sldId id="259" r:id="rId13"/>
    <p:sldId id="260" r:id="rId14"/>
    <p:sldId id="261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C7032-E54D-F240-8F73-74D0A1D65B7D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8A255-43A6-0741-801C-7726BB6D2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5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3B153-BF7B-2045-97A0-DB598AD54C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1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April 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April 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April 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April 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April 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April 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April 2,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April 2,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April 2,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April 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April 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April 2,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Predictors of Completed Childhood Vaccination in Bolivia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6018" y="3532908"/>
            <a:ext cx="6400800" cy="297872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Brianna Osetinsky</a:t>
            </a:r>
          </a:p>
          <a:p>
            <a:pPr algn="ctr"/>
            <a:r>
              <a:rPr lang="en-US" sz="3200" b="1" dirty="0" smtClean="0"/>
              <a:t>Laura </a:t>
            </a:r>
            <a:r>
              <a:rPr lang="en-US" sz="3200" b="1" dirty="0" smtClean="0"/>
              <a:t>Gaydos PhD – Mentor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Emory University</a:t>
            </a:r>
          </a:p>
          <a:p>
            <a:pPr algn="ctr"/>
            <a:r>
              <a:rPr lang="en-US" dirty="0" smtClean="0"/>
              <a:t>Rollins School of Public Health</a:t>
            </a:r>
            <a:endParaRPr lang="en-US" dirty="0"/>
          </a:p>
          <a:p>
            <a:pPr algn="ctr"/>
            <a:r>
              <a:rPr lang="en-US" dirty="0" smtClean="0"/>
              <a:t>Health </a:t>
            </a:r>
            <a:r>
              <a:rPr lang="en-US" dirty="0" smtClean="0"/>
              <a:t>Policy and </a:t>
            </a:r>
            <a:r>
              <a:rPr lang="en-US" dirty="0" smtClean="0"/>
              <a:t>Management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134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Table 2: 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Logistic </a:t>
            </a:r>
            <a:r>
              <a:rPr lang="en-US" dirty="0">
                <a:latin typeface="Calibri"/>
                <a:ea typeface="Times New Roman"/>
                <a:cs typeface="Times New Roman"/>
              </a:rPr>
              <a:t>Regression for Completed 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Vaccination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271631"/>
              </p:ext>
            </p:extLst>
          </p:nvPr>
        </p:nvGraphicFramePr>
        <p:xfrm>
          <a:off x="1019047" y="1740469"/>
          <a:ext cx="7149017" cy="48463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41469"/>
                <a:gridCol w="1710254"/>
                <a:gridCol w="2397294"/>
              </a:tblGrid>
              <a:tr h="162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Variable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Odds</a:t>
                      </a:r>
                      <a:r>
                        <a:rPr lang="en-US" sz="1800" baseline="0" dirty="0" smtClean="0">
                          <a:effectLst/>
                        </a:rPr>
                        <a:t> Ratio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P&gt;|t|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565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Distance Is A Problem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0.751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0.009**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65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Public Health Center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1.181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0.308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492">
                <a:tc gridSpan="3">
                  <a:txBody>
                    <a:bodyPr/>
                    <a:lstStyle/>
                    <a:p>
                      <a:r>
                        <a:rPr lang="en-US" sz="1800" dirty="0" smtClean="0"/>
                        <a:t>Ethnicity (Omitted Variable Spanish)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256532">
                <a:tc>
                  <a:txBody>
                    <a:bodyPr/>
                    <a:lstStyle/>
                    <a:p>
                      <a:pPr marL="11239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Quechua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1.090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102870" marR="0" indent="-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0.609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</a:tr>
              <a:tr h="256532">
                <a:tc>
                  <a:txBody>
                    <a:bodyPr/>
                    <a:lstStyle/>
                    <a:p>
                      <a:pPr marL="11239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Aimara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0.732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102870" marR="0" indent="-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0.116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</a:tr>
              <a:tr h="256532">
                <a:tc>
                  <a:txBody>
                    <a:bodyPr/>
                    <a:lstStyle/>
                    <a:p>
                      <a:pPr marL="11239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Other Ethnicity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1.181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102870" marR="0" indent="-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0.381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</a:tr>
              <a:tr h="333492">
                <a:tc gridSpan="3"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Department (Omitted Variable: Chuquisaca)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256532">
                <a:tc>
                  <a:txBody>
                    <a:bodyPr/>
                    <a:lstStyle/>
                    <a:p>
                      <a:pPr marL="11239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 Paz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0.199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&gt;0.0001 ***</a:t>
                      </a:r>
                      <a:endParaRPr lang="en-US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6532">
                <a:tc>
                  <a:txBody>
                    <a:bodyPr/>
                    <a:lstStyle/>
                    <a:p>
                      <a:pPr marL="11239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Chochabamba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0.203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&gt;0.0001 ***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6532">
                <a:tc>
                  <a:txBody>
                    <a:bodyPr/>
                    <a:lstStyle/>
                    <a:p>
                      <a:pPr marL="11239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Oruro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0.274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&gt;0.0001 ***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6532">
                <a:tc>
                  <a:txBody>
                    <a:bodyPr/>
                    <a:lstStyle/>
                    <a:p>
                      <a:pPr marL="11239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Potosi</a:t>
                      </a:r>
                      <a:endParaRPr lang="en-US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0.423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&gt;</a:t>
                      </a:r>
                      <a:r>
                        <a:rPr lang="en-US" sz="1800" dirty="0" smtClean="0">
                          <a:effectLst/>
                        </a:rPr>
                        <a:t>0.0 001 </a:t>
                      </a:r>
                      <a:r>
                        <a:rPr lang="en-US" sz="1800" dirty="0">
                          <a:effectLst/>
                        </a:rPr>
                        <a:t>***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6532">
                <a:tc>
                  <a:txBody>
                    <a:bodyPr/>
                    <a:lstStyle/>
                    <a:p>
                      <a:pPr marL="11239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Tarija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0.773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0.444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6532">
                <a:tc>
                  <a:txBody>
                    <a:bodyPr/>
                    <a:lstStyle/>
                    <a:p>
                      <a:pPr marL="11239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Santa Cruz</a:t>
                      </a:r>
                      <a:endParaRPr lang="en-US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0.305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&gt;0.0001 ***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6532">
                <a:tc>
                  <a:txBody>
                    <a:bodyPr/>
                    <a:lstStyle/>
                    <a:p>
                      <a:pPr marL="11239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Beni</a:t>
                      </a:r>
                      <a:endParaRPr lang="en-US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0.397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0.009**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6532">
                <a:tc>
                  <a:txBody>
                    <a:bodyPr/>
                    <a:lstStyle/>
                    <a:p>
                      <a:pPr marL="11239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Pando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0.332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0.002**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1121">
                <a:tc>
                  <a:txBody>
                    <a:bodyPr/>
                    <a:lstStyle/>
                    <a:p>
                      <a:pPr marL="112395" marR="0" indent="-1123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Urban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0.507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0.005**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8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728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Table 3: Logistic Regression of Distance is a Problem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266849"/>
              </p:ext>
            </p:extLst>
          </p:nvPr>
        </p:nvGraphicFramePr>
        <p:xfrm>
          <a:off x="1015999" y="1524000"/>
          <a:ext cx="7149017" cy="5303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954441"/>
                <a:gridCol w="2346531"/>
                <a:gridCol w="1848045"/>
              </a:tblGrid>
              <a:tr h="265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Variable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Odds</a:t>
                      </a:r>
                      <a:r>
                        <a:rPr lang="en-US" sz="1800" baseline="0" dirty="0" smtClean="0">
                          <a:effectLst/>
                        </a:rPr>
                        <a:t> Ratio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P&gt;|t|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33120">
                <a:tc gridSpan="3"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Omitted Culture Variable: Spanish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Quechua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1.25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indent="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0.06*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5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Aimara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1.01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indent="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0.95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Other</a:t>
                      </a:r>
                      <a:endParaRPr lang="en-US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0.95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indent="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0.743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75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Omitted Departmental Variable: Chuquisaca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275">
                <a:tc>
                  <a:txBody>
                    <a:bodyPr/>
                    <a:lstStyle/>
                    <a:p>
                      <a:pPr marL="16954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 Paz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2.48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indent="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&gt;0.0001***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5275">
                <a:tc>
                  <a:txBody>
                    <a:bodyPr/>
                    <a:lstStyle/>
                    <a:p>
                      <a:pPr marL="16954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Chochabamba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1.96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indent="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&gt;0.0001***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5275">
                <a:tc>
                  <a:txBody>
                    <a:bodyPr/>
                    <a:lstStyle/>
                    <a:p>
                      <a:pPr marL="16954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Oruro</a:t>
                      </a:r>
                      <a:endParaRPr lang="en-US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1.23</a:t>
                      </a:r>
                      <a:endParaRPr lang="en-US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indent="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0.359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</a:tr>
              <a:tr h="265275">
                <a:tc>
                  <a:txBody>
                    <a:bodyPr/>
                    <a:lstStyle/>
                    <a:p>
                      <a:pPr marL="16954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Potosi</a:t>
                      </a:r>
                      <a:endParaRPr lang="en-US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1.14</a:t>
                      </a:r>
                      <a:endParaRPr lang="en-US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indent="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0.557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</a:tr>
              <a:tr h="265275">
                <a:tc>
                  <a:txBody>
                    <a:bodyPr/>
                    <a:lstStyle/>
                    <a:p>
                      <a:pPr marL="16954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Tarija</a:t>
                      </a:r>
                      <a:endParaRPr lang="en-US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1.79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indent="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0.009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</a:tr>
              <a:tr h="265275">
                <a:tc>
                  <a:txBody>
                    <a:bodyPr/>
                    <a:lstStyle/>
                    <a:p>
                      <a:pPr marL="16954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Santa Cruz</a:t>
                      </a:r>
                      <a:endParaRPr lang="en-US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1.79</a:t>
                      </a:r>
                      <a:endParaRPr lang="en-US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indent="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</a:tr>
              <a:tr h="265275">
                <a:tc>
                  <a:txBody>
                    <a:bodyPr/>
                    <a:lstStyle/>
                    <a:p>
                      <a:pPr marL="16954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Beni</a:t>
                      </a:r>
                      <a:endParaRPr lang="en-US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indent="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0.731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</a:tr>
              <a:tr h="265275">
                <a:tc>
                  <a:txBody>
                    <a:bodyPr/>
                    <a:lstStyle/>
                    <a:p>
                      <a:pPr marL="169545" marR="0" indent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Pando</a:t>
                      </a:r>
                      <a:endParaRPr lang="en-US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1.47</a:t>
                      </a:r>
                      <a:endParaRPr lang="en-US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indent="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CEB"/>
                    </a:solidFill>
                  </a:tcPr>
                </a:tc>
              </a:tr>
              <a:tr h="265275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Wealth Index Omitted variable: Variable: Poorest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BEC7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Poor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BEC7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0.452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BEC7C2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indent="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&gt;0.0001***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BEC7C2"/>
                    </a:solidFill>
                  </a:tcPr>
                </a:tc>
              </a:tr>
              <a:tr h="265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Middle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BEC7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0.397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BEC7C2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indent="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&gt;0.0001***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BEC7C2"/>
                    </a:solidFill>
                  </a:tcPr>
                </a:tc>
              </a:tr>
              <a:tr h="265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Richer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BEC7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0.278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BEC7C2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indent="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&gt;0.0001***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BEC7C2"/>
                    </a:solidFill>
                  </a:tcPr>
                </a:tc>
              </a:tr>
              <a:tr h="265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Richest</a:t>
                      </a:r>
                      <a:endParaRPr lang="en-US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BEC7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0.188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BEC7C2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indent="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&gt;0.0001***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BEC7C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07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524000"/>
            <a:ext cx="8574087" cy="5063067"/>
          </a:xfrm>
        </p:spPr>
        <p:txBody>
          <a:bodyPr>
            <a:normAutofit fontScale="92500"/>
          </a:bodyPr>
          <a:lstStyle/>
          <a:p>
            <a:r>
              <a:rPr lang="en-US" dirty="0"/>
              <a:t>If “Distance is a big problem”  less likely to have completed vaccinations  </a:t>
            </a:r>
          </a:p>
          <a:p>
            <a:endParaRPr lang="en-US" dirty="0"/>
          </a:p>
          <a:p>
            <a:r>
              <a:rPr lang="en-US" dirty="0"/>
              <a:t>Departments had statistically significant variation in odds of completing vaccination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was no direct effect of ethnicity on completed vaccination</a:t>
            </a:r>
          </a:p>
          <a:p>
            <a:endParaRPr lang="en-US" dirty="0"/>
          </a:p>
          <a:p>
            <a:r>
              <a:rPr lang="en-US" dirty="0"/>
              <a:t>Quecha more likely that “distance is a big problem” in obtaining healthcare</a:t>
            </a:r>
          </a:p>
          <a:p>
            <a:endParaRPr lang="en-US" dirty="0"/>
          </a:p>
          <a:p>
            <a:r>
              <a:rPr lang="en-US" dirty="0"/>
              <a:t>Rural environment showed a protective effect for completed vaccination</a:t>
            </a:r>
          </a:p>
        </p:txBody>
      </p:sp>
    </p:spTree>
    <p:extLst>
      <p:ext uri="{BB962C8B-B14F-4D97-AF65-F5344CB8AC3E}">
        <p14:creationId xmlns:p14="http://schemas.microsoft.com/office/powerpoint/2010/main" val="404602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Departmental could be associated with the decentralized health system</a:t>
            </a:r>
          </a:p>
          <a:p>
            <a:endParaRPr lang="en-US" dirty="0" smtClean="0"/>
          </a:p>
          <a:p>
            <a:r>
              <a:rPr lang="en-US" dirty="0" smtClean="0"/>
              <a:t>Ethnicity is not significant by itself but </a:t>
            </a:r>
            <a:r>
              <a:rPr lang="en-US" dirty="0"/>
              <a:t>Q</a:t>
            </a:r>
            <a:r>
              <a:rPr lang="en-US" dirty="0" smtClean="0"/>
              <a:t>uechua people are more likely to have trouble accessing healthcare due to distance</a:t>
            </a:r>
          </a:p>
          <a:p>
            <a:endParaRPr lang="en-US" dirty="0" smtClean="0"/>
          </a:p>
          <a:p>
            <a:r>
              <a:rPr lang="en-US" dirty="0" smtClean="0"/>
              <a:t>Urban/rural differences may be due to different health services available </a:t>
            </a:r>
          </a:p>
        </p:txBody>
      </p:sp>
    </p:spTree>
    <p:extLst>
      <p:ext uri="{BB962C8B-B14F-4D97-AF65-F5344CB8AC3E}">
        <p14:creationId xmlns:p14="http://schemas.microsoft.com/office/powerpoint/2010/main" val="275098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Immunization report is from maternal reports or health cards</a:t>
            </a:r>
          </a:p>
          <a:p>
            <a:endParaRPr lang="en-US" dirty="0" smtClean="0"/>
          </a:p>
          <a:p>
            <a:r>
              <a:rPr lang="en-US" dirty="0" smtClean="0"/>
              <a:t>Sample limited to children over 2 years</a:t>
            </a:r>
          </a:p>
          <a:p>
            <a:endParaRPr lang="en-US" dirty="0" smtClean="0"/>
          </a:p>
          <a:p>
            <a:r>
              <a:rPr lang="en-US" dirty="0" smtClean="0"/>
              <a:t>Subjective nature of variable “Distance is a problem in accessing healthcare.”</a:t>
            </a:r>
          </a:p>
          <a:p>
            <a:endParaRPr lang="en-US" dirty="0" smtClean="0"/>
          </a:p>
          <a:p>
            <a:r>
              <a:rPr lang="en-US" dirty="0" smtClean="0"/>
              <a:t>Patient reported survey data limits what can be learned about the health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go from here?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Departmental differences should be addressed to achieve </a:t>
            </a:r>
            <a:r>
              <a:rPr lang="en-US" dirty="0"/>
              <a:t>national immunization goals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Study how decentralization </a:t>
            </a:r>
            <a:r>
              <a:rPr lang="en-US" dirty="0"/>
              <a:t>policies may result in differences in vaccination </a:t>
            </a:r>
            <a:r>
              <a:rPr lang="en-US" dirty="0" smtClean="0"/>
              <a:t>completion</a:t>
            </a:r>
          </a:p>
          <a:p>
            <a:endParaRPr lang="en-US" dirty="0"/>
          </a:p>
          <a:p>
            <a:r>
              <a:rPr lang="en-US" dirty="0" smtClean="0"/>
              <a:t>Study health services available in rural and urban settings to understand if this is associated with difference in vaccination completion</a:t>
            </a:r>
          </a:p>
          <a:p>
            <a:endParaRPr lang="en-US" dirty="0" smtClean="0"/>
          </a:p>
          <a:p>
            <a:r>
              <a:rPr lang="en-US" dirty="0" smtClean="0"/>
              <a:t>GIS mapping of health centers to more precisely why distance is a problem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7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Low middle income country</a:t>
            </a:r>
          </a:p>
          <a:p>
            <a:r>
              <a:rPr lang="en-US" dirty="0" smtClean="0"/>
              <a:t>66% live in urban areas</a:t>
            </a:r>
          </a:p>
          <a:p>
            <a:r>
              <a:rPr lang="en-US" dirty="0" smtClean="0"/>
              <a:t>Large indigenous population</a:t>
            </a:r>
          </a:p>
          <a:p>
            <a:r>
              <a:rPr lang="en-US" dirty="0" smtClean="0"/>
              <a:t>Varied geography</a:t>
            </a:r>
          </a:p>
          <a:p>
            <a:r>
              <a:rPr lang="en-US" dirty="0" smtClean="0"/>
              <a:t>9 Departments</a:t>
            </a:r>
          </a:p>
          <a:p>
            <a:endParaRPr lang="en-US" dirty="0"/>
          </a:p>
        </p:txBody>
      </p:sp>
      <p:pic>
        <p:nvPicPr>
          <p:cNvPr id="5" name="Content Placeholder 4" descr="Macintosh HD:Users:bosetinsky:Desktop:Screen Shot 2013-11-25 at 7.42.50 AM.png"/>
          <p:cNvPicPr>
            <a:picLocks noGrp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" r="432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19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Significance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Immunization Vision and Strategy (GIVS) goal is to have 90% of children over 2 years completed vaccination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Vaccination is a public health priority in Bolivia since it is cost saving and has substantial health benefits</a:t>
            </a:r>
          </a:p>
          <a:p>
            <a:endParaRPr lang="en-US" dirty="0" smtClean="0"/>
          </a:p>
          <a:p>
            <a:r>
              <a:rPr lang="en-US" dirty="0" smtClean="0"/>
              <a:t>Bolivia falls short of the goal but no studies have been done to understand what may predict incomplete vaccination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6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the Cycle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20982" y="1712374"/>
            <a:ext cx="2914873" cy="12587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Compound Risk Factors</a:t>
            </a:r>
            <a:r>
              <a:rPr lang="en-US" sz="1400" dirty="0" smtClean="0">
                <a:solidFill>
                  <a:srgbClr val="FFFF00"/>
                </a:solidFill>
              </a:rPr>
              <a:t>:</a:t>
            </a:r>
          </a:p>
          <a:p>
            <a:pPr algn="ctr"/>
            <a:r>
              <a:rPr lang="en-US" sz="1200" b="1" dirty="0" smtClean="0">
                <a:solidFill>
                  <a:srgbClr val="FFFF00"/>
                </a:solidFill>
              </a:rPr>
              <a:t>Limited Healthcare Services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Limited Educational Services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Limited Social Capital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Discrimination Due to Minority </a:t>
            </a:r>
            <a:r>
              <a:rPr lang="en-US" sz="1200" dirty="0">
                <a:solidFill>
                  <a:srgbClr val="FFFFFF"/>
                </a:solidFill>
              </a:rPr>
              <a:t>S</a:t>
            </a:r>
            <a:r>
              <a:rPr lang="en-US" sz="1200" dirty="0" smtClean="0">
                <a:solidFill>
                  <a:srgbClr val="FFFFFF"/>
                </a:solidFill>
              </a:rPr>
              <a:t>tatus</a:t>
            </a:r>
          </a:p>
        </p:txBody>
      </p:sp>
      <p:sp>
        <p:nvSpPr>
          <p:cNvPr id="5" name="Rectangle 4"/>
          <p:cNvSpPr/>
          <p:nvPr/>
        </p:nvSpPr>
        <p:spPr>
          <a:xfrm>
            <a:off x="4978101" y="1712374"/>
            <a:ext cx="2918539" cy="16216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Personal Characteristics</a:t>
            </a:r>
            <a:r>
              <a:rPr lang="en-US" sz="1400" b="1" dirty="0" smtClean="0">
                <a:solidFill>
                  <a:srgbClr val="D2533C"/>
                </a:solidFill>
              </a:rPr>
              <a:t>: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Limited Education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Limited Employment Options</a:t>
            </a:r>
          </a:p>
          <a:p>
            <a:pPr algn="ctr"/>
            <a:r>
              <a:rPr lang="en-US" sz="1200" b="1" dirty="0" smtClean="0">
                <a:solidFill>
                  <a:srgbClr val="FFFF00"/>
                </a:solidFill>
              </a:rPr>
              <a:t>Limited Income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Limited Health Literacy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Limited Ability to Communicate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Limited Empowerment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Limited Rights by Legal Statu</a:t>
            </a:r>
            <a:r>
              <a:rPr lang="en-US" sz="1200" dirty="0" smtClean="0">
                <a:solidFill>
                  <a:schemeClr val="bg2"/>
                </a:solidFill>
              </a:rPr>
              <a:t>s</a:t>
            </a: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8763" y="3526809"/>
            <a:ext cx="2800890" cy="10206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Environmental Risk Factors: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Limited Housing Options</a:t>
            </a:r>
          </a:p>
          <a:p>
            <a:pPr algn="ctr"/>
            <a:r>
              <a:rPr lang="en-US" sz="1200" b="1" dirty="0" smtClean="0">
                <a:solidFill>
                  <a:srgbClr val="FFFF00"/>
                </a:solidFill>
              </a:rPr>
              <a:t>Inadequate Infrastructure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Environmental Hazards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66706" y="4915293"/>
            <a:ext cx="2902946" cy="14125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Environmental Characteristics</a:t>
            </a:r>
            <a:r>
              <a:rPr lang="en-US" sz="1400" b="1" dirty="0" smtClean="0">
                <a:solidFill>
                  <a:srgbClr val="D2533C"/>
                </a:solidFill>
              </a:rPr>
              <a:t>: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Homes and Schools in Disrepair</a:t>
            </a:r>
          </a:p>
          <a:p>
            <a:pPr algn="ctr"/>
            <a:r>
              <a:rPr lang="en-US" sz="1200" b="1" dirty="0" smtClean="0">
                <a:solidFill>
                  <a:srgbClr val="FFFF00"/>
                </a:solidFill>
              </a:rPr>
              <a:t>Limited Access to Healthcare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Limited Access to Healthy Food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Lack of Green/Recreational Space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Exposure to violence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08060" y="4897589"/>
            <a:ext cx="1978082" cy="18094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Health Risk Factors</a:t>
            </a:r>
            <a:r>
              <a:rPr lang="en-US" sz="1400" b="1" dirty="0" smtClean="0">
                <a:solidFill>
                  <a:srgbClr val="D2533C"/>
                </a:solidFill>
              </a:rPr>
              <a:t>: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Limited Prenatal Care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Premature Birth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Child Neglect and Abuse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Stress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Poor Nutrition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Inadequate Physical Activity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Toxicant Exposure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158755" y="3207896"/>
            <a:ext cx="3129740" cy="23261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Health Characteristics:</a:t>
            </a:r>
            <a:r>
              <a:rPr lang="en-US" sz="1200" dirty="0" smtClean="0">
                <a:solidFill>
                  <a:schemeClr val="bg1"/>
                </a:solidFill>
              </a:rPr>
              <a:t>	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 Physical</a:t>
            </a:r>
            <a:r>
              <a:rPr lang="en-US" sz="1200" dirty="0">
                <a:solidFill>
                  <a:schemeClr val="bg1"/>
                </a:solidFill>
              </a:rPr>
              <a:t>: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Asthma &amp; Allergies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Obesity, Hypertension &amp; Diabetes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Neurotoxicity</a:t>
            </a:r>
          </a:p>
          <a:p>
            <a:pPr marL="0" lvl="1"/>
            <a:r>
              <a:rPr lang="en-US" sz="1200" dirty="0" smtClean="0">
                <a:solidFill>
                  <a:schemeClr val="bg1"/>
                </a:solidFill>
              </a:rPr>
              <a:t>      Emotional </a:t>
            </a:r>
            <a:r>
              <a:rPr lang="en-US" sz="1200" dirty="0">
                <a:solidFill>
                  <a:schemeClr val="bg1"/>
                </a:solidFill>
              </a:rPr>
              <a:t>and Social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ADHD/Learning Disabilities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Behavior &amp; Emotional Disorders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  Depression &amp; Anxiety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Substance Abuse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PTSD   </a:t>
            </a:r>
          </a:p>
          <a:p>
            <a:pPr lvl="1"/>
            <a:endParaRPr lang="en-US" sz="1200" dirty="0" smtClean="0">
              <a:solidFill>
                <a:schemeClr val="bg2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970985" y="2846396"/>
            <a:ext cx="317510" cy="8618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399779" y="2177323"/>
            <a:ext cx="714397" cy="1247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168763" y="3271655"/>
            <a:ext cx="521623" cy="345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690386" y="4485059"/>
            <a:ext cx="0" cy="6067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533744" y="5431967"/>
            <a:ext cx="714397" cy="4989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2970985" y="5178750"/>
            <a:ext cx="952527" cy="7105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89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Q</a:t>
            </a:r>
            <a:r>
              <a:rPr lang="en-US" b="1" baseline="-25000" dirty="0"/>
              <a:t>1</a:t>
            </a:r>
            <a:r>
              <a:rPr lang="en-US" b="1" dirty="0"/>
              <a:t>:</a:t>
            </a:r>
            <a:r>
              <a:rPr lang="en-US" dirty="0"/>
              <a:t> Do physical access barriers predict completed vaccination among children in </a:t>
            </a:r>
            <a:r>
              <a:rPr lang="en-US" dirty="0" smtClean="0"/>
              <a:t>Bolivia?</a:t>
            </a:r>
          </a:p>
          <a:p>
            <a:endParaRPr lang="en-US" dirty="0" smtClean="0"/>
          </a:p>
          <a:p>
            <a:r>
              <a:rPr lang="en-US" b="1" dirty="0" smtClean="0"/>
              <a:t>Q</a:t>
            </a:r>
            <a:r>
              <a:rPr lang="en-US" b="1" baseline="-25000" dirty="0"/>
              <a:t>2</a:t>
            </a:r>
            <a:r>
              <a:rPr lang="en-US" dirty="0" smtClean="0"/>
              <a:t>: </a:t>
            </a:r>
            <a:r>
              <a:rPr lang="en-US" dirty="0"/>
              <a:t>Does </a:t>
            </a:r>
            <a:r>
              <a:rPr lang="en-US" dirty="0" smtClean="0"/>
              <a:t>geographic location predict </a:t>
            </a:r>
            <a:r>
              <a:rPr lang="en-US" dirty="0"/>
              <a:t>complete vaccination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b="1" dirty="0" smtClean="0"/>
              <a:t>Q</a:t>
            </a:r>
            <a:r>
              <a:rPr lang="en-US" b="1" baseline="-25000" dirty="0" smtClean="0"/>
              <a:t>3</a:t>
            </a:r>
            <a:r>
              <a:rPr lang="en-US" dirty="0" smtClean="0"/>
              <a:t>: </a:t>
            </a:r>
            <a:r>
              <a:rPr lang="en-US" dirty="0"/>
              <a:t>Does </a:t>
            </a:r>
            <a:r>
              <a:rPr lang="en-US" dirty="0" smtClean="0"/>
              <a:t>ethnicity predict </a:t>
            </a:r>
            <a:r>
              <a:rPr lang="en-US" dirty="0"/>
              <a:t>complete vaccination?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Q</a:t>
            </a:r>
            <a:r>
              <a:rPr lang="en-US" b="1" baseline="-25000" dirty="0"/>
              <a:t>4</a:t>
            </a:r>
            <a:r>
              <a:rPr lang="en-US" dirty="0" smtClean="0"/>
              <a:t>: </a:t>
            </a:r>
            <a:r>
              <a:rPr lang="en-US" dirty="0"/>
              <a:t>Does ethnicity predict difference in </a:t>
            </a:r>
            <a:r>
              <a:rPr lang="en-US" dirty="0" smtClean="0"/>
              <a:t>physical access barriers?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4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Data</a:t>
            </a:r>
            <a:r>
              <a:rPr lang="en-US" dirty="0" smtClean="0"/>
              <a:t>:</a:t>
            </a:r>
          </a:p>
          <a:p>
            <a:r>
              <a:rPr lang="en-US" dirty="0" smtClean="0"/>
              <a:t>Monitoring </a:t>
            </a:r>
            <a:r>
              <a:rPr lang="en-US" dirty="0"/>
              <a:t>and Evaluation to Assess and Use Results Demographic and Health Surveys (</a:t>
            </a:r>
            <a:r>
              <a:rPr lang="en-US" dirty="0" smtClean="0"/>
              <a:t>MEASURE </a:t>
            </a:r>
            <a:r>
              <a:rPr lang="en-US" dirty="0"/>
              <a:t>DHS) </a:t>
            </a:r>
            <a:endParaRPr lang="en-US" dirty="0" smtClean="0"/>
          </a:p>
          <a:p>
            <a:r>
              <a:rPr lang="en-US" dirty="0" smtClean="0"/>
              <a:t>2008 </a:t>
            </a:r>
          </a:p>
          <a:p>
            <a:r>
              <a:rPr lang="en-US" dirty="0" smtClean="0"/>
              <a:t>Nationally representative data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D2533C"/>
                </a:solidFill>
              </a:rPr>
              <a:t>Analysis </a:t>
            </a:r>
          </a:p>
          <a:p>
            <a:r>
              <a:rPr lang="en-US" dirty="0"/>
              <a:t>Binomial logistic regression</a:t>
            </a:r>
          </a:p>
          <a:p>
            <a:r>
              <a:rPr lang="en-US" dirty="0"/>
              <a:t>Adjusted for survey weights clustered at the village or neighborhood </a:t>
            </a:r>
            <a:r>
              <a:rPr lang="en-US" dirty="0" smtClean="0"/>
              <a:t>level </a:t>
            </a:r>
            <a:endParaRPr lang="en-US" dirty="0"/>
          </a:p>
          <a:p>
            <a:endParaRPr lang="en-US" dirty="0" smtClean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091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Model 1:</a:t>
            </a:r>
          </a:p>
          <a:p>
            <a:pPr lvl="1"/>
            <a:r>
              <a:rPr lang="en-US" sz="2400" dirty="0" smtClean="0"/>
              <a:t>Outcome: Competed vaccination 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Key Independent Variables: </a:t>
            </a:r>
          </a:p>
          <a:p>
            <a:pPr lvl="2"/>
            <a:r>
              <a:rPr lang="en-US" sz="2400" dirty="0"/>
              <a:t>Distance to health center is a problem</a:t>
            </a:r>
          </a:p>
          <a:p>
            <a:pPr lvl="2"/>
            <a:r>
              <a:rPr lang="en-US" sz="2400" dirty="0" smtClean="0"/>
              <a:t>Public/Private healthcare provider</a:t>
            </a:r>
            <a:endParaRPr lang="en-US" sz="2400" dirty="0"/>
          </a:p>
          <a:p>
            <a:pPr lvl="2"/>
            <a:r>
              <a:rPr lang="en-US" sz="2400" dirty="0"/>
              <a:t>Ethnicity</a:t>
            </a:r>
          </a:p>
          <a:p>
            <a:pPr lvl="2"/>
            <a:r>
              <a:rPr lang="en-US" sz="2400" dirty="0"/>
              <a:t>Department</a:t>
            </a:r>
          </a:p>
          <a:p>
            <a:pPr lvl="2"/>
            <a:r>
              <a:rPr lang="en-US" sz="2400" dirty="0" smtClean="0"/>
              <a:t>Urbanicity</a:t>
            </a:r>
          </a:p>
          <a:p>
            <a:pPr lvl="2"/>
            <a:endParaRPr lang="en-US" sz="2400" dirty="0" smtClean="0"/>
          </a:p>
          <a:p>
            <a:pPr lvl="1"/>
            <a:r>
              <a:rPr lang="en-US" sz="2400" dirty="0" smtClean="0"/>
              <a:t>Covariates</a:t>
            </a:r>
          </a:p>
          <a:p>
            <a:pPr lvl="2"/>
            <a:r>
              <a:rPr lang="en-US" sz="2400" dirty="0" smtClean="0"/>
              <a:t>SES </a:t>
            </a:r>
          </a:p>
          <a:p>
            <a:pPr lvl="2"/>
            <a:r>
              <a:rPr lang="en-US" sz="2400" dirty="0" smtClean="0"/>
              <a:t>Familial Characteristics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330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D2533C"/>
                </a:solidFill>
              </a:rPr>
              <a:t>Model </a:t>
            </a:r>
            <a:r>
              <a:rPr lang="en-US" dirty="0" smtClean="0">
                <a:solidFill>
                  <a:srgbClr val="D2533C"/>
                </a:solidFill>
              </a:rPr>
              <a:t>2:</a:t>
            </a:r>
            <a:endParaRPr lang="en-US" dirty="0">
              <a:solidFill>
                <a:srgbClr val="D2533C"/>
              </a:solidFill>
            </a:endParaRPr>
          </a:p>
          <a:p>
            <a:pPr lvl="1"/>
            <a:r>
              <a:rPr lang="en-US" sz="2400" dirty="0"/>
              <a:t>Outcome: </a:t>
            </a:r>
            <a:r>
              <a:rPr lang="en-US" sz="2400" dirty="0" smtClean="0"/>
              <a:t>Distance to health </a:t>
            </a:r>
            <a:r>
              <a:rPr lang="en-US" sz="2400" dirty="0"/>
              <a:t>c</a:t>
            </a:r>
            <a:r>
              <a:rPr lang="en-US" sz="2400" dirty="0" smtClean="0"/>
              <a:t>enter is a problem in obtaining healthcare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Key Independent Variables: </a:t>
            </a:r>
          </a:p>
          <a:p>
            <a:pPr lvl="2"/>
            <a:r>
              <a:rPr lang="en-US" sz="2400" dirty="0" smtClean="0"/>
              <a:t>Ethnicity</a:t>
            </a:r>
            <a:endParaRPr lang="en-US" sz="2400" dirty="0"/>
          </a:p>
          <a:p>
            <a:pPr lvl="2"/>
            <a:r>
              <a:rPr lang="en-US" sz="2400" dirty="0"/>
              <a:t>Department</a:t>
            </a:r>
          </a:p>
          <a:p>
            <a:pPr lvl="2"/>
            <a:r>
              <a:rPr lang="en-US" sz="2400" dirty="0" smtClean="0"/>
              <a:t>Urbanicity</a:t>
            </a:r>
          </a:p>
          <a:p>
            <a:pPr lvl="2"/>
            <a:endParaRPr lang="en-US" sz="2400" dirty="0"/>
          </a:p>
          <a:p>
            <a:pPr lvl="1"/>
            <a:r>
              <a:rPr lang="en-US" sz="2400" dirty="0"/>
              <a:t>Covariates</a:t>
            </a:r>
          </a:p>
          <a:p>
            <a:pPr lvl="2"/>
            <a:r>
              <a:rPr lang="en-US" sz="2400" dirty="0"/>
              <a:t>SES </a:t>
            </a:r>
            <a:endParaRPr lang="en-US" sz="2400" dirty="0" smtClean="0"/>
          </a:p>
          <a:p>
            <a:pPr lvl="2"/>
            <a:r>
              <a:rPr lang="en-US" sz="2400" dirty="0" smtClean="0"/>
              <a:t>Familial </a:t>
            </a:r>
            <a:r>
              <a:rPr lang="en-US" sz="2400" dirty="0"/>
              <a:t>Characteristics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Results: Descriptive Statistics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705851"/>
              </p:ext>
            </p:extLst>
          </p:nvPr>
        </p:nvGraphicFramePr>
        <p:xfrm>
          <a:off x="455613" y="1549400"/>
          <a:ext cx="7486650" cy="506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5854700" imgH="3962400" progId="Word.Document.12">
                  <p:embed/>
                </p:oleObj>
              </mc:Choice>
              <mc:Fallback>
                <p:oleObj name="Document" r:id="rId4" imgW="5854700" imgH="3962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5613" y="1549400"/>
                        <a:ext cx="7486650" cy="5065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13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4616</TotalTime>
  <Words>751</Words>
  <Application>Microsoft Office PowerPoint</Application>
  <PresentationFormat>On-screen Show (4:3)</PresentationFormat>
  <Paragraphs>243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Clarity</vt:lpstr>
      <vt:lpstr>Document</vt:lpstr>
      <vt:lpstr>Predictors of Completed Childhood Vaccination in Bolivia</vt:lpstr>
      <vt:lpstr>Introduction</vt:lpstr>
      <vt:lpstr>Study Significance </vt:lpstr>
      <vt:lpstr>Breaking the Cycle</vt:lpstr>
      <vt:lpstr>Study Questions</vt:lpstr>
      <vt:lpstr>Methods </vt:lpstr>
      <vt:lpstr>Methods</vt:lpstr>
      <vt:lpstr>Methods</vt:lpstr>
      <vt:lpstr>Results: Descriptive Statistics</vt:lpstr>
      <vt:lpstr>Results Table 2: Logistic Regression for Completed Vaccination</vt:lpstr>
      <vt:lpstr>Results Table 3: Logistic Regression of Distance is a Problem</vt:lpstr>
      <vt:lpstr>Key Findings</vt:lpstr>
      <vt:lpstr>Discussion</vt:lpstr>
      <vt:lpstr>Limitations</vt:lpstr>
      <vt:lpstr>Where do we go from here?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Predictors of Completed Childhood Vaccination in Bolivia</dc:title>
  <dc:creator>Brianna Osetinsky</dc:creator>
  <cp:lastModifiedBy>Janice Nodvin</cp:lastModifiedBy>
  <cp:revision>34</cp:revision>
  <dcterms:created xsi:type="dcterms:W3CDTF">2014-02-27T17:38:07Z</dcterms:created>
  <dcterms:modified xsi:type="dcterms:W3CDTF">2014-04-02T23:31:32Z</dcterms:modified>
</cp:coreProperties>
</file>