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6" r:id="rId1"/>
  </p:sldMasterIdLst>
  <p:notesMasterIdLst>
    <p:notesMasterId r:id="rId14"/>
  </p:notesMasterIdLst>
  <p:handoutMasterIdLst>
    <p:handoutMasterId r:id="rId15"/>
  </p:handoutMasterIdLst>
  <p:sldIdLst>
    <p:sldId id="435" r:id="rId2"/>
    <p:sldId id="440" r:id="rId3"/>
    <p:sldId id="442" r:id="rId4"/>
    <p:sldId id="443" r:id="rId5"/>
    <p:sldId id="445" r:id="rId6"/>
    <p:sldId id="459" r:id="rId7"/>
    <p:sldId id="460" r:id="rId8"/>
    <p:sldId id="450" r:id="rId9"/>
    <p:sldId id="451" r:id="rId10"/>
    <p:sldId id="452" r:id="rId11"/>
    <p:sldId id="453" r:id="rId12"/>
    <p:sldId id="449" r:id="rId13"/>
  </p:sldIdLst>
  <p:sldSz cx="9144000" cy="6858000" type="letter"/>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E8DE"/>
    <a:srgbClr val="00E0FE"/>
    <a:srgbClr val="E8E8E8"/>
    <a:srgbClr val="35D1E1"/>
    <a:srgbClr val="15808B"/>
    <a:srgbClr val="23DDC7"/>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020" autoAdjust="0"/>
  </p:normalViewPr>
  <p:slideViewPr>
    <p:cSldViewPr>
      <p:cViewPr varScale="1">
        <p:scale>
          <a:sx n="57" d="100"/>
          <a:sy n="57" d="100"/>
        </p:scale>
        <p:origin x="121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26" d="100"/>
          <a:sy n="26" d="100"/>
        </p:scale>
        <p:origin x="-1248"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60559" cy="458364"/>
          </a:xfrm>
          <a:prstGeom prst="rect">
            <a:avLst/>
          </a:prstGeom>
          <a:noFill/>
          <a:ln w="9525">
            <a:noFill/>
            <a:miter lim="800000"/>
            <a:headEnd/>
            <a:tailEnd/>
          </a:ln>
          <a:effectLst/>
        </p:spPr>
        <p:txBody>
          <a:bodyPr vert="horz" wrap="square" lIns="91665" tIns="45834" rIns="91665" bIns="45834" numCol="1" anchor="t" anchorCtr="0" compatLnSpc="1">
            <a:prstTxWarp prst="textNoShape">
              <a:avLst/>
            </a:prstTxWarp>
          </a:bodyPr>
          <a:lstStyle>
            <a:lvl1pPr defTabSz="915597" eaLnBrk="0" hangingPunct="0">
              <a:defRPr sz="1200" b="1"/>
            </a:lvl1pPr>
          </a:lstStyle>
          <a:p>
            <a:pPr>
              <a:defRPr/>
            </a:pPr>
            <a:endParaRPr lang="en-US"/>
          </a:p>
        </p:txBody>
      </p:sp>
      <p:sp>
        <p:nvSpPr>
          <p:cNvPr id="60419" name="Rectangle 3"/>
          <p:cNvSpPr>
            <a:spLocks noGrp="1" noChangeArrowheads="1"/>
          </p:cNvSpPr>
          <p:nvPr>
            <p:ph type="dt" sz="quarter" idx="1"/>
          </p:nvPr>
        </p:nvSpPr>
        <p:spPr bwMode="auto">
          <a:xfrm>
            <a:off x="3977429" y="0"/>
            <a:ext cx="3060559" cy="458364"/>
          </a:xfrm>
          <a:prstGeom prst="rect">
            <a:avLst/>
          </a:prstGeom>
          <a:noFill/>
          <a:ln w="9525">
            <a:noFill/>
            <a:miter lim="800000"/>
            <a:headEnd/>
            <a:tailEnd/>
          </a:ln>
          <a:effectLst/>
        </p:spPr>
        <p:txBody>
          <a:bodyPr vert="horz" wrap="square" lIns="91665" tIns="45834" rIns="91665" bIns="45834" numCol="1" anchor="t" anchorCtr="0" compatLnSpc="1">
            <a:prstTxWarp prst="textNoShape">
              <a:avLst/>
            </a:prstTxWarp>
          </a:bodyPr>
          <a:lstStyle>
            <a:lvl1pPr algn="r" defTabSz="915597" eaLnBrk="0" hangingPunct="0">
              <a:defRPr sz="1200" b="1"/>
            </a:lvl1pPr>
          </a:lstStyle>
          <a:p>
            <a:pPr>
              <a:defRPr/>
            </a:pPr>
            <a:endParaRPr lang="en-US"/>
          </a:p>
        </p:txBody>
      </p:sp>
      <p:sp>
        <p:nvSpPr>
          <p:cNvPr id="60420" name="Rectangle 4"/>
          <p:cNvSpPr>
            <a:spLocks noGrp="1" noChangeArrowheads="1"/>
          </p:cNvSpPr>
          <p:nvPr>
            <p:ph type="ftr" sz="quarter" idx="2"/>
          </p:nvPr>
        </p:nvSpPr>
        <p:spPr bwMode="auto">
          <a:xfrm>
            <a:off x="0" y="8854176"/>
            <a:ext cx="3060559" cy="458364"/>
          </a:xfrm>
          <a:prstGeom prst="rect">
            <a:avLst/>
          </a:prstGeom>
          <a:noFill/>
          <a:ln w="9525">
            <a:noFill/>
            <a:miter lim="800000"/>
            <a:headEnd/>
            <a:tailEnd/>
          </a:ln>
          <a:effectLst/>
        </p:spPr>
        <p:txBody>
          <a:bodyPr vert="horz" wrap="square" lIns="91665" tIns="45834" rIns="91665" bIns="45834" numCol="1" anchor="b" anchorCtr="0" compatLnSpc="1">
            <a:prstTxWarp prst="textNoShape">
              <a:avLst/>
            </a:prstTxWarp>
          </a:bodyPr>
          <a:lstStyle>
            <a:lvl1pPr defTabSz="915597" eaLnBrk="0" hangingPunct="0">
              <a:defRPr sz="1200" b="1"/>
            </a:lvl1pPr>
          </a:lstStyle>
          <a:p>
            <a:pPr>
              <a:defRPr/>
            </a:pPr>
            <a:endParaRPr lang="en-US"/>
          </a:p>
        </p:txBody>
      </p:sp>
      <p:sp>
        <p:nvSpPr>
          <p:cNvPr id="60421" name="Rectangle 5"/>
          <p:cNvSpPr>
            <a:spLocks noGrp="1" noChangeArrowheads="1"/>
          </p:cNvSpPr>
          <p:nvPr>
            <p:ph type="sldNum" sz="quarter" idx="3"/>
          </p:nvPr>
        </p:nvSpPr>
        <p:spPr bwMode="auto">
          <a:xfrm>
            <a:off x="3977429" y="8854176"/>
            <a:ext cx="3060559" cy="458364"/>
          </a:xfrm>
          <a:prstGeom prst="rect">
            <a:avLst/>
          </a:prstGeom>
          <a:noFill/>
          <a:ln w="9525">
            <a:noFill/>
            <a:miter lim="800000"/>
            <a:headEnd/>
            <a:tailEnd/>
          </a:ln>
          <a:effectLst/>
        </p:spPr>
        <p:txBody>
          <a:bodyPr vert="horz" wrap="square" lIns="91665" tIns="45834" rIns="91665" bIns="45834" numCol="1" anchor="b" anchorCtr="0" compatLnSpc="1">
            <a:prstTxWarp prst="textNoShape">
              <a:avLst/>
            </a:prstTxWarp>
          </a:bodyPr>
          <a:lstStyle>
            <a:lvl1pPr algn="r" defTabSz="915597" eaLnBrk="0" hangingPunct="0">
              <a:defRPr sz="1200" b="1"/>
            </a:lvl1pPr>
          </a:lstStyle>
          <a:p>
            <a:pPr>
              <a:defRPr/>
            </a:pPr>
            <a:fld id="{282F1D1C-EA03-4A02-A49C-7CE09A1EC974}" type="slidenum">
              <a:rPr lang="en-US" altLang="en-US"/>
              <a:pPr>
                <a:defRPr/>
              </a:pPr>
              <a:t>‹#›</a:t>
            </a:fld>
            <a:endParaRPr lang="en-US" altLang="en-US"/>
          </a:p>
        </p:txBody>
      </p:sp>
    </p:spTree>
    <p:extLst>
      <p:ext uri="{BB962C8B-B14F-4D97-AF65-F5344CB8AC3E}">
        <p14:creationId xmlns:p14="http://schemas.microsoft.com/office/powerpoint/2010/main" val="3988735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1"/>
            <a:ext cx="3037840" cy="469662"/>
          </a:xfrm>
          <a:prstGeom prst="rect">
            <a:avLst/>
          </a:prstGeom>
          <a:noFill/>
          <a:ln w="9525">
            <a:noFill/>
            <a:miter lim="800000"/>
            <a:headEnd/>
            <a:tailEnd/>
          </a:ln>
          <a:effectLst/>
        </p:spPr>
        <p:txBody>
          <a:bodyPr vert="horz" wrap="square" lIns="93594" tIns="46797" rIns="93594" bIns="46797" numCol="1" anchor="t" anchorCtr="0" compatLnSpc="1">
            <a:prstTxWarp prst="textNoShape">
              <a:avLst/>
            </a:prstTxWarp>
          </a:bodyPr>
          <a:lstStyle>
            <a:lvl1pPr defTabSz="936627" eaLnBrk="0" hangingPunct="0">
              <a:defRPr sz="1200" b="1"/>
            </a:lvl1pPr>
          </a:lstStyle>
          <a:p>
            <a:pPr>
              <a:defRPr/>
            </a:pPr>
            <a:endParaRPr lang="en-US"/>
          </a:p>
        </p:txBody>
      </p:sp>
      <p:sp>
        <p:nvSpPr>
          <p:cNvPr id="96259" name="Rectangle 3"/>
          <p:cNvSpPr>
            <a:spLocks noGrp="1" noChangeArrowheads="1"/>
          </p:cNvSpPr>
          <p:nvPr>
            <p:ph type="dt" idx="1"/>
          </p:nvPr>
        </p:nvSpPr>
        <p:spPr bwMode="auto">
          <a:xfrm>
            <a:off x="3972560" y="1"/>
            <a:ext cx="3037840" cy="469662"/>
          </a:xfrm>
          <a:prstGeom prst="rect">
            <a:avLst/>
          </a:prstGeom>
          <a:noFill/>
          <a:ln w="9525">
            <a:noFill/>
            <a:miter lim="800000"/>
            <a:headEnd/>
            <a:tailEnd/>
          </a:ln>
          <a:effectLst/>
        </p:spPr>
        <p:txBody>
          <a:bodyPr vert="horz" wrap="square" lIns="93594" tIns="46797" rIns="93594" bIns="46797" numCol="1" anchor="t" anchorCtr="0" compatLnSpc="1">
            <a:prstTxWarp prst="textNoShape">
              <a:avLst/>
            </a:prstTxWarp>
          </a:bodyPr>
          <a:lstStyle>
            <a:lvl1pPr algn="r" defTabSz="936627" eaLnBrk="0" hangingPunct="0">
              <a:defRPr sz="1200" b="1"/>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62050" y="701675"/>
            <a:ext cx="4689475" cy="3516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934720" y="4451297"/>
            <a:ext cx="5140960" cy="4139804"/>
          </a:xfrm>
          <a:prstGeom prst="rect">
            <a:avLst/>
          </a:prstGeom>
          <a:noFill/>
          <a:ln w="9525">
            <a:noFill/>
            <a:miter lim="800000"/>
            <a:headEnd/>
            <a:tailEnd/>
          </a:ln>
          <a:effectLst/>
        </p:spPr>
        <p:txBody>
          <a:bodyPr vert="horz" wrap="square" lIns="93594" tIns="46797" rIns="93594" bIns="4679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6262" name="Rectangle 6"/>
          <p:cNvSpPr>
            <a:spLocks noGrp="1" noChangeArrowheads="1"/>
          </p:cNvSpPr>
          <p:nvPr>
            <p:ph type="ftr" sz="quarter" idx="4"/>
          </p:nvPr>
        </p:nvSpPr>
        <p:spPr bwMode="auto">
          <a:xfrm>
            <a:off x="0" y="8825125"/>
            <a:ext cx="3037840" cy="468048"/>
          </a:xfrm>
          <a:prstGeom prst="rect">
            <a:avLst/>
          </a:prstGeom>
          <a:noFill/>
          <a:ln w="9525">
            <a:noFill/>
            <a:miter lim="800000"/>
            <a:headEnd/>
            <a:tailEnd/>
          </a:ln>
          <a:effectLst/>
        </p:spPr>
        <p:txBody>
          <a:bodyPr vert="horz" wrap="square" lIns="93594" tIns="46797" rIns="93594" bIns="46797" numCol="1" anchor="b" anchorCtr="0" compatLnSpc="1">
            <a:prstTxWarp prst="textNoShape">
              <a:avLst/>
            </a:prstTxWarp>
          </a:bodyPr>
          <a:lstStyle>
            <a:lvl1pPr defTabSz="936627" eaLnBrk="0" hangingPunct="0">
              <a:defRPr sz="1200" b="1"/>
            </a:lvl1pPr>
          </a:lstStyle>
          <a:p>
            <a:pPr>
              <a:defRPr/>
            </a:pPr>
            <a:endParaRPr lang="en-US"/>
          </a:p>
        </p:txBody>
      </p:sp>
      <p:sp>
        <p:nvSpPr>
          <p:cNvPr id="96263" name="Rectangle 7"/>
          <p:cNvSpPr>
            <a:spLocks noGrp="1" noChangeArrowheads="1"/>
          </p:cNvSpPr>
          <p:nvPr>
            <p:ph type="sldNum" sz="quarter" idx="5"/>
          </p:nvPr>
        </p:nvSpPr>
        <p:spPr bwMode="auto">
          <a:xfrm>
            <a:off x="3972560" y="8825125"/>
            <a:ext cx="3037840" cy="468048"/>
          </a:xfrm>
          <a:prstGeom prst="rect">
            <a:avLst/>
          </a:prstGeom>
          <a:noFill/>
          <a:ln w="9525">
            <a:noFill/>
            <a:miter lim="800000"/>
            <a:headEnd/>
            <a:tailEnd/>
          </a:ln>
          <a:effectLst/>
        </p:spPr>
        <p:txBody>
          <a:bodyPr vert="horz" wrap="square" lIns="93594" tIns="46797" rIns="93594" bIns="46797" numCol="1" anchor="b" anchorCtr="0" compatLnSpc="1">
            <a:prstTxWarp prst="textNoShape">
              <a:avLst/>
            </a:prstTxWarp>
          </a:bodyPr>
          <a:lstStyle>
            <a:lvl1pPr algn="r" defTabSz="936627" eaLnBrk="0" hangingPunct="0">
              <a:defRPr sz="1200" b="1"/>
            </a:lvl1pPr>
          </a:lstStyle>
          <a:p>
            <a:pPr>
              <a:defRPr/>
            </a:pPr>
            <a:fld id="{0BA987FD-ECD1-47FF-8D9B-E0D8256AA761}" type="slidenum">
              <a:rPr lang="en-US" altLang="en-US"/>
              <a:pPr>
                <a:defRPr/>
              </a:pPr>
              <a:t>‹#›</a:t>
            </a:fld>
            <a:endParaRPr lang="en-US" altLang="en-US"/>
          </a:p>
        </p:txBody>
      </p:sp>
    </p:spTree>
    <p:extLst>
      <p:ext uri="{BB962C8B-B14F-4D97-AF65-F5344CB8AC3E}">
        <p14:creationId xmlns:p14="http://schemas.microsoft.com/office/powerpoint/2010/main" val="1837752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Yesterday, Dean McCauley did</a:t>
            </a:r>
            <a:r>
              <a:rPr lang="en-US" baseline="0" dirty="0" smtClean="0"/>
              <a:t> a wonderful job introducing community engagement principles and someone in the audience asked “How do you get the community knowledge into the science?” Today, will describe two examples of community engagement in environmental health at Emory and describe how community knowledge has influenced the science conducted.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BA987FD-ECD1-47FF-8D9B-E0D8256AA761}" type="slidenum">
              <a:rPr lang="en-US" altLang="en-US" smtClean="0"/>
              <a:pPr>
                <a:defRPr/>
              </a:pPr>
              <a:t>1</a:t>
            </a:fld>
            <a:endParaRPr lang="en-US" altLang="en-US"/>
          </a:p>
        </p:txBody>
      </p:sp>
    </p:spTree>
    <p:extLst>
      <p:ext uri="{BB962C8B-B14F-4D97-AF65-F5344CB8AC3E}">
        <p14:creationId xmlns:p14="http://schemas.microsoft.com/office/powerpoint/2010/main" val="1066940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BA987FD-ECD1-47FF-8D9B-E0D8256AA761}" type="slidenum">
              <a:rPr lang="en-US" altLang="en-US" smtClean="0"/>
              <a:pPr>
                <a:defRPr/>
              </a:pPr>
              <a:t>10</a:t>
            </a:fld>
            <a:endParaRPr lang="en-US" altLang="en-US"/>
          </a:p>
        </p:txBody>
      </p:sp>
    </p:spTree>
    <p:extLst>
      <p:ext uri="{BB962C8B-B14F-4D97-AF65-F5344CB8AC3E}">
        <p14:creationId xmlns:p14="http://schemas.microsoft.com/office/powerpoint/2010/main" val="347842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BA987FD-ECD1-47FF-8D9B-E0D8256AA761}" type="slidenum">
              <a:rPr lang="en-US" altLang="en-US" smtClean="0"/>
              <a:pPr>
                <a:defRPr/>
              </a:pPr>
              <a:t>11</a:t>
            </a:fld>
            <a:endParaRPr lang="en-US" altLang="en-US"/>
          </a:p>
        </p:txBody>
      </p:sp>
    </p:spTree>
    <p:extLst>
      <p:ext uri="{BB962C8B-B14F-4D97-AF65-F5344CB8AC3E}">
        <p14:creationId xmlns:p14="http://schemas.microsoft.com/office/powerpoint/2010/main" val="47421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BA987FD-ECD1-47FF-8D9B-E0D8256AA761}" type="slidenum">
              <a:rPr lang="en-US" altLang="en-US" smtClean="0"/>
              <a:pPr>
                <a:defRPr/>
              </a:pPr>
              <a:t>12</a:t>
            </a:fld>
            <a:endParaRPr lang="en-US" altLang="en-US"/>
          </a:p>
        </p:txBody>
      </p:sp>
    </p:spTree>
    <p:extLst>
      <p:ext uri="{BB962C8B-B14F-4D97-AF65-F5344CB8AC3E}">
        <p14:creationId xmlns:p14="http://schemas.microsoft.com/office/powerpoint/2010/main" val="3085356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smtClean="0"/>
              <a:t>the environmental equivalent the genome. All things not genetic that can predict someone’s health – research yesterday is a good example, lead exposure, living in the south with poor access to services, exposure to viruses. All of these aspects influence health. This center is trying to develop a comprehensive approach to quantify all (many) of the stressors to predict health outcomes (and hopefully to find ways to intervene).</a:t>
            </a:r>
            <a:endParaRPr lang="en-US" altLang="en-US" dirty="0" smtClean="0"/>
          </a:p>
          <a:p>
            <a:endParaRPr lang="en-US" altLang="en-US" dirty="0" smtClean="0"/>
          </a:p>
          <a:p>
            <a:r>
              <a:rPr lang="en-US" altLang="en-US" dirty="0" smtClean="0"/>
              <a:t>What </a:t>
            </a:r>
            <a:r>
              <a:rPr lang="en-US" altLang="en-US" dirty="0" smtClean="0"/>
              <a:t>is community engagement to look like? What should our goals be??</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7">
              <a:defRPr sz="2400">
                <a:solidFill>
                  <a:schemeClr val="tx1"/>
                </a:solidFill>
                <a:latin typeface="Times New Roman" panose="02020603050405020304" pitchFamily="18" charset="0"/>
              </a:defRPr>
            </a:lvl1pPr>
            <a:lvl2pPr marL="757066" indent="-291179" defTabSz="936627">
              <a:defRPr sz="2400">
                <a:solidFill>
                  <a:schemeClr val="tx1"/>
                </a:solidFill>
                <a:latin typeface="Times New Roman" panose="02020603050405020304" pitchFamily="18" charset="0"/>
              </a:defRPr>
            </a:lvl2pPr>
            <a:lvl3pPr marL="1164717" indent="-232943" defTabSz="936627">
              <a:defRPr sz="2400">
                <a:solidFill>
                  <a:schemeClr val="tx1"/>
                </a:solidFill>
                <a:latin typeface="Times New Roman" panose="02020603050405020304" pitchFamily="18" charset="0"/>
              </a:defRPr>
            </a:lvl3pPr>
            <a:lvl4pPr marL="1630604" indent="-232943" defTabSz="936627">
              <a:defRPr sz="2400">
                <a:solidFill>
                  <a:schemeClr val="tx1"/>
                </a:solidFill>
                <a:latin typeface="Times New Roman" panose="02020603050405020304" pitchFamily="18" charset="0"/>
              </a:defRPr>
            </a:lvl4pPr>
            <a:lvl5pPr marL="2096491" indent="-232943" defTabSz="936627">
              <a:defRPr sz="2400">
                <a:solidFill>
                  <a:schemeClr val="tx1"/>
                </a:solidFill>
                <a:latin typeface="Times New Roman" panose="02020603050405020304" pitchFamily="18" charset="0"/>
              </a:defRPr>
            </a:lvl5pPr>
            <a:lvl6pPr marL="2562377" indent="-232943" defTabSz="936627"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36627"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36627"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36627" eaLnBrk="0" fontAlgn="base" hangingPunct="0">
              <a:spcBef>
                <a:spcPct val="0"/>
              </a:spcBef>
              <a:spcAft>
                <a:spcPct val="0"/>
              </a:spcAft>
              <a:defRPr sz="2400">
                <a:solidFill>
                  <a:schemeClr val="tx1"/>
                </a:solidFill>
                <a:latin typeface="Times New Roman" panose="02020603050405020304" pitchFamily="18" charset="0"/>
              </a:defRPr>
            </a:lvl9pPr>
          </a:lstStyle>
          <a:p>
            <a:fld id="{78B63E5E-3F51-4259-A343-4CEE90090481}" type="slidenum">
              <a:rPr lang="en-US" altLang="en-US" sz="1200"/>
              <a:pPr/>
              <a:t>2</a:t>
            </a:fld>
            <a:endParaRPr lang="en-US" altLang="en-US" sz="1200"/>
          </a:p>
        </p:txBody>
      </p:sp>
    </p:spTree>
    <p:extLst>
      <p:ext uri="{BB962C8B-B14F-4D97-AF65-F5344CB8AC3E}">
        <p14:creationId xmlns:p14="http://schemas.microsoft.com/office/powerpoint/2010/main" val="419313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We asked the community and stakeholders. We explained the exposome concept and that the center would promote exposome science. We didn’t know what to expect. They were thrilled. Finally, they said, science that matches our experiences!!! But, how can we engage the community while the science develops? </a:t>
            </a:r>
          </a:p>
          <a:p>
            <a:r>
              <a:rPr lang="en-US" altLang="en-US" dirty="0" smtClean="0"/>
              <a:t>Answer: build capacity in the community by sharing the current EH knowledge, sharing the resources, and </a:t>
            </a:r>
            <a:r>
              <a:rPr lang="en-US" altLang="en-US" dirty="0" smtClean="0"/>
              <a:t>building research partnerships</a:t>
            </a:r>
            <a:r>
              <a:rPr lang="en-US" altLang="en-US" baseline="0" dirty="0" smtClean="0"/>
              <a:t> that answer our questions</a:t>
            </a:r>
            <a:r>
              <a:rPr lang="en-US" altLang="en-US" dirty="0" smtClean="0"/>
              <a:t>!</a:t>
            </a:r>
            <a:endParaRPr lang="en-US" altLang="en-US" dirty="0"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7">
              <a:defRPr sz="2400">
                <a:solidFill>
                  <a:schemeClr val="tx1"/>
                </a:solidFill>
                <a:latin typeface="Times New Roman" panose="02020603050405020304" pitchFamily="18" charset="0"/>
              </a:defRPr>
            </a:lvl1pPr>
            <a:lvl2pPr marL="757066" indent="-291179" defTabSz="936627">
              <a:defRPr sz="2400">
                <a:solidFill>
                  <a:schemeClr val="tx1"/>
                </a:solidFill>
                <a:latin typeface="Times New Roman" panose="02020603050405020304" pitchFamily="18" charset="0"/>
              </a:defRPr>
            </a:lvl2pPr>
            <a:lvl3pPr marL="1164717" indent="-232943" defTabSz="936627">
              <a:defRPr sz="2400">
                <a:solidFill>
                  <a:schemeClr val="tx1"/>
                </a:solidFill>
                <a:latin typeface="Times New Roman" panose="02020603050405020304" pitchFamily="18" charset="0"/>
              </a:defRPr>
            </a:lvl3pPr>
            <a:lvl4pPr marL="1630604" indent="-232943" defTabSz="936627">
              <a:defRPr sz="2400">
                <a:solidFill>
                  <a:schemeClr val="tx1"/>
                </a:solidFill>
                <a:latin typeface="Times New Roman" panose="02020603050405020304" pitchFamily="18" charset="0"/>
              </a:defRPr>
            </a:lvl4pPr>
            <a:lvl5pPr marL="2096491" indent="-232943" defTabSz="936627">
              <a:defRPr sz="2400">
                <a:solidFill>
                  <a:schemeClr val="tx1"/>
                </a:solidFill>
                <a:latin typeface="Times New Roman" panose="02020603050405020304" pitchFamily="18" charset="0"/>
              </a:defRPr>
            </a:lvl5pPr>
            <a:lvl6pPr marL="2562377" indent="-232943" defTabSz="936627"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36627"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36627"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36627" eaLnBrk="0" fontAlgn="base" hangingPunct="0">
              <a:spcBef>
                <a:spcPct val="0"/>
              </a:spcBef>
              <a:spcAft>
                <a:spcPct val="0"/>
              </a:spcAft>
              <a:defRPr sz="2400">
                <a:solidFill>
                  <a:schemeClr val="tx1"/>
                </a:solidFill>
                <a:latin typeface="Times New Roman" panose="02020603050405020304" pitchFamily="18" charset="0"/>
              </a:defRPr>
            </a:lvl9pPr>
          </a:lstStyle>
          <a:p>
            <a:fld id="{067B57AA-5606-4A87-AF15-80EEF113639F}" type="slidenum">
              <a:rPr lang="en-US" altLang="en-US" sz="1200"/>
              <a:pPr/>
              <a:t>3</a:t>
            </a:fld>
            <a:endParaRPr lang="en-US" altLang="en-US" sz="1200"/>
          </a:p>
        </p:txBody>
      </p:sp>
    </p:spTree>
    <p:extLst>
      <p:ext uri="{BB962C8B-B14F-4D97-AF65-F5344CB8AC3E}">
        <p14:creationId xmlns:p14="http://schemas.microsoft.com/office/powerpoint/2010/main" val="2465633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u="sng" dirty="0"/>
              <a:t>Forum: </a:t>
            </a:r>
            <a:r>
              <a:rPr lang="en-US" altLang="en-US" sz="1800" dirty="0"/>
              <a:t>Small-group discussions - scientists at each table</a:t>
            </a:r>
          </a:p>
          <a:p>
            <a:pPr indent="-349415">
              <a:buFont typeface="Century Gothic" panose="020B0502020202020204" pitchFamily="34" charset="0"/>
              <a:buAutoNum type="arabicPeriod"/>
            </a:pPr>
            <a:r>
              <a:rPr lang="en-US" altLang="en-US" sz="1800" dirty="0"/>
              <a:t>Community collaborative problem solving models - </a:t>
            </a:r>
            <a:r>
              <a:rPr lang="en-US" altLang="en-US" sz="1600" dirty="0"/>
              <a:t>Led by EPA </a:t>
            </a:r>
            <a:r>
              <a:rPr lang="en-US" altLang="en-US" sz="1600" dirty="0" smtClean="0"/>
              <a:t>partners</a:t>
            </a:r>
            <a:endParaRPr lang="en-US" altLang="en-US" sz="1600" dirty="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7">
              <a:defRPr sz="2400">
                <a:solidFill>
                  <a:schemeClr val="tx1"/>
                </a:solidFill>
                <a:latin typeface="Times New Roman" panose="02020603050405020304" pitchFamily="18" charset="0"/>
              </a:defRPr>
            </a:lvl1pPr>
            <a:lvl2pPr marL="757066" indent="-291179" defTabSz="936627">
              <a:defRPr sz="2400">
                <a:solidFill>
                  <a:schemeClr val="tx1"/>
                </a:solidFill>
                <a:latin typeface="Times New Roman" panose="02020603050405020304" pitchFamily="18" charset="0"/>
              </a:defRPr>
            </a:lvl2pPr>
            <a:lvl3pPr marL="1164717" indent="-232943" defTabSz="936627">
              <a:defRPr sz="2400">
                <a:solidFill>
                  <a:schemeClr val="tx1"/>
                </a:solidFill>
                <a:latin typeface="Times New Roman" panose="02020603050405020304" pitchFamily="18" charset="0"/>
              </a:defRPr>
            </a:lvl3pPr>
            <a:lvl4pPr marL="1630604" indent="-232943" defTabSz="936627">
              <a:defRPr sz="2400">
                <a:solidFill>
                  <a:schemeClr val="tx1"/>
                </a:solidFill>
                <a:latin typeface="Times New Roman" panose="02020603050405020304" pitchFamily="18" charset="0"/>
              </a:defRPr>
            </a:lvl4pPr>
            <a:lvl5pPr marL="2096491" indent="-232943" defTabSz="936627">
              <a:defRPr sz="2400">
                <a:solidFill>
                  <a:schemeClr val="tx1"/>
                </a:solidFill>
                <a:latin typeface="Times New Roman" panose="02020603050405020304" pitchFamily="18" charset="0"/>
              </a:defRPr>
            </a:lvl5pPr>
            <a:lvl6pPr marL="2562377" indent="-232943" defTabSz="936627"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36627"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36627"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36627" eaLnBrk="0" fontAlgn="base" hangingPunct="0">
              <a:spcBef>
                <a:spcPct val="0"/>
              </a:spcBef>
              <a:spcAft>
                <a:spcPct val="0"/>
              </a:spcAft>
              <a:defRPr sz="2400">
                <a:solidFill>
                  <a:schemeClr val="tx1"/>
                </a:solidFill>
                <a:latin typeface="Times New Roman" panose="02020603050405020304" pitchFamily="18" charset="0"/>
              </a:defRPr>
            </a:lvl9pPr>
          </a:lstStyle>
          <a:p>
            <a:fld id="{E9625256-8FC1-4AAD-A8A9-154783709E55}" type="slidenum">
              <a:rPr lang="en-US" altLang="en-US" sz="1200"/>
              <a:pPr/>
              <a:t>4</a:t>
            </a:fld>
            <a:endParaRPr lang="en-US" altLang="en-US" sz="1200"/>
          </a:p>
        </p:txBody>
      </p:sp>
    </p:spTree>
    <p:extLst>
      <p:ext uri="{BB962C8B-B14F-4D97-AF65-F5344CB8AC3E}">
        <p14:creationId xmlns:p14="http://schemas.microsoft.com/office/powerpoint/2010/main" val="2174738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Partnership between community organization and scientist! This was a long-term goal, but it started. Funded as a pilot grant through the center. Well-designed survey and measures documented conditions and garnered attention of city.</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7">
              <a:defRPr sz="2400">
                <a:solidFill>
                  <a:schemeClr val="tx1"/>
                </a:solidFill>
                <a:latin typeface="Times New Roman" panose="02020603050405020304" pitchFamily="18" charset="0"/>
              </a:defRPr>
            </a:lvl1pPr>
            <a:lvl2pPr marL="757066" indent="-291179" defTabSz="936627">
              <a:defRPr sz="2400">
                <a:solidFill>
                  <a:schemeClr val="tx1"/>
                </a:solidFill>
                <a:latin typeface="Times New Roman" panose="02020603050405020304" pitchFamily="18" charset="0"/>
              </a:defRPr>
            </a:lvl2pPr>
            <a:lvl3pPr marL="1164717" indent="-232943" defTabSz="936627">
              <a:defRPr sz="2400">
                <a:solidFill>
                  <a:schemeClr val="tx1"/>
                </a:solidFill>
                <a:latin typeface="Times New Roman" panose="02020603050405020304" pitchFamily="18" charset="0"/>
              </a:defRPr>
            </a:lvl3pPr>
            <a:lvl4pPr marL="1630604" indent="-232943" defTabSz="936627">
              <a:defRPr sz="2400">
                <a:solidFill>
                  <a:schemeClr val="tx1"/>
                </a:solidFill>
                <a:latin typeface="Times New Roman" panose="02020603050405020304" pitchFamily="18" charset="0"/>
              </a:defRPr>
            </a:lvl4pPr>
            <a:lvl5pPr marL="2096491" indent="-232943" defTabSz="936627">
              <a:defRPr sz="2400">
                <a:solidFill>
                  <a:schemeClr val="tx1"/>
                </a:solidFill>
                <a:latin typeface="Times New Roman" panose="02020603050405020304" pitchFamily="18" charset="0"/>
              </a:defRPr>
            </a:lvl5pPr>
            <a:lvl6pPr marL="2562377" indent="-232943" defTabSz="936627"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36627"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36627"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36627" eaLnBrk="0" fontAlgn="base" hangingPunct="0">
              <a:spcBef>
                <a:spcPct val="0"/>
              </a:spcBef>
              <a:spcAft>
                <a:spcPct val="0"/>
              </a:spcAft>
              <a:defRPr sz="2400">
                <a:solidFill>
                  <a:schemeClr val="tx1"/>
                </a:solidFill>
                <a:latin typeface="Times New Roman" panose="02020603050405020304" pitchFamily="18" charset="0"/>
              </a:defRPr>
            </a:lvl9pPr>
          </a:lstStyle>
          <a:p>
            <a:fld id="{C4BAA014-67A8-4F1E-A2A3-A7E880EB06D7}" type="slidenum">
              <a:rPr lang="en-US" altLang="en-US" sz="1200"/>
              <a:pPr/>
              <a:t>5</a:t>
            </a:fld>
            <a:endParaRPr lang="en-US" altLang="en-US" sz="1200"/>
          </a:p>
        </p:txBody>
      </p:sp>
    </p:spTree>
    <p:extLst>
      <p:ext uri="{BB962C8B-B14F-4D97-AF65-F5344CB8AC3E}">
        <p14:creationId xmlns:p14="http://schemas.microsoft.com/office/powerpoint/2010/main" val="3777593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A987FD-ECD1-47FF-8D9B-E0D8256AA761}" type="slidenum">
              <a:rPr lang="en-US" altLang="en-US" smtClean="0"/>
              <a:pPr>
                <a:defRPr/>
              </a:pPr>
              <a:t>6</a:t>
            </a:fld>
            <a:endParaRPr lang="en-US" altLang="en-US"/>
          </a:p>
        </p:txBody>
      </p:sp>
    </p:spTree>
    <p:extLst>
      <p:ext uri="{BB962C8B-B14F-4D97-AF65-F5344CB8AC3E}">
        <p14:creationId xmlns:p14="http://schemas.microsoft.com/office/powerpoint/2010/main" val="792614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BA987FD-ECD1-47FF-8D9B-E0D8256AA761}" type="slidenum">
              <a:rPr lang="en-US" altLang="en-US" smtClean="0"/>
              <a:pPr>
                <a:defRPr/>
              </a:pPr>
              <a:t>7</a:t>
            </a:fld>
            <a:endParaRPr lang="en-US" altLang="en-US"/>
          </a:p>
        </p:txBody>
      </p:sp>
    </p:spTree>
    <p:extLst>
      <p:ext uri="{BB962C8B-B14F-4D97-AF65-F5344CB8AC3E}">
        <p14:creationId xmlns:p14="http://schemas.microsoft.com/office/powerpoint/2010/main" val="966668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BA987FD-ECD1-47FF-8D9B-E0D8256AA761}" type="slidenum">
              <a:rPr lang="en-US" altLang="en-US" smtClean="0"/>
              <a:pPr>
                <a:defRPr/>
              </a:pPr>
              <a:t>8</a:t>
            </a:fld>
            <a:endParaRPr lang="en-US" altLang="en-US"/>
          </a:p>
        </p:txBody>
      </p:sp>
    </p:spTree>
    <p:extLst>
      <p:ext uri="{BB962C8B-B14F-4D97-AF65-F5344CB8AC3E}">
        <p14:creationId xmlns:p14="http://schemas.microsoft.com/office/powerpoint/2010/main" val="2403197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BA987FD-ECD1-47FF-8D9B-E0D8256AA761}" type="slidenum">
              <a:rPr lang="en-US" altLang="en-US" smtClean="0"/>
              <a:pPr>
                <a:defRPr/>
              </a:pPr>
              <a:t>9</a:t>
            </a:fld>
            <a:endParaRPr lang="en-US" altLang="en-US"/>
          </a:p>
        </p:txBody>
      </p:sp>
    </p:spTree>
    <p:extLst>
      <p:ext uri="{BB962C8B-B14F-4D97-AF65-F5344CB8AC3E}">
        <p14:creationId xmlns:p14="http://schemas.microsoft.com/office/powerpoint/2010/main" val="2706002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39"/>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36"/>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8" name="Rectangle 37"/>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9" name="Rectangle 38"/>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3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5" name="Rectangle 34"/>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6" name="Rectangle 35"/>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31" name="Rectangle 3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2" name="Rectangle 3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3" name="Rectangle 3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6" name="Freeform 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7" name="Freeform 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8" name="Freeform 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9" name="Freeform 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10" name="Freeform 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11" name="Hexagon 1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Hexagon 1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Hexagon 1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Hexagon 1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Hexagon 1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6" name="Freeform 1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Hexagon 1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Hexagon 1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9" name="Hexagon 1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0" name="Hexagon 1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1" name="Hexagon 2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2" name="Hexagon 2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Hexagon 2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Hexagon 2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5" name="Hexagon 2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6" name="Freeform 2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7" name="Freeform 2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43" name="Rectangle 42"/>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4" name="Rectangle 43"/>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5" name="Rectangle 4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6" name="Rectangle 45"/>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atin typeface="Times New Roman" pitchFamily="18" charset="0"/>
              </a:defRPr>
            </a:lvl1pPr>
          </a:lstStyle>
          <a:p>
            <a:pPr>
              <a:defRPr/>
            </a:pPr>
            <a:fld id="{9C1C3899-8C54-4C59-A685-889BCE5B8554}" type="datetimeFigureOut">
              <a:rPr lang="en-US"/>
              <a:pPr>
                <a:defRPr/>
              </a:pPr>
              <a:t>4/18/2016</a:t>
            </a:fld>
            <a:endParaRPr lang="en-US"/>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rgbClr val="94C600"/>
                </a:solidFill>
                <a:latin typeface="Times New Roman" pitchFamily="18" charset="0"/>
              </a:defRPr>
            </a:lvl1pPr>
          </a:lstStyle>
          <a:p>
            <a:pPr>
              <a:defRPr/>
            </a:pPr>
            <a:endParaRPr lang="en-US"/>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rgbClr val="94C600"/>
                </a:solidFill>
                <a:latin typeface="Times New Roman" panose="02020603050405020304" pitchFamily="18" charset="0"/>
              </a:defRPr>
            </a:lvl1pPr>
          </a:lstStyle>
          <a:p>
            <a:pPr>
              <a:defRPr/>
            </a:pPr>
            <a:fld id="{ED56EC8F-D0AE-4F86-97CF-62B732BC9F9A}" type="slidenum">
              <a:rPr lang="en-US" altLang="en-US"/>
              <a:pPr>
                <a:defRPr/>
              </a:pPr>
              <a:t>‹#›</a:t>
            </a:fld>
            <a:endParaRPr lang="en-US" altLang="en-US"/>
          </a:p>
        </p:txBody>
      </p:sp>
    </p:spTree>
    <p:extLst>
      <p:ext uri="{BB962C8B-B14F-4D97-AF65-F5344CB8AC3E}">
        <p14:creationId xmlns:p14="http://schemas.microsoft.com/office/powerpoint/2010/main" val="377143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fld id="{3C564A5B-2311-4315-B1ED-3D1CF24EBD68}"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a:defRPr/>
            </a:pPr>
            <a:fld id="{681B1EB4-E326-4289-9C57-C3136DCA570B}" type="slidenum">
              <a:rPr lang="en-US" altLang="en-US"/>
              <a:pPr>
                <a:defRPr/>
              </a:pPr>
              <a:t>‹#›</a:t>
            </a:fld>
            <a:endParaRPr lang="en-US" altLang="en-US"/>
          </a:p>
        </p:txBody>
      </p:sp>
    </p:spTree>
    <p:extLst>
      <p:ext uri="{BB962C8B-B14F-4D97-AF65-F5344CB8AC3E}">
        <p14:creationId xmlns:p14="http://schemas.microsoft.com/office/powerpoint/2010/main" val="416857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fld id="{18872ADB-54E7-4167-A0E3-442D124A6176}"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a:defRPr/>
            </a:pPr>
            <a:fld id="{FE4677ED-F43F-41B7-A4C3-ED340D748CD0}" type="slidenum">
              <a:rPr lang="en-US" altLang="en-US"/>
              <a:pPr>
                <a:defRPr/>
              </a:pPr>
              <a:t>‹#›</a:t>
            </a:fld>
            <a:endParaRPr lang="en-US" altLang="en-US"/>
          </a:p>
        </p:txBody>
      </p:sp>
    </p:spTree>
    <p:extLst>
      <p:ext uri="{BB962C8B-B14F-4D97-AF65-F5344CB8AC3E}">
        <p14:creationId xmlns:p14="http://schemas.microsoft.com/office/powerpoint/2010/main" val="77361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fld id="{8CB144EC-3884-43EE-9FB4-164DD5E78263}"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a:defRPr/>
            </a:pPr>
            <a:fld id="{E9E21EBB-1128-4A9F-8BDD-E35ACCD71860}" type="slidenum">
              <a:rPr lang="en-US" altLang="en-US"/>
              <a:pPr>
                <a:defRPr/>
              </a:pPr>
              <a:t>‹#›</a:t>
            </a:fld>
            <a:endParaRPr lang="en-US" altLang="en-US"/>
          </a:p>
        </p:txBody>
      </p:sp>
    </p:spTree>
    <p:extLst>
      <p:ext uri="{BB962C8B-B14F-4D97-AF65-F5344CB8AC3E}">
        <p14:creationId xmlns:p14="http://schemas.microsoft.com/office/powerpoint/2010/main" val="4166778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fld id="{B0A029A5-C027-4168-918E-F0231004DE22}" type="datetimeFigureOut">
              <a:rPr lang="en-US"/>
              <a:pPr>
                <a:defRPr/>
              </a:pPr>
              <a:t>4/18/2016</a:t>
            </a:fld>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pPr>
              <a:defRPr/>
            </a:pPr>
            <a:fld id="{A2E1B4C8-42B3-48E9-89BE-445319008CD8}" type="slidenum">
              <a:rPr lang="en-US" altLang="en-US"/>
              <a:pPr>
                <a:defRPr/>
              </a:pPr>
              <a:t>‹#›</a:t>
            </a:fld>
            <a:endParaRPr lang="en-US" altLang="en-US"/>
          </a:p>
        </p:txBody>
      </p:sp>
    </p:spTree>
    <p:extLst>
      <p:ext uri="{BB962C8B-B14F-4D97-AF65-F5344CB8AC3E}">
        <p14:creationId xmlns:p14="http://schemas.microsoft.com/office/powerpoint/2010/main" val="190335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5"/>
          </p:nvPr>
        </p:nvSpPr>
        <p:spPr/>
        <p:txBody>
          <a:bodyPr/>
          <a:lstStyle>
            <a:lvl1pPr>
              <a:defRPr>
                <a:latin typeface="Times New Roman" pitchFamily="18" charset="0"/>
              </a:defRPr>
            </a:lvl1pPr>
          </a:lstStyle>
          <a:p>
            <a:pPr>
              <a:defRPr/>
            </a:pPr>
            <a:fld id="{AC574592-7E31-4EC8-A6B3-6C8226A6AC33}" type="datetimeFigureOut">
              <a:rPr lang="en-US"/>
              <a:pPr>
                <a:defRPr/>
              </a:pPr>
              <a:t>4/18/2016</a:t>
            </a:fld>
            <a:endParaRPr lang="en-US"/>
          </a:p>
        </p:txBody>
      </p:sp>
      <p:sp>
        <p:nvSpPr>
          <p:cNvPr id="6" name="Footer Placeholder 5"/>
          <p:cNvSpPr>
            <a:spLocks noGrp="1"/>
          </p:cNvSpPr>
          <p:nvPr>
            <p:ph type="ftr" sz="quarter" idx="16"/>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p:cNvSpPr>
          <p:nvPr>
            <p:ph type="sldNum" sz="quarter" idx="17"/>
          </p:nvPr>
        </p:nvSpPr>
        <p:spPr/>
        <p:txBody>
          <a:bodyPr/>
          <a:lstStyle>
            <a:lvl1pPr>
              <a:defRPr>
                <a:latin typeface="Times New Roman" panose="02020603050405020304" pitchFamily="18" charset="0"/>
              </a:defRPr>
            </a:lvl1pPr>
          </a:lstStyle>
          <a:p>
            <a:pPr>
              <a:defRPr/>
            </a:pPr>
            <a:fld id="{9A55BA3B-92CD-4147-AF8A-2A89CE04AD07}" type="slidenum">
              <a:rPr lang="en-US" altLang="en-US"/>
              <a:pPr>
                <a:defRPr/>
              </a:pPr>
              <a:t>‹#›</a:t>
            </a:fld>
            <a:endParaRPr lang="en-US" altLang="en-US"/>
          </a:p>
        </p:txBody>
      </p:sp>
    </p:spTree>
    <p:extLst>
      <p:ext uri="{BB962C8B-B14F-4D97-AF65-F5344CB8AC3E}">
        <p14:creationId xmlns:p14="http://schemas.microsoft.com/office/powerpoint/2010/main" val="29885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atin typeface="Times New Roman" pitchFamily="18" charset="0"/>
              </a:defRPr>
            </a:lvl1pPr>
          </a:lstStyle>
          <a:p>
            <a:pPr>
              <a:defRPr/>
            </a:pPr>
            <a:fld id="{BC079630-FBC4-4AFC-877A-C05A3D74E823}" type="datetimeFigureOut">
              <a:rPr lang="en-US"/>
              <a:pPr>
                <a:defRPr/>
              </a:pPr>
              <a:t>4/18/2016</a:t>
            </a:fld>
            <a:endParaRPr lang="en-US"/>
          </a:p>
        </p:txBody>
      </p:sp>
      <p:sp>
        <p:nvSpPr>
          <p:cNvPr id="8" name="Footer Placeholder 7"/>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panose="02020603050405020304" pitchFamily="18" charset="0"/>
              </a:defRPr>
            </a:lvl1pPr>
          </a:lstStyle>
          <a:p>
            <a:pPr>
              <a:defRPr/>
            </a:pPr>
            <a:fld id="{B29CC21E-4939-415D-966E-68DA924A4205}" type="slidenum">
              <a:rPr lang="en-US" altLang="en-US"/>
              <a:pPr>
                <a:defRPr/>
              </a:pPr>
              <a:t>‹#›</a:t>
            </a:fld>
            <a:endParaRPr lang="en-US" altLang="en-US"/>
          </a:p>
        </p:txBody>
      </p:sp>
    </p:spTree>
    <p:extLst>
      <p:ext uri="{BB962C8B-B14F-4D97-AF65-F5344CB8AC3E}">
        <p14:creationId xmlns:p14="http://schemas.microsoft.com/office/powerpoint/2010/main" val="49041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pitchFamily="18" charset="0"/>
              </a:defRPr>
            </a:lvl1pPr>
          </a:lstStyle>
          <a:p>
            <a:pPr>
              <a:defRPr/>
            </a:pPr>
            <a:fld id="{7FDC9314-80C4-42DE-A8F1-8170CB6BFEA0}" type="datetimeFigureOut">
              <a:rPr lang="en-US"/>
              <a:pPr>
                <a:defRPr/>
              </a:pPr>
              <a:t>4/18/2016</a:t>
            </a:fld>
            <a:endParaRPr lang="en-US"/>
          </a:p>
        </p:txBody>
      </p:sp>
      <p:sp>
        <p:nvSpPr>
          <p:cNvPr id="4" name="Footer Placeholder 3"/>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panose="02020603050405020304" pitchFamily="18" charset="0"/>
              </a:defRPr>
            </a:lvl1pPr>
          </a:lstStyle>
          <a:p>
            <a:pPr>
              <a:defRPr/>
            </a:pPr>
            <a:fld id="{799DF5E8-4F4F-4296-BE50-1182C9AF2C1B}" type="slidenum">
              <a:rPr lang="en-US" altLang="en-US"/>
              <a:pPr>
                <a:defRPr/>
              </a:pPr>
              <a:t>‹#›</a:t>
            </a:fld>
            <a:endParaRPr lang="en-US" altLang="en-US"/>
          </a:p>
        </p:txBody>
      </p:sp>
    </p:spTree>
    <p:extLst>
      <p:ext uri="{BB962C8B-B14F-4D97-AF65-F5344CB8AC3E}">
        <p14:creationId xmlns:p14="http://schemas.microsoft.com/office/powerpoint/2010/main" val="7235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itchFamily="18" charset="0"/>
              </a:defRPr>
            </a:lvl1pPr>
          </a:lstStyle>
          <a:p>
            <a:pPr>
              <a:defRPr/>
            </a:pPr>
            <a:fld id="{F6D31FDE-D707-4C45-8816-4BDCC37863AC}" type="datetimeFigureOut">
              <a:rPr lang="en-US"/>
              <a:pPr>
                <a:defRPr/>
              </a:pPr>
              <a:t>4/18/2016</a:t>
            </a:fld>
            <a:endParaRPr lang="en-US"/>
          </a:p>
        </p:txBody>
      </p:sp>
      <p:sp>
        <p:nvSpPr>
          <p:cNvPr id="3" name="Footer Placeholder 2"/>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defRPr>
            </a:lvl1pPr>
          </a:lstStyle>
          <a:p>
            <a:pPr>
              <a:defRPr/>
            </a:pPr>
            <a:fld id="{BDE41485-545C-420B-8EB2-B2678669ABB5}" type="slidenum">
              <a:rPr lang="en-US" altLang="en-US"/>
              <a:pPr>
                <a:defRPr/>
              </a:pPr>
              <a:t>‹#›</a:t>
            </a:fld>
            <a:endParaRPr lang="en-US" altLang="en-US"/>
          </a:p>
        </p:txBody>
      </p:sp>
    </p:spTree>
    <p:extLst>
      <p:ext uri="{BB962C8B-B14F-4D97-AF65-F5344CB8AC3E}">
        <p14:creationId xmlns:p14="http://schemas.microsoft.com/office/powerpoint/2010/main" val="1555171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6" name="Rectangle 45"/>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atin typeface="Times New Roman" pitchFamily="18" charset="0"/>
              </a:defRPr>
            </a:lvl1pPr>
          </a:lstStyle>
          <a:p>
            <a:pPr>
              <a:defRPr/>
            </a:pPr>
            <a:fld id="{AD93377D-0605-49C3-9D2C-E8F06AA2B097}" type="datetimeFigureOut">
              <a:rPr lang="en-US"/>
              <a:pPr>
                <a:defRPr/>
              </a:pPr>
              <a:t>4/18/2016</a:t>
            </a:fld>
            <a:endParaRPr lang="en-US"/>
          </a:p>
        </p:txBody>
      </p:sp>
      <p:sp>
        <p:nvSpPr>
          <p:cNvPr id="49" name="Slide Number Placeholder 6"/>
          <p:cNvSpPr>
            <a:spLocks noGrp="1"/>
          </p:cNvSpPr>
          <p:nvPr>
            <p:ph type="sldNum" sz="quarter" idx="11"/>
          </p:nvPr>
        </p:nvSpPr>
        <p:spPr/>
        <p:txBody>
          <a:bodyPr/>
          <a:lstStyle>
            <a:lvl1pPr>
              <a:defRPr>
                <a:latin typeface="Times New Roman" panose="02020603050405020304" pitchFamily="18" charset="0"/>
              </a:defRPr>
            </a:lvl1pPr>
          </a:lstStyle>
          <a:p>
            <a:pPr>
              <a:defRPr/>
            </a:pPr>
            <a:fld id="{1FE0D0B6-3560-48C4-946E-7491647A61E4}" type="slidenum">
              <a:rPr lang="en-US" altLang="en-US"/>
              <a:pPr>
                <a:defRPr/>
              </a:pPr>
              <a:t>‹#›</a:t>
            </a:fld>
            <a:endParaRPr lang="en-US" altLang="en-US"/>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atin typeface="Times New Roman" pitchFamily="18" charset="0"/>
              </a:defRPr>
            </a:lvl1pPr>
          </a:lstStyle>
          <a:p>
            <a:pPr>
              <a:defRPr/>
            </a:pPr>
            <a:endParaRPr lang="en-US"/>
          </a:p>
        </p:txBody>
      </p:sp>
    </p:spTree>
    <p:extLst>
      <p:ext uri="{BB962C8B-B14F-4D97-AF65-F5344CB8AC3E}">
        <p14:creationId xmlns:p14="http://schemas.microsoft.com/office/powerpoint/2010/main" val="1215830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6" name="Rectangle 45"/>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atin typeface="Times New Roman" pitchFamily="18" charset="0"/>
              </a:defRPr>
            </a:lvl1pPr>
          </a:lstStyle>
          <a:p>
            <a:pPr>
              <a:defRPr/>
            </a:pPr>
            <a:fld id="{067DB170-3186-48B6-9E31-4E9B6A3DDAAD}" type="datetimeFigureOut">
              <a:rPr lang="en-US"/>
              <a:pPr>
                <a:defRPr/>
              </a:pPr>
              <a:t>4/18/2016</a:t>
            </a:fld>
            <a:endParaRPr lang="en-US"/>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atin typeface="Times New Roman" pitchFamily="18" charset="0"/>
              </a:defRPr>
            </a:lvl1pPr>
          </a:lstStyle>
          <a:p>
            <a:pPr>
              <a:defRPr/>
            </a:pPr>
            <a:endParaRPr lang="en-US"/>
          </a:p>
        </p:txBody>
      </p:sp>
      <p:sp>
        <p:nvSpPr>
          <p:cNvPr id="50" name="Slide Number Placeholder 6"/>
          <p:cNvSpPr>
            <a:spLocks noGrp="1"/>
          </p:cNvSpPr>
          <p:nvPr>
            <p:ph type="sldNum" sz="quarter" idx="12"/>
          </p:nvPr>
        </p:nvSpPr>
        <p:spPr/>
        <p:txBody>
          <a:bodyPr/>
          <a:lstStyle>
            <a:lvl1pPr>
              <a:defRPr>
                <a:latin typeface="Times New Roman" panose="02020603050405020304" pitchFamily="18" charset="0"/>
              </a:defRPr>
            </a:lvl1pPr>
          </a:lstStyle>
          <a:p>
            <a:pPr>
              <a:defRPr/>
            </a:pPr>
            <a:fld id="{E68BCE6E-E4A3-40C2-B5C7-3E17B0FF5EB4}" type="slidenum">
              <a:rPr lang="en-US" altLang="en-US"/>
              <a:pPr>
                <a:defRPr/>
              </a:pPr>
              <a:t>‹#›</a:t>
            </a:fld>
            <a:endParaRPr lang="en-US" altLang="en-US"/>
          </a:p>
        </p:txBody>
      </p:sp>
    </p:spTree>
    <p:extLst>
      <p:ext uri="{BB962C8B-B14F-4D97-AF65-F5344CB8AC3E}">
        <p14:creationId xmlns:p14="http://schemas.microsoft.com/office/powerpoint/2010/main" val="10262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304800" y="0"/>
            <a:ext cx="9932988"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030" name="Title Placeholder 1"/>
          <p:cNvSpPr>
            <a:spLocks noGrp="1"/>
          </p:cNvSpPr>
          <p:nvPr>
            <p:ph type="title"/>
          </p:nvPr>
        </p:nvSpPr>
        <p:spPr bwMode="auto">
          <a:xfrm>
            <a:off x="1042988" y="1027113"/>
            <a:ext cx="7024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1" name="Text Placeholder 2"/>
          <p:cNvSpPr>
            <a:spLocks noGrp="1"/>
          </p:cNvSpPr>
          <p:nvPr>
            <p:ph type="body" idx="1"/>
          </p:nvPr>
        </p:nvSpPr>
        <p:spPr bwMode="auto">
          <a:xfrm>
            <a:off x="1042988" y="2324100"/>
            <a:ext cx="677703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eaLnBrk="1" hangingPunct="1">
              <a:defRPr sz="1200">
                <a:solidFill>
                  <a:srgbClr val="FEFEFE"/>
                </a:solidFill>
                <a:latin typeface="Arial" charset="0"/>
              </a:defRPr>
            </a:lvl1pPr>
          </a:lstStyle>
          <a:p>
            <a:pPr>
              <a:defRPr/>
            </a:pPr>
            <a:fld id="{6DC88EF0-B27E-402D-8F3B-929335A25CFD}" type="datetimeFigureOut">
              <a:rPr lang="en-US"/>
              <a:pPr>
                <a:defRPr/>
              </a:pPr>
              <a:t>4/18/2016</a:t>
            </a:fld>
            <a:endParaRPr lang="en-US"/>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eaLnBrk="1" hangingPunct="1">
              <a:defRPr sz="1200">
                <a:solidFill>
                  <a:srgbClr val="94C600"/>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EFEFE"/>
                </a:solidFill>
                <a:latin typeface="Arial" panose="020B0604020202020204" pitchFamily="34" charset="0"/>
              </a:defRPr>
            </a:lvl1pPr>
          </a:lstStyle>
          <a:p>
            <a:pPr>
              <a:defRPr/>
            </a:pPr>
            <a:fld id="{570B939C-1570-49A5-BE35-07F28320B44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anose="05020102010507070707"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anose="05020102010507070707"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anose="05020102010507070707"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anose="05020102010507070707"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anose="05020102010507070707"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23.wmf"/><Relationship Id="rId3" Type="http://schemas.openxmlformats.org/officeDocument/2006/relationships/image" Target="../media/image13.wmf"/><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wmf"/><Relationship Id="rId11" Type="http://schemas.openxmlformats.org/officeDocument/2006/relationships/image" Target="../media/image21.wmf"/><Relationship Id="rId5" Type="http://schemas.openxmlformats.org/officeDocument/2006/relationships/image" Target="../media/image15.wmf"/><Relationship Id="rId15" Type="http://schemas.openxmlformats.org/officeDocument/2006/relationships/image" Target="../media/image25.wmf"/><Relationship Id="rId10" Type="http://schemas.openxmlformats.org/officeDocument/2006/relationships/image" Target="../media/image20.wmf"/><Relationship Id="rId4" Type="http://schemas.openxmlformats.org/officeDocument/2006/relationships/image" Target="../media/image14.wmf"/><Relationship Id="rId9" Type="http://schemas.openxmlformats.org/officeDocument/2006/relationships/image" Target="../media/image19.wmf"/><Relationship Id="rId14" Type="http://schemas.openxmlformats.org/officeDocument/2006/relationships/image" Target="../media/image24.wmf"/></Relationships>
</file>

<file path=ppt/slides/_rels/slide7.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wmf"/><Relationship Id="rId7" Type="http://schemas.openxmlformats.org/officeDocument/2006/relationships/image" Target="../media/image17.png"/><Relationship Id="rId12" Type="http://schemas.openxmlformats.org/officeDocument/2006/relationships/image" Target="../media/image25.w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6.wmf"/><Relationship Id="rId11" Type="http://schemas.openxmlformats.org/officeDocument/2006/relationships/image" Target="../media/image21.wmf"/><Relationship Id="rId5" Type="http://schemas.openxmlformats.org/officeDocument/2006/relationships/image" Target="../media/image15.wmf"/><Relationship Id="rId10" Type="http://schemas.openxmlformats.org/officeDocument/2006/relationships/image" Target="../media/image20.wmf"/><Relationship Id="rId4" Type="http://schemas.openxmlformats.org/officeDocument/2006/relationships/image" Target="../media/image14.wmf"/><Relationship Id="rId9" Type="http://schemas.openxmlformats.org/officeDocument/2006/relationships/image" Target="../media/image19.wmf"/></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16992" y="3276600"/>
            <a:ext cx="3313113" cy="1701800"/>
          </a:xfrm>
        </p:spPr>
        <p:txBody>
          <a:bodyPr rtlCol="0">
            <a:normAutofit fontScale="90000"/>
          </a:bodyPr>
          <a:lstStyle/>
          <a:p>
            <a:r>
              <a:rPr lang="en-US" dirty="0"/>
              <a:t/>
            </a:r>
            <a:br>
              <a:rPr lang="en-US" dirty="0"/>
            </a:br>
            <a:r>
              <a:rPr lang="en-US" sz="3100" b="1" dirty="0"/>
              <a:t>COMMUNITY ENGAGEMENT ADDS VALUE TO ENVIRONMENTAL HEALTH SCIENCE AT EMORY </a:t>
            </a:r>
            <a:endParaRPr lang="en-US" sz="3100" dirty="0"/>
          </a:p>
        </p:txBody>
      </p:sp>
      <p:sp>
        <p:nvSpPr>
          <p:cNvPr id="15363" name="Subtitle 4"/>
          <p:cNvSpPr>
            <a:spLocks noGrp="1"/>
          </p:cNvSpPr>
          <p:nvPr>
            <p:ph type="subTitle" idx="1"/>
          </p:nvPr>
        </p:nvSpPr>
        <p:spPr>
          <a:xfrm>
            <a:off x="4737100" y="5749925"/>
            <a:ext cx="3309938" cy="1260475"/>
          </a:xfrm>
        </p:spPr>
        <p:txBody>
          <a:bodyPr/>
          <a:lstStyle/>
          <a:p>
            <a:pPr eaLnBrk="1" hangingPunct="1"/>
            <a:r>
              <a:rPr lang="en-US" altLang="en-US" sz="1600" dirty="0" smtClean="0"/>
              <a:t>Melanie Pearson, PhD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p:cNvSpPr>
            <a:spLocks noGrp="1"/>
          </p:cNvSpPr>
          <p:nvPr>
            <p:ph type="title"/>
          </p:nvPr>
        </p:nvSpPr>
        <p:spPr>
          <a:xfrm>
            <a:off x="1042988" y="838200"/>
            <a:ext cx="7024687" cy="801688"/>
          </a:xfrm>
        </p:spPr>
        <p:txBody>
          <a:bodyPr anchor="t"/>
          <a:lstStyle/>
          <a:p>
            <a:r>
              <a:rPr lang="en-US" altLang="en-US" smtClean="0"/>
              <a:t>PBB Citizens Advisory Board</a:t>
            </a:r>
          </a:p>
        </p:txBody>
      </p:sp>
      <p:pic>
        <p:nvPicPr>
          <p:cNvPr id="43011" name="Content Placeholder 6" descr="IMG_4669.JPG"/>
          <p:cNvPicPr>
            <a:picLocks noGrp="1" noChangeAspect="1"/>
          </p:cNvPicPr>
          <p:nvPr>
            <p:ph idx="1"/>
          </p:nvPr>
        </p:nvPicPr>
        <p:blipFill>
          <a:blip r:embed="rId3">
            <a:extLst>
              <a:ext uri="{28A0092B-C50C-407E-A947-70E740481C1C}">
                <a14:useLocalDpi xmlns:a14="http://schemas.microsoft.com/office/drawing/2010/main" val="0"/>
              </a:ext>
            </a:extLst>
          </a:blip>
          <a:srcRect l="9459" t="37839" r="10811" b="15315"/>
          <a:stretch>
            <a:fillRect/>
          </a:stretch>
        </p:blipFill>
        <p:spPr>
          <a:xfrm>
            <a:off x="1143000" y="1524000"/>
            <a:ext cx="6575425" cy="2895600"/>
          </a:xfrm>
        </p:spPr>
      </p:pic>
      <p:pic>
        <p:nvPicPr>
          <p:cNvPr id="43012" name="Picture 7"/>
          <p:cNvPicPr>
            <a:picLocks/>
          </p:cNvPicPr>
          <p:nvPr/>
        </p:nvPicPr>
        <p:blipFill>
          <a:blip r:embed="rId4">
            <a:extLst>
              <a:ext uri="{28A0092B-C50C-407E-A947-70E740481C1C}">
                <a14:useLocalDpi xmlns:a14="http://schemas.microsoft.com/office/drawing/2010/main" val="0"/>
              </a:ext>
            </a:extLst>
          </a:blip>
          <a:srcRect l="15833" t="10741" r="21249" b="7777"/>
          <a:stretch>
            <a:fillRect/>
          </a:stretch>
        </p:blipFill>
        <p:spPr bwMode="auto">
          <a:xfrm>
            <a:off x="5919788" y="4114800"/>
            <a:ext cx="2614612"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92600" y="4114800"/>
            <a:ext cx="15748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0"/>
          <p:cNvPicPr>
            <a:picLocks noChangeAspect="1"/>
          </p:cNvPicPr>
          <p:nvPr/>
        </p:nvPicPr>
        <p:blipFill>
          <a:blip r:embed="rId6">
            <a:extLst>
              <a:ext uri="{28A0092B-C50C-407E-A947-70E740481C1C}">
                <a14:useLocalDpi xmlns:a14="http://schemas.microsoft.com/office/drawing/2010/main" val="0"/>
              </a:ext>
            </a:extLst>
          </a:blip>
          <a:srcRect t="19887" r="55112"/>
          <a:stretch>
            <a:fillRect/>
          </a:stretch>
        </p:blipFill>
        <p:spPr bwMode="auto">
          <a:xfrm>
            <a:off x="2370138" y="4114800"/>
            <a:ext cx="1871662"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013" y="4114800"/>
            <a:ext cx="1714500" cy="2217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43"/>
          <p:cNvSpPr txBox="1">
            <a:spLocks noChangeArrowheads="1"/>
          </p:cNvSpPr>
          <p:nvPr/>
        </p:nvSpPr>
        <p:spPr bwMode="auto">
          <a:xfrm>
            <a:off x="4910138" y="84138"/>
            <a:ext cx="3014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t>pbbregistry.emory.edu</a:t>
            </a:r>
          </a:p>
          <a:p>
            <a:endParaRPr lang="en-US"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370254">
            <a:off x="5536014" y="1724025"/>
            <a:ext cx="2265362"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92700">
            <a:off x="1060450" y="4233863"/>
            <a:ext cx="243840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itle 1"/>
          <p:cNvSpPr>
            <a:spLocks noGrp="1"/>
          </p:cNvSpPr>
          <p:nvPr>
            <p:ph type="title"/>
          </p:nvPr>
        </p:nvSpPr>
        <p:spPr>
          <a:xfrm>
            <a:off x="1042988" y="838200"/>
            <a:ext cx="7024687" cy="1143000"/>
          </a:xfrm>
        </p:spPr>
        <p:txBody>
          <a:bodyPr anchor="t"/>
          <a:lstStyle/>
          <a:p>
            <a:pPr algn="ctr"/>
            <a:r>
              <a:rPr lang="en-US" altLang="en-US" dirty="0" smtClean="0"/>
              <a:t>Research Partners</a:t>
            </a:r>
          </a:p>
        </p:txBody>
      </p:sp>
      <p:grpSp>
        <p:nvGrpSpPr>
          <p:cNvPr id="44037" name="Group 5"/>
          <p:cNvGrpSpPr>
            <a:grpSpLocks/>
          </p:cNvGrpSpPr>
          <p:nvPr/>
        </p:nvGrpSpPr>
        <p:grpSpPr bwMode="auto">
          <a:xfrm rot="695429">
            <a:off x="1010444" y="1654266"/>
            <a:ext cx="2538412" cy="2362200"/>
            <a:chOff x="1157360" y="1828800"/>
            <a:chExt cx="3810000" cy="3175000"/>
          </a:xfrm>
        </p:grpSpPr>
        <p:pic>
          <p:nvPicPr>
            <p:cNvPr id="4404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7360" y="1828800"/>
              <a:ext cx="3810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90688" y="2971800"/>
              <a:ext cx="2514600" cy="830997"/>
            </a:xfrm>
            <a:prstGeom prst="rect">
              <a:avLst/>
            </a:prstGeom>
            <a:solidFill>
              <a:srgbClr val="FFFFFF"/>
            </a:solid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b="1" dirty="0">
                  <a:ln/>
                  <a:solidFill>
                    <a:schemeClr val="accent3"/>
                  </a:solidFill>
                </a:rPr>
                <a:t>Conference</a:t>
              </a:r>
            </a:p>
            <a:p>
              <a:pPr algn="ctr">
                <a:defRPr/>
              </a:pPr>
              <a:r>
                <a:rPr lang="en-US" b="1" dirty="0">
                  <a:ln/>
                  <a:solidFill>
                    <a:schemeClr val="accent3"/>
                  </a:solidFill>
                </a:rPr>
                <a:t>Calls</a:t>
              </a:r>
            </a:p>
          </p:txBody>
        </p:sp>
      </p:grpSp>
      <p:pic>
        <p:nvPicPr>
          <p:cNvPr id="44038" name="Picture 8"/>
          <p:cNvPicPr>
            <a:picLocks noChangeAspect="1"/>
          </p:cNvPicPr>
          <p:nvPr/>
        </p:nvPicPr>
        <p:blipFill>
          <a:blip r:embed="rId6">
            <a:extLst>
              <a:ext uri="{28A0092B-C50C-407E-A947-70E740481C1C}">
                <a14:useLocalDpi xmlns:a14="http://schemas.microsoft.com/office/drawing/2010/main" val="0"/>
              </a:ext>
            </a:extLst>
          </a:blip>
          <a:srcRect t="24542"/>
          <a:stretch>
            <a:fillRect/>
          </a:stretch>
        </p:blipFill>
        <p:spPr bwMode="auto">
          <a:xfrm>
            <a:off x="4122738" y="4111625"/>
            <a:ext cx="4265612"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1136582">
            <a:off x="5174064" y="1636713"/>
            <a:ext cx="8001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3"/>
          <p:cNvSpPr txBox="1">
            <a:spLocks noChangeArrowheads="1"/>
          </p:cNvSpPr>
          <p:nvPr/>
        </p:nvSpPr>
        <p:spPr bwMode="auto">
          <a:xfrm>
            <a:off x="4910138" y="84138"/>
            <a:ext cx="3014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t>pbbregistry.emory.edu</a:t>
            </a:r>
          </a:p>
          <a:p>
            <a:endParaRPr lang="en-US"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nchor="ctr"/>
          <a:lstStyle/>
          <a:p>
            <a:pPr algn="ctr"/>
            <a:r>
              <a:rPr lang="en-US" altLang="en-US" smtClean="0"/>
              <a:t>Keys to success</a:t>
            </a:r>
          </a:p>
        </p:txBody>
      </p:sp>
      <p:sp>
        <p:nvSpPr>
          <p:cNvPr id="45059" name="Rectangle 3"/>
          <p:cNvSpPr>
            <a:spLocks noGrp="1"/>
          </p:cNvSpPr>
          <p:nvPr>
            <p:ph type="body" idx="1"/>
          </p:nvPr>
        </p:nvSpPr>
        <p:spPr>
          <a:xfrm>
            <a:off x="574675" y="2133600"/>
            <a:ext cx="4987925" cy="4038600"/>
          </a:xfrm>
        </p:spPr>
        <p:txBody>
          <a:bodyPr/>
          <a:lstStyle/>
          <a:p>
            <a:pPr marL="527050" indent="-457200">
              <a:lnSpc>
                <a:spcPct val="90000"/>
              </a:lnSpc>
              <a:buFont typeface="Century Gothic" panose="020B0502020202020204" pitchFamily="34" charset="0"/>
              <a:buAutoNum type="arabicPeriod"/>
            </a:pPr>
            <a:r>
              <a:rPr lang="en-US" altLang="en-US" dirty="0" smtClean="0"/>
              <a:t>Recognizing and valuing the community’s knowledge!</a:t>
            </a:r>
          </a:p>
          <a:p>
            <a:pPr marL="823913" lvl="1" indent="-457200">
              <a:lnSpc>
                <a:spcPct val="90000"/>
              </a:lnSpc>
              <a:buFont typeface="+mj-lt"/>
              <a:buAutoNum type="alphaLcParenR"/>
            </a:pPr>
            <a:r>
              <a:rPr lang="en-US" altLang="en-US" dirty="0" smtClean="0"/>
              <a:t>Implementing suggestions from community members</a:t>
            </a:r>
          </a:p>
          <a:p>
            <a:pPr marL="823913" lvl="1" indent="-457200">
              <a:lnSpc>
                <a:spcPct val="90000"/>
              </a:lnSpc>
              <a:buFont typeface="+mj-lt"/>
              <a:buAutoNum type="alphaLcParenR"/>
            </a:pPr>
            <a:endParaRPr lang="en-US" altLang="en-US" dirty="0" smtClean="0"/>
          </a:p>
          <a:p>
            <a:pPr marL="527050" indent="-457200">
              <a:lnSpc>
                <a:spcPct val="90000"/>
              </a:lnSpc>
              <a:buFont typeface="Century Gothic" panose="020B0502020202020204" pitchFamily="34" charset="0"/>
              <a:buAutoNum type="arabicPeriod"/>
            </a:pPr>
            <a:r>
              <a:rPr lang="en-US" altLang="en-US" dirty="0" smtClean="0"/>
              <a:t>Partners share in decision-making</a:t>
            </a:r>
          </a:p>
          <a:p>
            <a:pPr marL="823913" lvl="1" indent="-457200">
              <a:lnSpc>
                <a:spcPct val="90000"/>
              </a:lnSpc>
              <a:buFont typeface="+mj-lt"/>
              <a:buAutoNum type="alphaLcParenR"/>
            </a:pPr>
            <a:r>
              <a:rPr lang="en-US" altLang="en-US" dirty="0"/>
              <a:t>Decide activities, process, budget priorities</a:t>
            </a:r>
          </a:p>
          <a:p>
            <a:pPr marL="823913" lvl="1" indent="-457200">
              <a:lnSpc>
                <a:spcPct val="90000"/>
              </a:lnSpc>
              <a:buFont typeface="+mj-lt"/>
              <a:buAutoNum type="alphaLcParenR"/>
            </a:pPr>
            <a:r>
              <a:rPr lang="en-US" altLang="en-US" dirty="0"/>
              <a:t>Sharing $$ and expertise</a:t>
            </a:r>
          </a:p>
        </p:txBody>
      </p:sp>
      <p:pic>
        <p:nvPicPr>
          <p:cNvPr id="45060" name="Picture 4"/>
          <p:cNvPicPr>
            <a:picLocks noChangeAspect="1"/>
          </p:cNvPicPr>
          <p:nvPr/>
        </p:nvPicPr>
        <p:blipFill>
          <a:blip r:embed="rId3">
            <a:extLst>
              <a:ext uri="{28A0092B-C50C-407E-A947-70E740481C1C}">
                <a14:useLocalDpi xmlns:a14="http://schemas.microsoft.com/office/drawing/2010/main" val="0"/>
              </a:ext>
            </a:extLst>
          </a:blip>
          <a:srcRect l="7620" t="5255" r="9525" b="21021"/>
          <a:stretch>
            <a:fillRect/>
          </a:stretch>
        </p:blipFill>
        <p:spPr bwMode="auto">
          <a:xfrm rot="3091079">
            <a:off x="5500688" y="2855913"/>
            <a:ext cx="29368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42988" y="838200"/>
            <a:ext cx="7024687" cy="1143000"/>
          </a:xfrm>
        </p:spPr>
        <p:txBody>
          <a:bodyPr anchor="t"/>
          <a:lstStyle/>
          <a:p>
            <a:r>
              <a:rPr lang="en-US" altLang="en-US" dirty="0" smtClean="0">
                <a:solidFill>
                  <a:schemeClr val="tx1"/>
                </a:solidFill>
              </a:rPr>
              <a:t>Emory Example # 1</a:t>
            </a:r>
          </a:p>
        </p:txBody>
      </p:sp>
      <p:sp>
        <p:nvSpPr>
          <p:cNvPr id="18435" name="Text Placeholder 6"/>
          <p:cNvSpPr>
            <a:spLocks noGrp="1"/>
          </p:cNvSpPr>
          <p:nvPr>
            <p:ph type="body" idx="1"/>
          </p:nvPr>
        </p:nvSpPr>
        <p:spPr>
          <a:xfrm>
            <a:off x="1489075" y="1457325"/>
            <a:ext cx="6054725" cy="639763"/>
          </a:xfrm>
        </p:spPr>
        <p:txBody>
          <a:bodyPr anchor="ctr"/>
          <a:lstStyle/>
          <a:p>
            <a:r>
              <a:rPr lang="en-US" altLang="en-US" u="sng" dirty="0" smtClean="0">
                <a:solidFill>
                  <a:schemeClr val="tx1"/>
                </a:solidFill>
              </a:rPr>
              <a:t>HERCULES Exposome Research Center</a:t>
            </a:r>
          </a:p>
        </p:txBody>
      </p:sp>
      <p:sp>
        <p:nvSpPr>
          <p:cNvPr id="3" name="Content Placeholder 2"/>
          <p:cNvSpPr>
            <a:spLocks noGrp="1"/>
          </p:cNvSpPr>
          <p:nvPr>
            <p:ph sz="half" idx="2"/>
          </p:nvPr>
        </p:nvSpPr>
        <p:spPr>
          <a:xfrm>
            <a:off x="4608513" y="2895600"/>
            <a:ext cx="3849687" cy="2835275"/>
          </a:xfrm>
        </p:spPr>
        <p:txBody>
          <a:bodyPr/>
          <a:lstStyle/>
          <a:p>
            <a:pPr marL="69850" indent="0">
              <a:buFont typeface="Wingdings 2" panose="05020102010507070707" pitchFamily="18" charset="2"/>
              <a:buNone/>
              <a:defRPr/>
            </a:pPr>
            <a:r>
              <a:rPr lang="en-US" dirty="0" smtClean="0">
                <a:solidFill>
                  <a:schemeClr val="tx1"/>
                </a:solidFill>
              </a:rPr>
              <a:t>Infrastructure center</a:t>
            </a:r>
          </a:p>
          <a:p>
            <a:pPr lvl="1">
              <a:defRPr/>
            </a:pPr>
            <a:r>
              <a:rPr lang="en-US" dirty="0" smtClean="0">
                <a:solidFill>
                  <a:schemeClr val="tx1"/>
                </a:solidFill>
              </a:rPr>
              <a:t>No long-term research projects</a:t>
            </a:r>
          </a:p>
          <a:p>
            <a:pPr marL="69850" indent="0">
              <a:buFont typeface="Wingdings 2" panose="05020102010507070707" pitchFamily="18" charset="2"/>
              <a:buNone/>
              <a:defRPr/>
            </a:pPr>
            <a:endParaRPr lang="en-US" u="sng" dirty="0" smtClean="0">
              <a:solidFill>
                <a:schemeClr val="tx1"/>
              </a:solidFill>
            </a:endParaRPr>
          </a:p>
          <a:p>
            <a:pPr marL="69850" indent="0">
              <a:buFont typeface="Wingdings 2" panose="05020102010507070707" pitchFamily="18" charset="2"/>
              <a:buNone/>
              <a:defRPr/>
            </a:pPr>
            <a:r>
              <a:rPr lang="en-US" u="sng" dirty="0" smtClean="0">
                <a:solidFill>
                  <a:schemeClr val="tx1"/>
                </a:solidFill>
              </a:rPr>
              <a:t>Exposome</a:t>
            </a:r>
            <a:r>
              <a:rPr lang="en-US" dirty="0">
                <a:solidFill>
                  <a:schemeClr val="tx1"/>
                </a:solidFill>
              </a:rPr>
              <a:t>: </a:t>
            </a:r>
            <a:r>
              <a:rPr lang="en-US" dirty="0" smtClean="0">
                <a:solidFill>
                  <a:schemeClr val="tx1"/>
                </a:solidFill>
              </a:rPr>
              <a:t>Lifetime </a:t>
            </a:r>
            <a:r>
              <a:rPr lang="en-US" dirty="0">
                <a:solidFill>
                  <a:schemeClr val="tx1"/>
                </a:solidFill>
              </a:rPr>
              <a:t>of cumulative exposures </a:t>
            </a:r>
            <a:endParaRPr lang="en-US" dirty="0" smtClean="0">
              <a:solidFill>
                <a:schemeClr val="tx1"/>
              </a:solidFill>
            </a:endParaRPr>
          </a:p>
          <a:p>
            <a:pPr lvl="1">
              <a:defRPr/>
            </a:pPr>
            <a:endParaRPr lang="en-US" dirty="0">
              <a:solidFill>
                <a:schemeClr val="tx1"/>
              </a:solidFill>
            </a:endParaRPr>
          </a:p>
        </p:txBody>
      </p:sp>
      <p:pic>
        <p:nvPicPr>
          <p:cNvPr id="18437"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73088" y="2298700"/>
            <a:ext cx="3998912" cy="3873500"/>
          </a:xfrm>
        </p:spPr>
      </p:pic>
      <p:sp>
        <p:nvSpPr>
          <p:cNvPr id="6" name="TextBox 56"/>
          <p:cNvSpPr txBox="1">
            <a:spLocks noChangeArrowheads="1"/>
          </p:cNvSpPr>
          <p:nvPr/>
        </p:nvSpPr>
        <p:spPr bwMode="auto">
          <a:xfrm>
            <a:off x="5163249" y="84138"/>
            <a:ext cx="2685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smtClean="0"/>
              <a:t>emoryhercules.com</a:t>
            </a:r>
            <a:endParaRPr lang="en-US"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6"/>
          <p:cNvSpPr>
            <a:spLocks noGrp="1"/>
          </p:cNvSpPr>
          <p:nvPr>
            <p:ph type="title"/>
          </p:nvPr>
        </p:nvSpPr>
        <p:spPr>
          <a:xfrm>
            <a:off x="1042988" y="762000"/>
            <a:ext cx="7024687" cy="1143000"/>
          </a:xfrm>
        </p:spPr>
        <p:txBody>
          <a:bodyPr anchor="t"/>
          <a:lstStyle/>
          <a:p>
            <a:pPr algn="ctr"/>
            <a:r>
              <a:rPr lang="en-US" altLang="en-US" u="sng" smtClean="0">
                <a:solidFill>
                  <a:srgbClr val="000000"/>
                </a:solidFill>
                <a:latin typeface="Arial" panose="020B0604020202020204" pitchFamily="34" charset="0"/>
              </a:rPr>
              <a:t>Stakeholder Advisory Board</a:t>
            </a:r>
            <a:endParaRPr lang="en-US" altLang="en-US" smtClean="0"/>
          </a:p>
        </p:txBody>
      </p:sp>
      <p:pic>
        <p:nvPicPr>
          <p:cNvPr id="20483" name="Content Placeholder 7"/>
          <p:cNvPicPr>
            <a:picLocks noGrp="1" noChangeAspect="1"/>
          </p:cNvPicPr>
          <p:nvPr/>
        </p:nvPicPr>
        <p:blipFill>
          <a:blip r:embed="rId3">
            <a:extLst>
              <a:ext uri="{28A0092B-C50C-407E-A947-70E740481C1C}">
                <a14:useLocalDpi xmlns:a14="http://schemas.microsoft.com/office/drawing/2010/main" val="0"/>
              </a:ext>
            </a:extLst>
          </a:blip>
          <a:srcRect t="22443"/>
          <a:stretch>
            <a:fillRect/>
          </a:stretch>
        </p:blipFill>
        <p:spPr bwMode="auto">
          <a:xfrm>
            <a:off x="1211263" y="1652588"/>
            <a:ext cx="6721475"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5"/>
          <p:cNvSpPr>
            <a:spLocks noGrp="1"/>
          </p:cNvSpPr>
          <p:nvPr/>
        </p:nvSpPr>
        <p:spPr>
          <a:xfrm>
            <a:off x="1211263" y="5524500"/>
            <a:ext cx="6721475" cy="952500"/>
          </a:xfrm>
          <a:prstGeom prst="rect">
            <a:avLst/>
          </a:prstGeom>
          <a:solidFill>
            <a:sysClr val="window" lastClr="FFFFFF"/>
          </a:solidFill>
        </p:spPr>
        <p:txBody>
          <a:bodyPr>
            <a:normAutofit fontScale="77500" lnSpcReduction="20000"/>
          </a:bodyPr>
          <a:lstStyle>
            <a:lvl1pPr marL="420624" indent="-384048" algn="l" rtl="0" eaLnBrk="1" latinLnBrk="0" hangingPunct="1">
              <a:spcBef>
                <a:spcPct val="20000"/>
              </a:spcBef>
              <a:buClr>
                <a:schemeClr val="accent1"/>
              </a:buClr>
              <a:buSzPct val="80000"/>
              <a:buFont typeface="Wingdings 2"/>
              <a:buChar char=""/>
              <a:defRPr kumimoji="0" sz="26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2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0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18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2" indent="0" fontAlgn="auto">
              <a:spcAft>
                <a:spcPts val="0"/>
              </a:spcAft>
              <a:buClr>
                <a:srgbClr val="6EA0B0"/>
              </a:buClr>
              <a:buFont typeface="Wingdings 2"/>
              <a:buNone/>
              <a:defRPr/>
            </a:pPr>
            <a:r>
              <a:rPr lang="en-US" sz="2800" dirty="0" smtClean="0">
                <a:solidFill>
                  <a:sysClr val="windowText" lastClr="000000"/>
                </a:solidFill>
                <a:latin typeface="Arial"/>
              </a:rPr>
              <a:t>30</a:t>
            </a:r>
            <a:r>
              <a:rPr lang="en-US" sz="2800" dirty="0">
                <a:solidFill>
                  <a:sysClr val="windowText" lastClr="000000"/>
                </a:solidFill>
                <a:latin typeface="Arial"/>
              </a:rPr>
              <a:t>+ members—community members, non-profit organizations, government agencies, academic partners</a:t>
            </a:r>
          </a:p>
        </p:txBody>
      </p:sp>
      <p:sp>
        <p:nvSpPr>
          <p:cNvPr id="5" name="TextBox 56"/>
          <p:cNvSpPr txBox="1">
            <a:spLocks noChangeArrowheads="1"/>
          </p:cNvSpPr>
          <p:nvPr/>
        </p:nvSpPr>
        <p:spPr bwMode="auto">
          <a:xfrm>
            <a:off x="5163249" y="84138"/>
            <a:ext cx="2685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smtClean="0"/>
              <a:t>emoryhercules.com</a:t>
            </a:r>
            <a:endParaRPr lang="en-US"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799" y="3876675"/>
            <a:ext cx="8227301" cy="652463"/>
          </a:xfrm>
        </p:spPr>
        <p:txBody>
          <a:bodyPr>
            <a:normAutofit fontScale="90000"/>
          </a:bodyPr>
          <a:lstStyle/>
          <a:p>
            <a:pPr>
              <a:defRPr/>
            </a:pPr>
            <a:r>
              <a:rPr lang="en-US" altLang="en-US" sz="2700" dirty="0">
                <a:solidFill>
                  <a:schemeClr val="tx1"/>
                </a:solidFill>
              </a:rPr>
              <a:t>The Clarence “Shaheed” DuBois Community Grant Program</a:t>
            </a:r>
            <a:r>
              <a:rPr lang="en-US" altLang="en-US" sz="2700" dirty="0" smtClean="0">
                <a:solidFill>
                  <a:schemeClr val="tx1"/>
                </a:solidFill>
              </a:rPr>
              <a:t>* (</a:t>
            </a:r>
            <a:r>
              <a:rPr lang="en-US" altLang="en-US" sz="2700" i="1" dirty="0" smtClean="0">
                <a:solidFill>
                  <a:schemeClr val="tx1"/>
                </a:solidFill>
              </a:rPr>
              <a:t>$</a:t>
            </a:r>
            <a:r>
              <a:rPr lang="en-US" altLang="en-US" sz="2700" i="1" dirty="0">
                <a:solidFill>
                  <a:schemeClr val="tx1"/>
                </a:solidFill>
              </a:rPr>
              <a:t>2500 for one-year </a:t>
            </a:r>
            <a:r>
              <a:rPr lang="en-US" altLang="en-US" sz="2700" i="1" dirty="0" smtClean="0">
                <a:solidFill>
                  <a:schemeClr val="tx1"/>
                </a:solidFill>
              </a:rPr>
              <a:t>project)</a:t>
            </a:r>
            <a:endParaRPr lang="en-US" sz="2700" i="1" dirty="0">
              <a:solidFill>
                <a:schemeClr val="tx1"/>
              </a:solidFill>
            </a:endParaRPr>
          </a:p>
        </p:txBody>
      </p:sp>
      <p:pic>
        <p:nvPicPr>
          <p:cNvPr id="26627" name="Content Placeholder 1"/>
          <p:cNvPicPr>
            <a:picLocks noGrp="1" noChangeAspect="1"/>
          </p:cNvPicPr>
          <p:nvPr>
            <p:ph sz="quarter" idx="4"/>
          </p:nvPr>
        </p:nvPicPr>
        <p:blipFill>
          <a:blip r:embed="rId3">
            <a:extLst>
              <a:ext uri="{28A0092B-C50C-407E-A947-70E740481C1C}">
                <a14:useLocalDpi xmlns:a14="http://schemas.microsoft.com/office/drawing/2010/main" val="0"/>
              </a:ext>
            </a:extLst>
          </a:blip>
          <a:srcRect l="28172" t="25125" r="14128" b="17204"/>
          <a:stretch>
            <a:fillRect/>
          </a:stretch>
        </p:blipFill>
        <p:spPr>
          <a:xfrm>
            <a:off x="2319338" y="4592638"/>
            <a:ext cx="2171700" cy="1427162"/>
          </a:xfrm>
        </p:spPr>
      </p:pic>
      <p:pic>
        <p:nvPicPr>
          <p:cNvPr id="26628" name="Content Placeholder 13"/>
          <p:cNvPicPr>
            <a:picLocks noGrp="1" noChangeAspect="1"/>
          </p:cNvPicPr>
          <p:nvPr>
            <p:ph sz="quarter" idx="2"/>
          </p:nvPr>
        </p:nvPicPr>
        <p:blipFill>
          <a:blip r:embed="rId4">
            <a:extLst>
              <a:ext uri="{28A0092B-C50C-407E-A947-70E740481C1C}">
                <a14:useLocalDpi xmlns:a14="http://schemas.microsoft.com/office/drawing/2010/main" val="0"/>
              </a:ext>
            </a:extLst>
          </a:blip>
          <a:srcRect b="9445"/>
          <a:stretch>
            <a:fillRect/>
          </a:stretch>
        </p:blipFill>
        <p:spPr>
          <a:xfrm>
            <a:off x="93663" y="4583113"/>
            <a:ext cx="2114550" cy="1436687"/>
          </a:xfrm>
        </p:spPr>
      </p:pic>
      <p:pic>
        <p:nvPicPr>
          <p:cNvPr id="26629"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8513" y="4597400"/>
            <a:ext cx="211455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p:cNvPicPr>
            <a:picLocks noChangeAspect="1"/>
          </p:cNvPicPr>
          <p:nvPr/>
        </p:nvPicPr>
        <p:blipFill>
          <a:blip r:embed="rId6">
            <a:extLst>
              <a:ext uri="{28A0092B-C50C-407E-A947-70E740481C1C}">
                <a14:useLocalDpi xmlns:a14="http://schemas.microsoft.com/office/drawing/2010/main" val="0"/>
              </a:ext>
            </a:extLst>
          </a:blip>
          <a:srcRect t="6451" r="5553" b="12473"/>
          <a:stretch>
            <a:fillRect/>
          </a:stretch>
        </p:blipFill>
        <p:spPr bwMode="auto">
          <a:xfrm>
            <a:off x="6842125" y="4592638"/>
            <a:ext cx="21510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3"/>
          <p:cNvSpPr txBox="1">
            <a:spLocks noChangeArrowheads="1"/>
          </p:cNvSpPr>
          <p:nvPr/>
        </p:nvSpPr>
        <p:spPr bwMode="auto">
          <a:xfrm>
            <a:off x="320675" y="6096000"/>
            <a:ext cx="834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i="1" dirty="0">
                <a:latin typeface="Arial" panose="020B0604020202020204" pitchFamily="34" charset="0"/>
                <a:cs typeface="Arial" panose="020B0604020202020204" pitchFamily="34" charset="0"/>
              </a:rPr>
              <a:t>*Community partners helped develop the RFA and review/score the applications</a:t>
            </a:r>
            <a:endParaRPr lang="en-US" altLang="en-US" sz="1800" dirty="0">
              <a:latin typeface="Arial" panose="020B0604020202020204" pitchFamily="34" charset="0"/>
              <a:cs typeface="Arial" panose="020B0604020202020204" pitchFamily="34" charset="0"/>
            </a:endParaRPr>
          </a:p>
        </p:txBody>
      </p:sp>
      <p:sp>
        <p:nvSpPr>
          <p:cNvPr id="10" name="TextBox 56"/>
          <p:cNvSpPr txBox="1">
            <a:spLocks noChangeArrowheads="1"/>
          </p:cNvSpPr>
          <p:nvPr/>
        </p:nvSpPr>
        <p:spPr bwMode="auto">
          <a:xfrm>
            <a:off x="5163249" y="84138"/>
            <a:ext cx="2685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smtClean="0"/>
              <a:t>emoryhercules.com</a:t>
            </a:r>
            <a:endParaRPr lang="en-US" altLang="en-US" dirty="0"/>
          </a:p>
        </p:txBody>
      </p:sp>
      <p:sp>
        <p:nvSpPr>
          <p:cNvPr id="2" name="Rectangle 1"/>
          <p:cNvSpPr/>
          <p:nvPr/>
        </p:nvSpPr>
        <p:spPr>
          <a:xfrm>
            <a:off x="570610" y="445252"/>
            <a:ext cx="4839589" cy="830997"/>
          </a:xfrm>
          <a:prstGeom prst="rect">
            <a:avLst/>
          </a:prstGeom>
        </p:spPr>
        <p:txBody>
          <a:bodyPr wrap="square">
            <a:spAutoFit/>
          </a:bodyPr>
          <a:lstStyle/>
          <a:p>
            <a:r>
              <a:rPr lang="en-US" altLang="en-US" dirty="0">
                <a:latin typeface="+mj-lt"/>
                <a:ea typeface="+mj-ea"/>
                <a:cs typeface="+mj-cs"/>
              </a:rPr>
              <a:t>Community Forum:</a:t>
            </a:r>
            <a:br>
              <a:rPr lang="en-US" altLang="en-US" dirty="0">
                <a:latin typeface="+mj-lt"/>
                <a:ea typeface="+mj-ea"/>
                <a:cs typeface="+mj-cs"/>
              </a:rPr>
            </a:br>
            <a:r>
              <a:rPr lang="en-US" altLang="en-US" dirty="0">
                <a:latin typeface="+mj-lt"/>
                <a:ea typeface="+mj-ea"/>
                <a:cs typeface="+mj-cs"/>
              </a:rPr>
              <a:t>Environment, Health, &amp; Action</a:t>
            </a:r>
            <a:endParaRPr lang="en-US" dirty="0">
              <a:latin typeface="+mj-lt"/>
              <a:ea typeface="+mj-ea"/>
              <a:cs typeface="+mj-cs"/>
            </a:endParaRPr>
          </a:p>
        </p:txBody>
      </p:sp>
      <p:pic>
        <p:nvPicPr>
          <p:cNvPr id="13" name="Content Placeholder 5"/>
          <p:cNvPicPr>
            <a:picLocks noChangeAspect="1"/>
          </p:cNvPicPr>
          <p:nvPr/>
        </p:nvPicPr>
        <p:blipFill>
          <a:blip r:embed="rId7" cstate="print">
            <a:extLst>
              <a:ext uri="{28A0092B-C50C-407E-A947-70E740481C1C}">
                <a14:useLocalDpi xmlns:a14="http://schemas.microsoft.com/office/drawing/2010/main" val="0"/>
              </a:ext>
            </a:extLst>
          </a:blip>
          <a:srcRect t="30135"/>
          <a:stretch>
            <a:fillRect/>
          </a:stretch>
        </p:blipFill>
        <p:spPr bwMode="auto">
          <a:xfrm>
            <a:off x="914400" y="1330224"/>
            <a:ext cx="3437467" cy="179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7"/>
          <p:cNvPicPr>
            <a:picLocks noChangeAspect="1"/>
          </p:cNvPicPr>
          <p:nvPr/>
        </p:nvPicPr>
        <p:blipFill>
          <a:blip r:embed="rId8" cstate="print">
            <a:extLst>
              <a:ext uri="{28A0092B-C50C-407E-A947-70E740481C1C}">
                <a14:useLocalDpi xmlns:a14="http://schemas.microsoft.com/office/drawing/2010/main" val="0"/>
              </a:ext>
            </a:extLst>
          </a:blip>
          <a:srcRect l="12245" t="7256" r="34692" b="3854"/>
          <a:stretch>
            <a:fillRect/>
          </a:stretch>
        </p:blipFill>
        <p:spPr bwMode="auto">
          <a:xfrm>
            <a:off x="5444066" y="882016"/>
            <a:ext cx="2727506" cy="256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6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077200" cy="857250"/>
          </a:xfrm>
        </p:spPr>
        <p:txBody>
          <a:bodyPr>
            <a:normAutofit fontScale="90000"/>
          </a:bodyPr>
          <a:lstStyle/>
          <a:p>
            <a:pPr>
              <a:defRPr/>
            </a:pPr>
            <a:r>
              <a:rPr lang="en-US" sz="3000" dirty="0">
                <a:solidFill>
                  <a:schemeClr val="tx1"/>
                </a:solidFill>
              </a:rPr>
              <a:t>Proctor Creek Community Collaborative Health Survey</a:t>
            </a:r>
            <a:r>
              <a:rPr lang="en-US" sz="3000" dirty="0" smtClean="0">
                <a:solidFill>
                  <a:schemeClr val="tx1"/>
                </a:solidFill>
              </a:rPr>
              <a:t>: </a:t>
            </a:r>
            <a:r>
              <a:rPr lang="en-US" sz="2325" i="1" dirty="0" smtClean="0">
                <a:solidFill>
                  <a:schemeClr val="tx1"/>
                </a:solidFill>
              </a:rPr>
              <a:t>Community-based Participatory Research</a:t>
            </a:r>
            <a:endParaRPr lang="en-US" sz="2325" i="1" dirty="0">
              <a:solidFill>
                <a:schemeClr val="tx1"/>
              </a:solidFill>
            </a:endParaRPr>
          </a:p>
        </p:txBody>
      </p:sp>
      <p:sp>
        <p:nvSpPr>
          <p:cNvPr id="3" name="Content Placeholder 2"/>
          <p:cNvSpPr>
            <a:spLocks noGrp="1"/>
          </p:cNvSpPr>
          <p:nvPr>
            <p:ph idx="1"/>
          </p:nvPr>
        </p:nvSpPr>
        <p:spPr>
          <a:xfrm>
            <a:off x="457200" y="3913188"/>
            <a:ext cx="8529638" cy="2667000"/>
          </a:xfrm>
        </p:spPr>
        <p:txBody>
          <a:bodyPr>
            <a:normAutofit fontScale="77500" lnSpcReduction="20000"/>
          </a:bodyPr>
          <a:lstStyle/>
          <a:p>
            <a:pPr marL="27432" indent="0">
              <a:buFont typeface="Wingdings 2" panose="05020102010507070707" pitchFamily="18" charset="2"/>
              <a:buNone/>
              <a:defRPr/>
            </a:pPr>
            <a:r>
              <a:rPr lang="en-US" u="sng" dirty="0" smtClean="0">
                <a:solidFill>
                  <a:schemeClr val="tx1"/>
                </a:solidFill>
              </a:rPr>
              <a:t>Results</a:t>
            </a:r>
            <a:r>
              <a:rPr lang="en-US" dirty="0" smtClean="0">
                <a:solidFill>
                  <a:schemeClr val="tx1"/>
                </a:solidFill>
              </a:rPr>
              <a:t>:</a:t>
            </a:r>
          </a:p>
          <a:p>
            <a:pPr>
              <a:defRPr/>
            </a:pPr>
            <a:r>
              <a:rPr lang="en-US" dirty="0" smtClean="0">
                <a:solidFill>
                  <a:schemeClr val="tx1"/>
                </a:solidFill>
              </a:rPr>
              <a:t>High prevalence of observed mold </a:t>
            </a:r>
          </a:p>
          <a:p>
            <a:pPr>
              <a:defRPr/>
            </a:pPr>
            <a:r>
              <a:rPr lang="en-US" dirty="0" smtClean="0">
                <a:solidFill>
                  <a:schemeClr val="tx1"/>
                </a:solidFill>
              </a:rPr>
              <a:t>High asthma prevalence</a:t>
            </a:r>
          </a:p>
          <a:p>
            <a:pPr marL="69850" indent="0">
              <a:buFont typeface="Wingdings 2" panose="05020102010507070707" pitchFamily="18" charset="2"/>
              <a:buNone/>
              <a:defRPr/>
            </a:pPr>
            <a:endParaRPr lang="en-US" i="1" u="sng" dirty="0" smtClean="0">
              <a:solidFill>
                <a:schemeClr val="tx1"/>
              </a:solidFill>
            </a:endParaRPr>
          </a:p>
          <a:p>
            <a:pPr marL="69850" indent="0">
              <a:buFont typeface="Wingdings 2" panose="05020102010507070707" pitchFamily="18" charset="2"/>
              <a:buNone/>
              <a:defRPr/>
            </a:pPr>
            <a:r>
              <a:rPr lang="en-US" i="1" u="sng" dirty="0" smtClean="0">
                <a:solidFill>
                  <a:schemeClr val="tx1"/>
                </a:solidFill>
              </a:rPr>
              <a:t>Community-based </a:t>
            </a:r>
            <a:r>
              <a:rPr lang="en-US" i="1" u="sng" dirty="0" smtClean="0">
                <a:solidFill>
                  <a:schemeClr val="tx1"/>
                </a:solidFill>
              </a:rPr>
              <a:t>Participatory Research Elements</a:t>
            </a:r>
            <a:r>
              <a:rPr lang="en-US" dirty="0" smtClean="0">
                <a:solidFill>
                  <a:schemeClr val="tx1"/>
                </a:solidFill>
              </a:rPr>
              <a:t>:</a:t>
            </a:r>
          </a:p>
          <a:p>
            <a:pPr>
              <a:buClr>
                <a:srgbClr val="7A7A7A"/>
              </a:buClr>
              <a:defRPr/>
            </a:pPr>
            <a:r>
              <a:rPr lang="en-US" dirty="0" smtClean="0">
                <a:solidFill>
                  <a:schemeClr val="tx1"/>
                </a:solidFill>
              </a:rPr>
              <a:t>Problem identified by community, </a:t>
            </a:r>
          </a:p>
          <a:p>
            <a:pPr>
              <a:buClr>
                <a:srgbClr val="7A7A7A"/>
              </a:buClr>
              <a:defRPr/>
            </a:pPr>
            <a:r>
              <a:rPr lang="en-US" dirty="0" smtClean="0">
                <a:solidFill>
                  <a:schemeClr val="tx1"/>
                </a:solidFill>
              </a:rPr>
              <a:t>Community partner co-leader &amp; received part of funding</a:t>
            </a:r>
          </a:p>
          <a:p>
            <a:pPr>
              <a:buClr>
                <a:srgbClr val="7A7A7A"/>
              </a:buClr>
              <a:defRPr/>
            </a:pPr>
            <a:r>
              <a:rPr lang="en-US" dirty="0" smtClean="0">
                <a:solidFill>
                  <a:schemeClr val="tx1"/>
                </a:solidFill>
              </a:rPr>
              <a:t>Survey teams: 1 student &amp; 1 community resident</a:t>
            </a:r>
          </a:p>
          <a:p>
            <a:pPr>
              <a:buClr>
                <a:srgbClr val="7A7A7A"/>
              </a:buClr>
              <a:defRPr/>
            </a:pPr>
            <a:r>
              <a:rPr lang="en-US" dirty="0" smtClean="0">
                <a:solidFill>
                  <a:schemeClr val="tx1"/>
                </a:solidFill>
              </a:rPr>
              <a:t>Results shared with community &amp; City of Atlanta</a:t>
            </a:r>
          </a:p>
          <a:p>
            <a:pPr marL="69850" indent="0">
              <a:buFont typeface="Wingdings 2" panose="05020102010507070707" pitchFamily="18" charset="2"/>
              <a:buNone/>
              <a:defRPr/>
            </a:pPr>
            <a:endParaRPr lang="en-US" dirty="0" smtClean="0">
              <a:solidFill>
                <a:schemeClr val="tx1"/>
              </a:solidFill>
            </a:endParaRPr>
          </a:p>
          <a:p>
            <a:pPr marL="69850" indent="0">
              <a:buFont typeface="Wingdings 2" panose="05020102010507070707" pitchFamily="18" charset="2"/>
              <a:buNone/>
              <a:defRPr/>
            </a:pPr>
            <a:endParaRPr lang="en-US" dirty="0" smtClean="0">
              <a:solidFill>
                <a:schemeClr val="tx1"/>
              </a:solidFill>
            </a:endParaRPr>
          </a:p>
          <a:p>
            <a:pPr>
              <a:defRPr/>
            </a:pPr>
            <a:endParaRPr lang="en-US" dirty="0" smtClean="0">
              <a:solidFill>
                <a:schemeClr val="tx1"/>
              </a:solidFill>
            </a:endParaRPr>
          </a:p>
        </p:txBody>
      </p:sp>
      <p:pic>
        <p:nvPicPr>
          <p:cNvPr id="31748" name="Picture 1"/>
          <p:cNvPicPr>
            <a:picLocks noChangeAspect="1"/>
          </p:cNvPicPr>
          <p:nvPr/>
        </p:nvPicPr>
        <p:blipFill>
          <a:blip r:embed="rId3">
            <a:extLst>
              <a:ext uri="{28A0092B-C50C-407E-A947-70E740481C1C}">
                <a14:useLocalDpi xmlns:a14="http://schemas.microsoft.com/office/drawing/2010/main" val="0"/>
              </a:ext>
            </a:extLst>
          </a:blip>
          <a:srcRect l="5833" r="5833"/>
          <a:stretch>
            <a:fillRect/>
          </a:stretch>
        </p:blipFill>
        <p:spPr bwMode="auto">
          <a:xfrm>
            <a:off x="304800" y="1690688"/>
            <a:ext cx="36576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p:cNvPicPr>
            <a:picLocks noChangeAspect="1"/>
          </p:cNvPicPr>
          <p:nvPr/>
        </p:nvPicPr>
        <p:blipFill>
          <a:blip r:embed="rId4">
            <a:extLst>
              <a:ext uri="{28A0092B-C50C-407E-A947-70E740481C1C}">
                <a14:useLocalDpi xmlns:a14="http://schemas.microsoft.com/office/drawing/2010/main" val="0"/>
              </a:ext>
            </a:extLst>
          </a:blip>
          <a:srcRect t="16338" b="21880"/>
          <a:stretch>
            <a:fillRect/>
          </a:stretch>
        </p:blipFill>
        <p:spPr bwMode="auto">
          <a:xfrm>
            <a:off x="4087813" y="1690688"/>
            <a:ext cx="4748212"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6"/>
          <p:cNvSpPr txBox="1">
            <a:spLocks noChangeArrowheads="1"/>
          </p:cNvSpPr>
          <p:nvPr/>
        </p:nvSpPr>
        <p:spPr bwMode="auto">
          <a:xfrm>
            <a:off x="5163249" y="84138"/>
            <a:ext cx="2685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smtClean="0"/>
              <a:t>emoryhercules.com</a:t>
            </a:r>
            <a:endParaRPr lang="en-US" alt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4246563"/>
            <a:ext cx="990600" cy="99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042988" y="609600"/>
            <a:ext cx="7024687" cy="1143000"/>
          </a:xfrm>
        </p:spPr>
        <p:txBody>
          <a:bodyPr anchor="t"/>
          <a:lstStyle/>
          <a:p>
            <a:r>
              <a:rPr lang="en-US" altLang="en-US" dirty="0" smtClean="0"/>
              <a:t>Emory Example # 2</a:t>
            </a:r>
          </a:p>
        </p:txBody>
      </p:sp>
      <p:sp>
        <p:nvSpPr>
          <p:cNvPr id="40963" name="Text Placeholder 6"/>
          <p:cNvSpPr>
            <a:spLocks noGrp="1"/>
          </p:cNvSpPr>
          <p:nvPr>
            <p:ph type="body" idx="1"/>
          </p:nvPr>
        </p:nvSpPr>
        <p:spPr>
          <a:xfrm>
            <a:off x="1489075" y="1219200"/>
            <a:ext cx="6054725" cy="639763"/>
          </a:xfrm>
        </p:spPr>
        <p:txBody>
          <a:bodyPr anchor="t"/>
          <a:lstStyle/>
          <a:p>
            <a:pPr algn="ctr"/>
            <a:r>
              <a:rPr lang="en-US" altLang="en-US" u="sng" dirty="0" smtClean="0"/>
              <a:t>Michigan PBB Research Registry</a:t>
            </a:r>
          </a:p>
        </p:txBody>
      </p:sp>
      <p:grpSp>
        <p:nvGrpSpPr>
          <p:cNvPr id="44" name="Group 43"/>
          <p:cNvGrpSpPr>
            <a:grpSpLocks/>
          </p:cNvGrpSpPr>
          <p:nvPr/>
        </p:nvGrpSpPr>
        <p:grpSpPr bwMode="auto">
          <a:xfrm>
            <a:off x="4209999" y="3743196"/>
            <a:ext cx="1804988" cy="1557338"/>
            <a:chOff x="3886200" y="2133600"/>
            <a:chExt cx="1752600" cy="1840908"/>
          </a:xfrm>
        </p:grpSpPr>
        <p:sp>
          <p:nvSpPr>
            <p:cNvPr id="45" name="Oval 44"/>
            <p:cNvSpPr/>
            <p:nvPr/>
          </p:nvSpPr>
          <p:spPr>
            <a:xfrm>
              <a:off x="3886200" y="2133600"/>
              <a:ext cx="1752600" cy="1448484"/>
            </a:xfrm>
            <a:prstGeom prst="ellipse">
              <a:avLst/>
            </a:prstGeom>
            <a:solidFill>
              <a:schemeClr val="accent4">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Calibri"/>
              </a:endParaRPr>
            </a:p>
          </p:txBody>
        </p:sp>
        <p:pic>
          <p:nvPicPr>
            <p:cNvPr id="46"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209800"/>
              <a:ext cx="636056"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438400"/>
              <a:ext cx="636056"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590800"/>
              <a:ext cx="636056"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30"/>
            <p:cNvSpPr>
              <a:spLocks noChangeArrowheads="1"/>
            </p:cNvSpPr>
            <p:nvPr/>
          </p:nvSpPr>
          <p:spPr bwMode="auto">
            <a:xfrm>
              <a:off x="4155526" y="3533839"/>
              <a:ext cx="1398470" cy="44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latin typeface="Calibri" panose="020F0502020204030204" pitchFamily="34" charset="0"/>
                  <a:ea typeface="ＭＳ Ｐゴシック" panose="020B0600070205080204" pitchFamily="34" charset="-128"/>
                  <a:cs typeface="Gill Sans"/>
                </a:rPr>
                <a:t>Nutrimaster</a:t>
              </a:r>
            </a:p>
          </p:txBody>
        </p:sp>
      </p:grpSp>
      <p:sp>
        <p:nvSpPr>
          <p:cNvPr id="50" name="Oval 49"/>
          <p:cNvSpPr/>
          <p:nvPr/>
        </p:nvSpPr>
        <p:spPr>
          <a:xfrm>
            <a:off x="241300" y="2108200"/>
            <a:ext cx="3111500" cy="1625600"/>
          </a:xfrm>
          <a:prstGeom prst="ellipse">
            <a:avLst/>
          </a:prstGeom>
          <a:solidFill>
            <a:schemeClr val="accent4">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a:endParaRPr>
          </a:p>
        </p:txBody>
      </p:sp>
      <p:sp>
        <p:nvSpPr>
          <p:cNvPr id="51" name="Oval 50"/>
          <p:cNvSpPr/>
          <p:nvPr/>
        </p:nvSpPr>
        <p:spPr>
          <a:xfrm>
            <a:off x="6536801" y="1905000"/>
            <a:ext cx="2013473" cy="1988176"/>
          </a:xfrm>
          <a:prstGeom prst="ellipse">
            <a:avLst/>
          </a:prstGeom>
          <a:solidFill>
            <a:schemeClr val="accent4">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a:endParaRPr>
          </a:p>
        </p:txBody>
      </p:sp>
      <p:grpSp>
        <p:nvGrpSpPr>
          <p:cNvPr id="52" name="קבוצה 93"/>
          <p:cNvGrpSpPr>
            <a:grpSpLocks/>
          </p:cNvGrpSpPr>
          <p:nvPr/>
        </p:nvGrpSpPr>
        <p:grpSpPr bwMode="auto">
          <a:xfrm>
            <a:off x="7499513" y="2212976"/>
            <a:ext cx="1082512" cy="1720324"/>
            <a:chOff x="7311972" y="771243"/>
            <a:chExt cx="1269540" cy="1978033"/>
          </a:xfrm>
        </p:grpSpPr>
        <p:pic>
          <p:nvPicPr>
            <p:cNvPr id="53" name="Picture 3" descr="C:\Documents and Settings\dnagy\Local Settings\Temporary Internet Files\Content.IE5\OHACVA5K\MC90001332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605" y="1202953"/>
              <a:ext cx="412230" cy="33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 descr="C:\Documents and Settings\dnagy\Local Settings\Temporary Internet Files\Content.IE5\TQM6ES40\MC90030007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3240" y="1254890"/>
              <a:ext cx="528272" cy="75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 descr="C:\Documents and Settings\dnagy\Local Settings\Temporary Internet Files\Content.IE5\TQM6ES40\MC90026425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5835" y="771243"/>
              <a:ext cx="531237" cy="36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6" descr="C:\Documents and Settings\dnagy\Local Settings\Temporary Internet Files\Content.IE5\TQM6ES40\MC900441779[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1972" y="2000144"/>
              <a:ext cx="765569" cy="74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7" name="Straight Arrow Connector 56"/>
          <p:cNvCxnSpPr/>
          <p:nvPr/>
        </p:nvCxnSpPr>
        <p:spPr>
          <a:xfrm>
            <a:off x="5927648" y="2362082"/>
            <a:ext cx="577402" cy="67690"/>
          </a:xfrm>
          <a:prstGeom prst="straightConnector1">
            <a:avLst/>
          </a:prstGeom>
          <a:ln w="38100">
            <a:solidFill>
              <a:srgbClr val="00B050"/>
            </a:solidFill>
            <a:tailEnd type="arrow"/>
          </a:ln>
        </p:spPr>
        <p:style>
          <a:lnRef idx="2">
            <a:schemeClr val="accent5"/>
          </a:lnRef>
          <a:fillRef idx="0">
            <a:schemeClr val="accent5"/>
          </a:fillRef>
          <a:effectRef idx="1">
            <a:schemeClr val="accent5"/>
          </a:effectRef>
          <a:fontRef idx="minor">
            <a:schemeClr val="tx1"/>
          </a:fontRef>
        </p:style>
      </p:cxnSp>
      <p:grpSp>
        <p:nvGrpSpPr>
          <p:cNvPr id="58" name="Group 57"/>
          <p:cNvGrpSpPr>
            <a:grpSpLocks/>
          </p:cNvGrpSpPr>
          <p:nvPr/>
        </p:nvGrpSpPr>
        <p:grpSpPr bwMode="auto">
          <a:xfrm>
            <a:off x="1323315" y="5002425"/>
            <a:ext cx="1814512" cy="1451799"/>
            <a:chOff x="152401" y="4572000"/>
            <a:chExt cx="3398209" cy="2328664"/>
          </a:xfrm>
        </p:grpSpPr>
        <p:sp>
          <p:nvSpPr>
            <p:cNvPr id="59" name="Oval 58"/>
            <p:cNvSpPr/>
            <p:nvPr/>
          </p:nvSpPr>
          <p:spPr>
            <a:xfrm>
              <a:off x="152401" y="4647246"/>
              <a:ext cx="2871726" cy="1906891"/>
            </a:xfrm>
            <a:prstGeom prst="ellipse">
              <a:avLst/>
            </a:prstGeom>
            <a:solidFill>
              <a:schemeClr val="accent4">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a:endParaRPr>
            </a:p>
          </p:txBody>
        </p:sp>
        <p:grpSp>
          <p:nvGrpSpPr>
            <p:cNvPr id="60" name="Group 41"/>
            <p:cNvGrpSpPr>
              <a:grpSpLocks/>
            </p:cNvGrpSpPr>
            <p:nvPr/>
          </p:nvGrpSpPr>
          <p:grpSpPr bwMode="auto">
            <a:xfrm>
              <a:off x="685800" y="4572000"/>
              <a:ext cx="2864810" cy="2328664"/>
              <a:chOff x="685800" y="4572000"/>
              <a:chExt cx="2864810" cy="2328664"/>
            </a:xfrm>
          </p:grpSpPr>
          <p:pic>
            <p:nvPicPr>
              <p:cNvPr id="61"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4572000"/>
                <a:ext cx="990600" cy="13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4876800"/>
                <a:ext cx="990600" cy="13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5029200"/>
                <a:ext cx="990600" cy="13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28"/>
              <p:cNvSpPr>
                <a:spLocks noChangeArrowheads="1"/>
              </p:cNvSpPr>
              <p:nvPr/>
            </p:nvSpPr>
            <p:spPr bwMode="auto">
              <a:xfrm>
                <a:off x="1600200" y="6324600"/>
                <a:ext cx="195041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latin typeface="Calibri" panose="020F0502020204030204" pitchFamily="34" charset="0"/>
                    <a:ea typeface="ＭＳ Ｐゴシック" panose="020B0600070205080204" pitchFamily="34" charset="-128"/>
                    <a:cs typeface="Gill Sans"/>
                  </a:rPr>
                  <a:t>Firemaster</a:t>
                </a:r>
              </a:p>
            </p:txBody>
          </p:sp>
        </p:grpSp>
      </p:grpSp>
      <p:grpSp>
        <p:nvGrpSpPr>
          <p:cNvPr id="65" name="Group 64"/>
          <p:cNvGrpSpPr>
            <a:grpSpLocks/>
          </p:cNvGrpSpPr>
          <p:nvPr/>
        </p:nvGrpSpPr>
        <p:grpSpPr bwMode="auto">
          <a:xfrm>
            <a:off x="1700399" y="3750759"/>
            <a:ext cx="710910" cy="1176986"/>
            <a:chOff x="965490" y="2986637"/>
            <a:chExt cx="710910" cy="1432963"/>
          </a:xfrm>
        </p:grpSpPr>
        <p:sp>
          <p:nvSpPr>
            <p:cNvPr id="66" name="Rectangle 26"/>
            <p:cNvSpPr>
              <a:spLocks noChangeArrowheads="1"/>
            </p:cNvSpPr>
            <p:nvPr/>
          </p:nvSpPr>
          <p:spPr bwMode="auto">
            <a:xfrm>
              <a:off x="965490" y="3440668"/>
              <a:ext cx="694541"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latin typeface="Calibri" panose="020F0502020204030204" pitchFamily="34" charset="0"/>
                  <a:ea typeface="ＭＳ Ｐゴシック" panose="020B0600070205080204" pitchFamily="34" charset="-128"/>
                  <a:cs typeface="Gill Sans"/>
                </a:rPr>
                <a:t>PBB</a:t>
              </a:r>
            </a:p>
          </p:txBody>
        </p:sp>
        <p:cxnSp>
          <p:nvCxnSpPr>
            <p:cNvPr id="67" name="Straight Arrow Connector 66"/>
            <p:cNvCxnSpPr/>
            <p:nvPr/>
          </p:nvCxnSpPr>
          <p:spPr>
            <a:xfrm>
              <a:off x="1676400" y="2986637"/>
              <a:ext cx="0" cy="1432963"/>
            </a:xfrm>
            <a:prstGeom prst="straightConnector1">
              <a:avLst/>
            </a:prstGeom>
            <a:ln w="38100">
              <a:solidFill>
                <a:schemeClr val="tx1"/>
              </a:solidFill>
              <a:tailEnd type="arrow"/>
            </a:ln>
          </p:spPr>
          <p:style>
            <a:lnRef idx="2">
              <a:schemeClr val="accent5"/>
            </a:lnRef>
            <a:fillRef idx="0">
              <a:schemeClr val="accent5"/>
            </a:fillRef>
            <a:effectRef idx="1">
              <a:schemeClr val="accent5"/>
            </a:effectRef>
            <a:fontRef idx="minor">
              <a:schemeClr val="tx1"/>
            </a:fontRef>
          </p:style>
        </p:cxnSp>
      </p:grpSp>
      <p:cxnSp>
        <p:nvCxnSpPr>
          <p:cNvPr id="68" name="Straight Arrow Connector 67"/>
          <p:cNvCxnSpPr/>
          <p:nvPr/>
        </p:nvCxnSpPr>
        <p:spPr>
          <a:xfrm>
            <a:off x="3050389" y="5722911"/>
            <a:ext cx="3274539" cy="248352"/>
          </a:xfrm>
          <a:prstGeom prst="straightConnector1">
            <a:avLst/>
          </a:prstGeom>
          <a:ln w="38100">
            <a:solidFill>
              <a:schemeClr val="tx1"/>
            </a:solidFill>
            <a:tailEnd type="arrow"/>
          </a:ln>
        </p:spPr>
        <p:style>
          <a:lnRef idx="2">
            <a:schemeClr val="accent5"/>
          </a:lnRef>
          <a:fillRef idx="0">
            <a:schemeClr val="accent5"/>
          </a:fillRef>
          <a:effectRef idx="1">
            <a:schemeClr val="accent5"/>
          </a:effectRef>
          <a:fontRef idx="minor">
            <a:schemeClr val="tx1"/>
          </a:fontRef>
        </p:style>
      </p:cxnSp>
      <p:grpSp>
        <p:nvGrpSpPr>
          <p:cNvPr id="69" name="קבוצה 94"/>
          <p:cNvGrpSpPr>
            <a:grpSpLocks/>
          </p:cNvGrpSpPr>
          <p:nvPr/>
        </p:nvGrpSpPr>
        <p:grpSpPr bwMode="auto">
          <a:xfrm>
            <a:off x="6577237" y="2212975"/>
            <a:ext cx="1174526" cy="1594683"/>
            <a:chOff x="6374131" y="771243"/>
            <a:chExt cx="1376920" cy="1833655"/>
          </a:xfrm>
        </p:grpSpPr>
        <p:pic>
          <p:nvPicPr>
            <p:cNvPr id="70" name="Picture 2" descr="C:\Documents and Settings\dnagy\Local Settings\Temporary Internet Files\Content.IE5\DCMIYZWI\MC900013232[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4131" y="771243"/>
              <a:ext cx="1119344" cy="70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 descr="C:\Documents and Settings\dnagy\Local Settings\Temporary Internet Files\Content.IE5\OHACVA5K\MC900014770[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4790" y="1646885"/>
              <a:ext cx="666261" cy="5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4" descr="C:\Users\Tamar\AppData\Local\Microsoft\Windows\Temporary Internet Files\Content.IE5\4BOXR4NE\MC900424122[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15100" y="2130380"/>
              <a:ext cx="685800" cy="4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 name="Picture 1" descr="C:\Users\Tamar\AppData\Local\Microsoft\Windows\Temporary Internet Files\Content.IE5\QICBAVCS\MC900150783[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3300" y="1993900"/>
            <a:ext cx="1587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 name="קבוצה 88"/>
          <p:cNvGrpSpPr>
            <a:grpSpLocks/>
          </p:cNvGrpSpPr>
          <p:nvPr/>
        </p:nvGrpSpPr>
        <p:grpSpPr bwMode="auto">
          <a:xfrm>
            <a:off x="6354407" y="5060869"/>
            <a:ext cx="2043111" cy="1757363"/>
            <a:chOff x="5335203" y="4555615"/>
            <a:chExt cx="2158272" cy="2235034"/>
          </a:xfrm>
        </p:grpSpPr>
        <p:grpSp>
          <p:nvGrpSpPr>
            <p:cNvPr id="75" name="Group 42"/>
            <p:cNvGrpSpPr>
              <a:grpSpLocks/>
            </p:cNvGrpSpPr>
            <p:nvPr/>
          </p:nvGrpSpPr>
          <p:grpSpPr bwMode="auto">
            <a:xfrm>
              <a:off x="5418645" y="4555615"/>
              <a:ext cx="2074830" cy="2235034"/>
              <a:chOff x="3781669" y="4191000"/>
              <a:chExt cx="2588651" cy="2567088"/>
            </a:xfrm>
          </p:grpSpPr>
          <p:sp>
            <p:nvSpPr>
              <p:cNvPr id="77" name="Oval 76"/>
              <p:cNvSpPr/>
              <p:nvPr/>
            </p:nvSpPr>
            <p:spPr>
              <a:xfrm>
                <a:off x="3782578" y="4305863"/>
                <a:ext cx="2361860" cy="2286313"/>
              </a:xfrm>
              <a:prstGeom prst="ellipse">
                <a:avLst/>
              </a:prstGeom>
              <a:solidFill>
                <a:schemeClr val="accent4">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a:endParaRPr>
              </a:p>
            </p:txBody>
          </p:sp>
          <p:pic>
            <p:nvPicPr>
              <p:cNvPr id="78" name="Picture 11" descr="C:\Documents and Settings\dnagy\Local Settings\Temporary Internet Files\Content.IE5\TQM6ES40\MC900433861[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2769" y="58436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3" descr="C:\Documents and Settings\dnagy\Local Settings\Temporary Internet Files\Content.IE5\TQM6ES40\MC900432517[1].w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1600" y="4191000"/>
                <a:ext cx="1188720" cy="131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6" name="Picture 1" descr="C:\Users\Tamar\AppData\Local\Microsoft\Windows\Temporary Internet Files\Content.IE5\VRPQFEWV\MC900199881[1].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35203" y="5054458"/>
              <a:ext cx="1030106" cy="104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0" name="Picture 6" descr="C:\Users\Tamar\AppData\Local\Microsoft\Windows\Temporary Internet Files\Content.IE5\4BOXR4NE\MC900217424[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68510" y="1883756"/>
            <a:ext cx="915632" cy="107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 name="Group 40"/>
          <p:cNvGrpSpPr>
            <a:grpSpLocks/>
          </p:cNvGrpSpPr>
          <p:nvPr/>
        </p:nvGrpSpPr>
        <p:grpSpPr bwMode="auto">
          <a:xfrm rot="-2934601">
            <a:off x="3263230" y="3139947"/>
            <a:ext cx="896168" cy="970560"/>
            <a:chOff x="1062604" y="3342171"/>
            <a:chExt cx="895341" cy="970188"/>
          </a:xfrm>
        </p:grpSpPr>
        <p:sp>
          <p:nvSpPr>
            <p:cNvPr id="82" name="Rectangle 26"/>
            <p:cNvSpPr>
              <a:spLocks noChangeArrowheads="1"/>
            </p:cNvSpPr>
            <p:nvPr/>
          </p:nvSpPr>
          <p:spPr bwMode="auto">
            <a:xfrm rot="2934601">
              <a:off x="889319" y="3515456"/>
              <a:ext cx="808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latin typeface="Calibri" panose="020F0502020204030204" pitchFamily="34" charset="0"/>
                  <a:ea typeface="ＭＳ Ｐゴシック" panose="020B0600070205080204" pitchFamily="34" charset="-128"/>
                  <a:cs typeface="Gill Sans"/>
                </a:rPr>
                <a:t>MgO</a:t>
              </a:r>
            </a:p>
          </p:txBody>
        </p:sp>
        <p:cxnSp>
          <p:nvCxnSpPr>
            <p:cNvPr id="83" name="Straight Arrow Connector 33"/>
            <p:cNvCxnSpPr/>
            <p:nvPr/>
          </p:nvCxnSpPr>
          <p:spPr>
            <a:xfrm rot="2934601">
              <a:off x="1274241" y="3628655"/>
              <a:ext cx="759841" cy="607567"/>
            </a:xfrm>
            <a:prstGeom prst="straightConnector1">
              <a:avLst/>
            </a:prstGeom>
            <a:ln w="38100">
              <a:solidFill>
                <a:srgbClr val="00B050"/>
              </a:solidFill>
              <a:tailEnd type="arrow"/>
            </a:ln>
          </p:spPr>
          <p:style>
            <a:lnRef idx="2">
              <a:schemeClr val="accent5"/>
            </a:lnRef>
            <a:fillRef idx="0">
              <a:schemeClr val="accent5"/>
            </a:fillRef>
            <a:effectRef idx="1">
              <a:schemeClr val="accent5"/>
            </a:effectRef>
            <a:fontRef idx="minor">
              <a:schemeClr val="tx1"/>
            </a:fontRef>
          </p:style>
        </p:cxnSp>
      </p:grpSp>
      <p:cxnSp>
        <p:nvCxnSpPr>
          <p:cNvPr id="84" name="Straight Arrow Connector 16"/>
          <p:cNvCxnSpPr/>
          <p:nvPr/>
        </p:nvCxnSpPr>
        <p:spPr>
          <a:xfrm flipV="1">
            <a:off x="5070042" y="3047027"/>
            <a:ext cx="39688" cy="601663"/>
          </a:xfrm>
          <a:prstGeom prst="straightConnector1">
            <a:avLst/>
          </a:prstGeom>
          <a:ln w="38100">
            <a:solidFill>
              <a:srgbClr val="00B050"/>
            </a:solidFill>
            <a:tailEnd type="arrow"/>
          </a:ln>
        </p:spPr>
        <p:style>
          <a:lnRef idx="2">
            <a:schemeClr val="accent5"/>
          </a:lnRef>
          <a:fillRef idx="0">
            <a:schemeClr val="accent5"/>
          </a:fillRef>
          <a:effectRef idx="1">
            <a:schemeClr val="accent5"/>
          </a:effectRef>
          <a:fontRef idx="minor">
            <a:schemeClr val="tx1"/>
          </a:fontRef>
        </p:style>
      </p:cxnSp>
      <p:sp>
        <p:nvSpPr>
          <p:cNvPr id="91" name="TextBox 43"/>
          <p:cNvSpPr txBox="1">
            <a:spLocks noChangeArrowheads="1"/>
          </p:cNvSpPr>
          <p:nvPr/>
        </p:nvSpPr>
        <p:spPr bwMode="auto">
          <a:xfrm>
            <a:off x="4910138" y="84138"/>
            <a:ext cx="3014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t>pbbregistry.emory.edu</a:t>
            </a:r>
          </a:p>
          <a:p>
            <a:endParaRPr lang="en-US" altLang="en-US" dirty="0"/>
          </a:p>
        </p:txBody>
      </p:sp>
    </p:spTree>
    <p:extLst>
      <p:ext uri="{BB962C8B-B14F-4D97-AF65-F5344CB8AC3E}">
        <p14:creationId xmlns:p14="http://schemas.microsoft.com/office/powerpoint/2010/main" val="3832564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042988" y="609600"/>
            <a:ext cx="7024687" cy="1143000"/>
          </a:xfrm>
        </p:spPr>
        <p:txBody>
          <a:bodyPr anchor="t"/>
          <a:lstStyle/>
          <a:p>
            <a:r>
              <a:rPr lang="en-US" altLang="en-US" dirty="0" smtClean="0"/>
              <a:t>Emory Example # 2</a:t>
            </a:r>
          </a:p>
        </p:txBody>
      </p:sp>
      <p:sp>
        <p:nvSpPr>
          <p:cNvPr id="40963" name="Text Placeholder 6"/>
          <p:cNvSpPr>
            <a:spLocks noGrp="1"/>
          </p:cNvSpPr>
          <p:nvPr>
            <p:ph type="body" idx="1"/>
          </p:nvPr>
        </p:nvSpPr>
        <p:spPr>
          <a:xfrm>
            <a:off x="1489075" y="1219200"/>
            <a:ext cx="6054725" cy="639763"/>
          </a:xfrm>
        </p:spPr>
        <p:txBody>
          <a:bodyPr anchor="t"/>
          <a:lstStyle/>
          <a:p>
            <a:pPr algn="ctr"/>
            <a:r>
              <a:rPr lang="en-US" altLang="en-US" u="sng" dirty="0" smtClean="0"/>
              <a:t>Michigan PBB Research Registry</a:t>
            </a:r>
          </a:p>
        </p:txBody>
      </p:sp>
      <p:grpSp>
        <p:nvGrpSpPr>
          <p:cNvPr id="44" name="Group 43"/>
          <p:cNvGrpSpPr>
            <a:grpSpLocks/>
          </p:cNvGrpSpPr>
          <p:nvPr/>
        </p:nvGrpSpPr>
        <p:grpSpPr bwMode="auto">
          <a:xfrm>
            <a:off x="4209999" y="3743196"/>
            <a:ext cx="1804988" cy="1557338"/>
            <a:chOff x="3886200" y="2133600"/>
            <a:chExt cx="1752600" cy="1840908"/>
          </a:xfrm>
        </p:grpSpPr>
        <p:sp>
          <p:nvSpPr>
            <p:cNvPr id="45" name="Oval 44"/>
            <p:cNvSpPr/>
            <p:nvPr/>
          </p:nvSpPr>
          <p:spPr>
            <a:xfrm>
              <a:off x="3886200" y="2133600"/>
              <a:ext cx="1752600" cy="1448484"/>
            </a:xfrm>
            <a:prstGeom prst="ellipse">
              <a:avLst/>
            </a:prstGeom>
            <a:solidFill>
              <a:schemeClr val="accent4">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Calibri"/>
              </a:endParaRPr>
            </a:p>
          </p:txBody>
        </p:sp>
        <p:pic>
          <p:nvPicPr>
            <p:cNvPr id="46"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209800"/>
              <a:ext cx="636056"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438400"/>
              <a:ext cx="636056"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590800"/>
              <a:ext cx="636056"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30"/>
            <p:cNvSpPr>
              <a:spLocks noChangeArrowheads="1"/>
            </p:cNvSpPr>
            <p:nvPr/>
          </p:nvSpPr>
          <p:spPr bwMode="auto">
            <a:xfrm>
              <a:off x="4155526" y="3533839"/>
              <a:ext cx="1398470" cy="44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latin typeface="Calibri" panose="020F0502020204030204" pitchFamily="34" charset="0"/>
                  <a:ea typeface="ＭＳ Ｐゴシック" panose="020B0600070205080204" pitchFamily="34" charset="-128"/>
                  <a:cs typeface="Gill Sans"/>
                </a:rPr>
                <a:t>Nutrimaster</a:t>
              </a:r>
            </a:p>
          </p:txBody>
        </p:sp>
      </p:grpSp>
      <p:sp>
        <p:nvSpPr>
          <p:cNvPr id="50" name="Oval 49"/>
          <p:cNvSpPr/>
          <p:nvPr/>
        </p:nvSpPr>
        <p:spPr>
          <a:xfrm>
            <a:off x="241300" y="2108200"/>
            <a:ext cx="3111500" cy="1625600"/>
          </a:xfrm>
          <a:prstGeom prst="ellipse">
            <a:avLst/>
          </a:prstGeom>
          <a:solidFill>
            <a:schemeClr val="accent4">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a:endParaRPr>
          </a:p>
        </p:txBody>
      </p:sp>
      <p:sp>
        <p:nvSpPr>
          <p:cNvPr id="51" name="Oval 50"/>
          <p:cNvSpPr/>
          <p:nvPr/>
        </p:nvSpPr>
        <p:spPr>
          <a:xfrm>
            <a:off x="6536801" y="1981200"/>
            <a:ext cx="2013473" cy="1988176"/>
          </a:xfrm>
          <a:prstGeom prst="ellips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a:endParaRPr>
          </a:p>
        </p:txBody>
      </p:sp>
      <p:grpSp>
        <p:nvGrpSpPr>
          <p:cNvPr id="52" name="קבוצה 93"/>
          <p:cNvGrpSpPr>
            <a:grpSpLocks/>
          </p:cNvGrpSpPr>
          <p:nvPr/>
        </p:nvGrpSpPr>
        <p:grpSpPr bwMode="auto">
          <a:xfrm>
            <a:off x="7499513" y="2212976"/>
            <a:ext cx="1082512" cy="1720324"/>
            <a:chOff x="7311972" y="771243"/>
            <a:chExt cx="1269540" cy="1978033"/>
          </a:xfrm>
        </p:grpSpPr>
        <p:pic>
          <p:nvPicPr>
            <p:cNvPr id="53" name="Picture 3" descr="C:\Documents and Settings\dnagy\Local Settings\Temporary Internet Files\Content.IE5\OHACVA5K\MC90001332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605" y="1202953"/>
              <a:ext cx="412230" cy="33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 descr="C:\Documents and Settings\dnagy\Local Settings\Temporary Internet Files\Content.IE5\TQM6ES40\MC90030007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3240" y="1254890"/>
              <a:ext cx="528272" cy="75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 descr="C:\Documents and Settings\dnagy\Local Settings\Temporary Internet Files\Content.IE5\TQM6ES40\MC90026425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5835" y="771243"/>
              <a:ext cx="531237" cy="36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6" descr="C:\Documents and Settings\dnagy\Local Settings\Temporary Internet Files\Content.IE5\TQM6ES40\MC900441779[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1972" y="2000144"/>
              <a:ext cx="765569" cy="74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7" name="Straight Arrow Connector 56"/>
          <p:cNvCxnSpPr/>
          <p:nvPr/>
        </p:nvCxnSpPr>
        <p:spPr>
          <a:xfrm>
            <a:off x="5927648" y="2362082"/>
            <a:ext cx="577402" cy="67690"/>
          </a:xfrm>
          <a:prstGeom prst="straightConnector1">
            <a:avLst/>
          </a:prstGeom>
          <a:ln w="38100">
            <a:solidFill>
              <a:srgbClr val="FF0000"/>
            </a:solidFill>
            <a:tailEnd type="arrow"/>
          </a:ln>
        </p:spPr>
        <p:style>
          <a:lnRef idx="2">
            <a:schemeClr val="accent5"/>
          </a:lnRef>
          <a:fillRef idx="0">
            <a:schemeClr val="accent5"/>
          </a:fillRef>
          <a:effectRef idx="1">
            <a:schemeClr val="accent5"/>
          </a:effectRef>
          <a:fontRef idx="minor">
            <a:schemeClr val="tx1"/>
          </a:fontRef>
        </p:style>
      </p:cxnSp>
      <p:grpSp>
        <p:nvGrpSpPr>
          <p:cNvPr id="58" name="Group 57"/>
          <p:cNvGrpSpPr>
            <a:grpSpLocks/>
          </p:cNvGrpSpPr>
          <p:nvPr/>
        </p:nvGrpSpPr>
        <p:grpSpPr bwMode="auto">
          <a:xfrm>
            <a:off x="1323315" y="5002425"/>
            <a:ext cx="1814512" cy="1451799"/>
            <a:chOff x="152401" y="4572000"/>
            <a:chExt cx="3398209" cy="2328664"/>
          </a:xfrm>
        </p:grpSpPr>
        <p:sp>
          <p:nvSpPr>
            <p:cNvPr id="59" name="Oval 58"/>
            <p:cNvSpPr/>
            <p:nvPr/>
          </p:nvSpPr>
          <p:spPr>
            <a:xfrm>
              <a:off x="152401" y="4647246"/>
              <a:ext cx="2871726" cy="1906891"/>
            </a:xfrm>
            <a:prstGeom prst="ellipse">
              <a:avLst/>
            </a:prstGeom>
            <a:solidFill>
              <a:schemeClr val="accent4">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a:endParaRPr>
            </a:p>
          </p:txBody>
        </p:sp>
        <p:grpSp>
          <p:nvGrpSpPr>
            <p:cNvPr id="60" name="Group 41"/>
            <p:cNvGrpSpPr>
              <a:grpSpLocks/>
            </p:cNvGrpSpPr>
            <p:nvPr/>
          </p:nvGrpSpPr>
          <p:grpSpPr bwMode="auto">
            <a:xfrm>
              <a:off x="685800" y="4572000"/>
              <a:ext cx="2864810" cy="2328664"/>
              <a:chOff x="685800" y="4572000"/>
              <a:chExt cx="2864810" cy="2328664"/>
            </a:xfrm>
          </p:grpSpPr>
          <p:pic>
            <p:nvPicPr>
              <p:cNvPr id="61"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4572000"/>
                <a:ext cx="990600" cy="13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4876800"/>
                <a:ext cx="990600" cy="13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8" descr="C:\Documents and Settings\dnagy\Local Settings\Temporary Internet Files\Content.IE5\6744F186\MC90021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5029200"/>
                <a:ext cx="990600" cy="13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28"/>
              <p:cNvSpPr>
                <a:spLocks noChangeArrowheads="1"/>
              </p:cNvSpPr>
              <p:nvPr/>
            </p:nvSpPr>
            <p:spPr bwMode="auto">
              <a:xfrm>
                <a:off x="1600200" y="6324600"/>
                <a:ext cx="195041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latin typeface="Calibri" panose="020F0502020204030204" pitchFamily="34" charset="0"/>
                    <a:ea typeface="ＭＳ Ｐゴシック" panose="020B0600070205080204" pitchFamily="34" charset="-128"/>
                    <a:cs typeface="Gill Sans"/>
                  </a:rPr>
                  <a:t>Firemaster</a:t>
                </a:r>
              </a:p>
            </p:txBody>
          </p:sp>
        </p:grpSp>
      </p:grpSp>
      <p:sp>
        <p:nvSpPr>
          <p:cNvPr id="66" name="Rectangle 26"/>
          <p:cNvSpPr>
            <a:spLocks noChangeArrowheads="1"/>
          </p:cNvSpPr>
          <p:nvPr/>
        </p:nvSpPr>
        <p:spPr bwMode="auto">
          <a:xfrm>
            <a:off x="1700399" y="4123684"/>
            <a:ext cx="694541" cy="37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latin typeface="Calibri" panose="020F0502020204030204" pitchFamily="34" charset="0"/>
                <a:ea typeface="ＭＳ Ｐゴシック" panose="020B0600070205080204" pitchFamily="34" charset="-128"/>
                <a:cs typeface="Gill Sans"/>
              </a:rPr>
              <a:t>PBB</a:t>
            </a:r>
          </a:p>
        </p:txBody>
      </p:sp>
      <p:grpSp>
        <p:nvGrpSpPr>
          <p:cNvPr id="69" name="קבוצה 94"/>
          <p:cNvGrpSpPr>
            <a:grpSpLocks/>
          </p:cNvGrpSpPr>
          <p:nvPr/>
        </p:nvGrpSpPr>
        <p:grpSpPr bwMode="auto">
          <a:xfrm>
            <a:off x="6577237" y="2212975"/>
            <a:ext cx="1174526" cy="1594683"/>
            <a:chOff x="6374131" y="771243"/>
            <a:chExt cx="1376920" cy="1833655"/>
          </a:xfrm>
        </p:grpSpPr>
        <p:pic>
          <p:nvPicPr>
            <p:cNvPr id="70" name="Picture 2" descr="C:\Documents and Settings\dnagy\Local Settings\Temporary Internet Files\Content.IE5\DCMIYZWI\MC900013232[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4131" y="771243"/>
              <a:ext cx="1119344" cy="70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 descr="C:\Documents and Settings\dnagy\Local Settings\Temporary Internet Files\Content.IE5\OHACVA5K\MC900014770[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4790" y="1646885"/>
              <a:ext cx="666261" cy="5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4" descr="C:\Users\Tamar\AppData\Local\Microsoft\Windows\Temporary Internet Files\Content.IE5\4BOXR4NE\MC900424122[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15100" y="2130380"/>
              <a:ext cx="685800" cy="4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 name="Picture 1" descr="C:\Users\Tamar\AppData\Local\Microsoft\Windows\Temporary Internet Files\Content.IE5\QICBAVCS\MC900150783[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3300" y="1993900"/>
            <a:ext cx="1587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6" descr="C:\Users\Tamar\AppData\Local\Microsoft\Windows\Temporary Internet Files\Content.IE5\4BOXR4NE\MC900217424[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68510" y="1883756"/>
            <a:ext cx="915632" cy="107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4" name="Straight Arrow Connector 16"/>
          <p:cNvCxnSpPr/>
          <p:nvPr/>
        </p:nvCxnSpPr>
        <p:spPr>
          <a:xfrm flipV="1">
            <a:off x="5070042" y="3047027"/>
            <a:ext cx="39688" cy="601663"/>
          </a:xfrm>
          <a:prstGeom prst="straightConnector1">
            <a:avLst/>
          </a:prstGeom>
          <a:ln w="38100">
            <a:solidFill>
              <a:srgbClr val="FF0000"/>
            </a:solidFill>
            <a:tailEnd type="arrow"/>
          </a:ln>
        </p:spPr>
        <p:style>
          <a:lnRef idx="2">
            <a:schemeClr val="accent5"/>
          </a:lnRef>
          <a:fillRef idx="0">
            <a:schemeClr val="accent5"/>
          </a:fillRef>
          <a:effectRef idx="1">
            <a:schemeClr val="accent5"/>
          </a:effectRef>
          <a:fontRef idx="minor">
            <a:schemeClr val="tx1"/>
          </a:fontRef>
        </p:style>
      </p:cxnSp>
      <p:sp>
        <p:nvSpPr>
          <p:cNvPr id="91" name="TextBox 43"/>
          <p:cNvSpPr txBox="1">
            <a:spLocks noChangeArrowheads="1"/>
          </p:cNvSpPr>
          <p:nvPr/>
        </p:nvSpPr>
        <p:spPr bwMode="auto">
          <a:xfrm>
            <a:off x="4910138" y="84138"/>
            <a:ext cx="3014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t>pbbregistry.emory.edu</a:t>
            </a:r>
          </a:p>
          <a:p>
            <a:endParaRPr lang="en-US" altLang="en-US" dirty="0"/>
          </a:p>
        </p:txBody>
      </p:sp>
      <p:cxnSp>
        <p:nvCxnSpPr>
          <p:cNvPr id="3" name="Curved Connector 2"/>
          <p:cNvCxnSpPr>
            <a:stCxn id="50" idx="4"/>
          </p:cNvCxnSpPr>
          <p:nvPr/>
        </p:nvCxnSpPr>
        <p:spPr>
          <a:xfrm rot="16200000" flipH="1">
            <a:off x="2587208" y="2943641"/>
            <a:ext cx="832633" cy="2412949"/>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bwMode="auto">
          <a:xfrm>
            <a:off x="2411599" y="3750759"/>
            <a:ext cx="0" cy="1176986"/>
          </a:xfrm>
          <a:prstGeom prst="straightConnector1">
            <a:avLst/>
          </a:prstGeom>
          <a:ln w="38100">
            <a:solidFill>
              <a:schemeClr val="tx1"/>
            </a:solidFill>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0197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8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042988" y="762000"/>
            <a:ext cx="7024687" cy="1143000"/>
          </a:xfrm>
        </p:spPr>
        <p:txBody>
          <a:bodyPr anchor="t"/>
          <a:lstStyle/>
          <a:p>
            <a:r>
              <a:rPr lang="en-US" altLang="en-US" dirty="0" smtClean="0"/>
              <a:t>Emory Example # 2</a:t>
            </a:r>
          </a:p>
        </p:txBody>
      </p:sp>
      <p:sp>
        <p:nvSpPr>
          <p:cNvPr id="40963" name="Text Placeholder 6"/>
          <p:cNvSpPr>
            <a:spLocks noGrp="1"/>
          </p:cNvSpPr>
          <p:nvPr>
            <p:ph type="body" idx="1"/>
          </p:nvPr>
        </p:nvSpPr>
        <p:spPr>
          <a:xfrm>
            <a:off x="1489075" y="1381125"/>
            <a:ext cx="6054725" cy="639763"/>
          </a:xfrm>
        </p:spPr>
        <p:txBody>
          <a:bodyPr anchor="t"/>
          <a:lstStyle/>
          <a:p>
            <a:pPr algn="ctr"/>
            <a:r>
              <a:rPr lang="en-US" altLang="en-US" u="sng" dirty="0" smtClean="0"/>
              <a:t>Michigan PBB Research Registry</a:t>
            </a:r>
          </a:p>
        </p:txBody>
      </p:sp>
      <p:sp>
        <p:nvSpPr>
          <p:cNvPr id="40964" name="Content Placeholder 2"/>
          <p:cNvSpPr>
            <a:spLocks noGrp="1"/>
          </p:cNvSpPr>
          <p:nvPr>
            <p:ph sz="half" idx="2"/>
          </p:nvPr>
        </p:nvSpPr>
        <p:spPr>
          <a:xfrm>
            <a:off x="457200" y="1868488"/>
            <a:ext cx="3979862" cy="2835275"/>
          </a:xfrm>
        </p:spPr>
        <p:txBody>
          <a:bodyPr/>
          <a:lstStyle/>
          <a:p>
            <a:pPr marL="69850" indent="0">
              <a:buFont typeface="Wingdings 2" panose="05020102010507070707" pitchFamily="18" charset="2"/>
              <a:buNone/>
            </a:pPr>
            <a:r>
              <a:rPr lang="en-US" altLang="en-US" dirty="0" smtClean="0"/>
              <a:t>Long-term Research</a:t>
            </a:r>
          </a:p>
          <a:p>
            <a:r>
              <a:rPr lang="en-US" altLang="en-US" dirty="0" smtClean="0"/>
              <a:t>First 30 years, all contact </a:t>
            </a:r>
            <a:r>
              <a:rPr lang="en-US" altLang="en-US" dirty="0" smtClean="0"/>
              <a:t>via </a:t>
            </a:r>
            <a:r>
              <a:rPr lang="en-US" altLang="en-US" dirty="0" smtClean="0"/>
              <a:t>state </a:t>
            </a:r>
            <a:endParaRPr lang="en-US" altLang="en-US" dirty="0" smtClean="0"/>
          </a:p>
          <a:p>
            <a:pPr lvl="1"/>
            <a:r>
              <a:rPr lang="en-US" altLang="en-US" dirty="0" smtClean="0"/>
              <a:t>Dense</a:t>
            </a:r>
            <a:r>
              <a:rPr lang="en-US" altLang="en-US" dirty="0" smtClean="0"/>
              <a:t>, jargon-laden newsletters periodically sent to participants</a:t>
            </a:r>
          </a:p>
          <a:p>
            <a:r>
              <a:rPr lang="en-US" altLang="en-US" dirty="0" smtClean="0"/>
              <a:t>In 2012, state no longer had resources to maintain Registry.</a:t>
            </a:r>
          </a:p>
          <a:p>
            <a:r>
              <a:rPr lang="en-US" altLang="en-US" dirty="0" smtClean="0"/>
              <a:t>Emory agreed to take over the Registry.</a:t>
            </a:r>
          </a:p>
          <a:p>
            <a:pPr marL="69850" indent="0">
              <a:buFont typeface="Wingdings 2" panose="05020102010507070707" pitchFamily="18" charset="2"/>
              <a:buNone/>
            </a:pPr>
            <a:endParaRPr lang="en-US" altLang="en-US" dirty="0" smtClean="0"/>
          </a:p>
          <a:p>
            <a:pPr lvl="1"/>
            <a:endParaRPr lang="en-US" altLang="en-US" dirty="0" smtClean="0"/>
          </a:p>
        </p:txBody>
      </p:sp>
      <p:sp>
        <p:nvSpPr>
          <p:cNvPr id="8" name="TextBox 43"/>
          <p:cNvSpPr txBox="1">
            <a:spLocks noChangeArrowheads="1"/>
          </p:cNvSpPr>
          <p:nvPr/>
        </p:nvSpPr>
        <p:spPr bwMode="auto">
          <a:xfrm>
            <a:off x="4910138" y="84138"/>
            <a:ext cx="3014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t>pbbregistry.emory.edu</a:t>
            </a:r>
          </a:p>
          <a:p>
            <a:endParaRPr lang="en-US" alt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6437" y="2286000"/>
            <a:ext cx="4010730" cy="38862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9"/>
          <p:cNvSpPr>
            <a:spLocks noGrp="1"/>
          </p:cNvSpPr>
          <p:nvPr>
            <p:ph type="title"/>
          </p:nvPr>
        </p:nvSpPr>
        <p:spPr/>
        <p:txBody>
          <a:bodyPr anchor="ctr"/>
          <a:lstStyle/>
          <a:p>
            <a:r>
              <a:rPr lang="en-US" altLang="en-US" smtClean="0"/>
              <a:t>Community Outreach &amp; Consultation</a:t>
            </a:r>
          </a:p>
        </p:txBody>
      </p:sp>
      <p:pic>
        <p:nvPicPr>
          <p:cNvPr id="41987" name="Content Placeholder 12"/>
          <p:cNvPicPr>
            <a:picLocks noGrp="1" noChangeAspect="1"/>
          </p:cNvPicPr>
          <p:nvPr>
            <p:ph sz="quarter" idx="13"/>
          </p:nvPr>
        </p:nvPicPr>
        <p:blipFill>
          <a:blip r:embed="rId3">
            <a:extLst>
              <a:ext uri="{28A0092B-C50C-407E-A947-70E740481C1C}">
                <a14:useLocalDpi xmlns:a14="http://schemas.microsoft.com/office/drawing/2010/main" val="0"/>
              </a:ext>
            </a:extLst>
          </a:blip>
          <a:srcRect l="17917" t="10001" r="20000" b="8517"/>
          <a:stretch>
            <a:fillRect/>
          </a:stretch>
        </p:blipFill>
        <p:spPr>
          <a:xfrm>
            <a:off x="1735138" y="2286000"/>
            <a:ext cx="5638800" cy="4159250"/>
          </a:xfrm>
        </p:spPr>
      </p:pic>
      <p:sp>
        <p:nvSpPr>
          <p:cNvPr id="4" name="TextBox 43"/>
          <p:cNvSpPr txBox="1">
            <a:spLocks noChangeArrowheads="1"/>
          </p:cNvSpPr>
          <p:nvPr/>
        </p:nvSpPr>
        <p:spPr bwMode="auto">
          <a:xfrm>
            <a:off x="4910138" y="84138"/>
            <a:ext cx="3014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t>pbbregistry.emory.edu</a:t>
            </a:r>
          </a:p>
          <a:p>
            <a:endParaRPr lang="en-US" alt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Designs\Cactus.pot</Template>
  <TotalTime>7617</TotalTime>
  <Words>545</Words>
  <Application>Microsoft Office PowerPoint</Application>
  <PresentationFormat>Letter Paper (8.5x11 in)</PresentationFormat>
  <Paragraphs>85</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ＭＳ Ｐゴシック</vt:lpstr>
      <vt:lpstr>Arial</vt:lpstr>
      <vt:lpstr>Calibri</vt:lpstr>
      <vt:lpstr>Century Gothic</vt:lpstr>
      <vt:lpstr>Gill Sans</vt:lpstr>
      <vt:lpstr>Times New Roman</vt:lpstr>
      <vt:lpstr>Wingdings 2</vt:lpstr>
      <vt:lpstr>Austin</vt:lpstr>
      <vt:lpstr> COMMUNITY ENGAGEMENT ADDS VALUE TO ENVIRONMENTAL HEALTH SCIENCE AT EMORY </vt:lpstr>
      <vt:lpstr>Emory Example # 1</vt:lpstr>
      <vt:lpstr>Stakeholder Advisory Board</vt:lpstr>
      <vt:lpstr>The Clarence “Shaheed” DuBois Community Grant Program* ($2500 for one-year project)</vt:lpstr>
      <vt:lpstr>Proctor Creek Community Collaborative Health Survey: Community-based Participatory Research</vt:lpstr>
      <vt:lpstr>Emory Example # 2</vt:lpstr>
      <vt:lpstr>Emory Example # 2</vt:lpstr>
      <vt:lpstr>Emory Example # 2</vt:lpstr>
      <vt:lpstr>Community Outreach &amp; Consultation</vt:lpstr>
      <vt:lpstr>PBB Citizens Advisory Board</vt:lpstr>
      <vt:lpstr>Research Partners</vt:lpstr>
      <vt:lpstr>Keys to success</vt:lpstr>
    </vt:vector>
  </TitlesOfParts>
  <Company>OU HEALTH SCIENCES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HEALTH PROMOTION SCIENCES</dc:creator>
  <cp:lastModifiedBy>Pearson, Melanie A</cp:lastModifiedBy>
  <cp:revision>727</cp:revision>
  <cp:lastPrinted>2016-04-19T00:43:32Z</cp:lastPrinted>
  <dcterms:created xsi:type="dcterms:W3CDTF">1997-10-15T19:11:00Z</dcterms:created>
  <dcterms:modified xsi:type="dcterms:W3CDTF">2016-04-19T01:40:35Z</dcterms:modified>
</cp:coreProperties>
</file>