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74" r:id="rId2"/>
    <p:sldId id="376" r:id="rId3"/>
    <p:sldId id="375" r:id="rId4"/>
    <p:sldId id="355" r:id="rId5"/>
    <p:sldId id="340" r:id="rId6"/>
    <p:sldId id="311" r:id="rId7"/>
    <p:sldId id="312" r:id="rId8"/>
    <p:sldId id="353" r:id="rId9"/>
    <p:sldId id="315" r:id="rId10"/>
    <p:sldId id="328" r:id="rId11"/>
    <p:sldId id="313" r:id="rId12"/>
    <p:sldId id="314" r:id="rId13"/>
    <p:sldId id="357" r:id="rId14"/>
    <p:sldId id="364" r:id="rId15"/>
    <p:sldId id="322" r:id="rId16"/>
    <p:sldId id="387" r:id="rId17"/>
  </p:sldIdLst>
  <p:sldSz cx="10287000" cy="6858000" type="35mm"/>
  <p:notesSz cx="6858000" cy="9144000"/>
  <p:embeddedFontLst>
    <p:embeddedFont>
      <p:font typeface="Tahoma" panose="020B0604030504040204" pitchFamily="34" charset="0"/>
      <p:regular r:id="rId20"/>
      <p:bold r:id="rId21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81" autoAdjust="0"/>
  </p:normalViewPr>
  <p:slideViewPr>
    <p:cSldViewPr>
      <p:cViewPr varScale="1">
        <p:scale>
          <a:sx n="87" d="100"/>
          <a:sy n="87" d="100"/>
        </p:scale>
        <p:origin x="1182" y="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52" y="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EF1FB637-46C9-4168-9A7E-EB3A288A9EB9}" type="slidenum">
              <a:rPr lang="en-US" sz="1400">
                <a:latin typeface="Times New Roman" pitchFamily="18" charset="0"/>
              </a:rPr>
              <a:pPr algn="r" eaLnBrk="0" hangingPunct="0"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6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39434E1F-92C8-47A7-9DD1-412B58CE582F}" type="slidenum">
              <a:rPr lang="en-US" sz="1400">
                <a:latin typeface="Times New Roman" pitchFamily="18" charset="0"/>
              </a:rPr>
              <a:pPr algn="r" eaLnBrk="0" hangingPunct="0"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79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0" y="1828800"/>
            <a:ext cx="10134600" cy="1052513"/>
            <a:chOff x="0" y="1536"/>
            <a:chExt cx="5675" cy="663"/>
          </a:xfrm>
        </p:grpSpPr>
        <p:grpSp>
          <p:nvGrpSpPr>
            <p:cNvPr id="14029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02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2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29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02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2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14425" y="6248400"/>
            <a:ext cx="2143125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857625" y="6248400"/>
            <a:ext cx="32575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03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15250" y="6248400"/>
            <a:ext cx="2143125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147DCE-BA1E-4A7D-A9B3-CC68263D3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07FE-577B-4A1C-9D8A-F6BF5837F8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0350" y="304800"/>
            <a:ext cx="2193925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6432550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C9A3E-6084-4D65-907B-4FAA24C73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3649-FC37-4790-9310-F3A4A7475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DCBA0-F56C-43F0-9EDE-4D5DBF7F6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1905000"/>
            <a:ext cx="4295775" cy="422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0" y="1905000"/>
            <a:ext cx="4295775" cy="422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0EB9D-6FC3-4BD2-BAF2-A4B65EEF4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E3256-3C98-4573-902E-92791B911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E95F-4F07-4B14-9EF3-F1679F6F6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8F501-2B45-45AE-BEC6-017E340DE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2E36A-CF3F-4081-979C-302DA5C7C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EF97C-EB98-421E-B2E8-BC67488B5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ltGray">
          <a:xfrm>
            <a:off x="469900" y="1098550"/>
            <a:ext cx="492125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ltGray">
          <a:xfrm>
            <a:off x="900113" y="1098550"/>
            <a:ext cx="369887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ltGray">
          <a:xfrm>
            <a:off x="609600" y="1524000"/>
            <a:ext cx="47466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ltGray">
          <a:xfrm>
            <a:off x="1025525" y="1520825"/>
            <a:ext cx="414338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ltGray">
          <a:xfrm>
            <a:off x="0" y="1447800"/>
            <a:ext cx="63023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gray">
          <a:xfrm>
            <a:off x="838200" y="990600"/>
            <a:ext cx="3651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gray">
          <a:xfrm>
            <a:off x="498475" y="1781175"/>
            <a:ext cx="92551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39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8766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905000"/>
            <a:ext cx="874395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8700" y="63246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9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1900" y="63246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3246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58ED8F-2FEB-49CB-9B47-945F6840EA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914400"/>
            <a:ext cx="6858000" cy="1676400"/>
          </a:xfrm>
        </p:spPr>
        <p:txBody>
          <a:bodyPr/>
          <a:lstStyle/>
          <a:p>
            <a:r>
              <a:rPr lang="en-US" dirty="0"/>
              <a:t>Lead </a:t>
            </a:r>
            <a:r>
              <a:rPr lang="en-US" dirty="0" smtClean="0"/>
              <a:t>Toxicity and Children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9067800" cy="1752600"/>
          </a:xfrm>
        </p:spPr>
        <p:txBody>
          <a:bodyPr/>
          <a:lstStyle/>
          <a:p>
            <a:pPr algn="l"/>
            <a:r>
              <a:rPr lang="en-US"/>
              <a:t>Robert J. Geller MD</a:t>
            </a:r>
            <a:endParaRPr lang="en-US" sz="2400" i="1"/>
          </a:p>
          <a:p>
            <a:pPr algn="l"/>
            <a:r>
              <a:rPr lang="en-US" sz="2800" i="1"/>
              <a:t>Professor, Emory Univ. Dept. of Pediatrics</a:t>
            </a:r>
          </a:p>
          <a:p>
            <a:pPr algn="l"/>
            <a:r>
              <a:rPr lang="en-US" sz="2800" i="1"/>
              <a:t>Emory SE Pediatric Environmental Health Specialty Unit</a:t>
            </a:r>
          </a:p>
          <a:p>
            <a:pPr algn="l"/>
            <a:r>
              <a:rPr lang="en-US" sz="2800" i="1"/>
              <a:t>Medical Director, Georgia Poison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6" descr="lead low level impact iq nejm 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2588" r="5855" b="12939"/>
          <a:stretch>
            <a:fillRect/>
          </a:stretch>
        </p:blipFill>
        <p:spPr bwMode="auto">
          <a:xfrm>
            <a:off x="4483100" y="177800"/>
            <a:ext cx="569595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571500" y="947738"/>
            <a:ext cx="38100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Lead Impact on IQ</a:t>
            </a:r>
          </a:p>
          <a:p>
            <a:endParaRPr lang="en-US" sz="3200">
              <a:solidFill>
                <a:schemeClr val="tx2"/>
              </a:solidFill>
            </a:endParaRPr>
          </a:p>
          <a:p>
            <a:r>
              <a:rPr lang="en-US" sz="3200">
                <a:solidFill>
                  <a:schemeClr val="tx2"/>
                </a:solidFill>
              </a:rPr>
              <a:t>Canfield et al </a:t>
            </a:r>
          </a:p>
          <a:p>
            <a:r>
              <a:rPr lang="en-US" sz="3200">
                <a:solidFill>
                  <a:schemeClr val="tx2"/>
                </a:solidFill>
              </a:rPr>
              <a:t>NEJM 2003; 248: 1517-1526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8766175" cy="8270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Lead’s impact on verbal IQ</a:t>
            </a:r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26988" y="1066800"/>
            <a:ext cx="89265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228600" y="1219200"/>
          <a:ext cx="9753600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3" name="Image" r:id="rId4" imgW="13714286" imgH="7447619" progId="PSP5.Image">
                  <p:embed/>
                </p:oleObj>
              </mc:Choice>
              <mc:Fallback>
                <p:oleObj name="Image" r:id="rId4" imgW="13714286" imgH="7447619" progId="PSP5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9753600" cy="529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8766175" cy="7493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Lead blood levels vs. IQ</a:t>
            </a: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26988" y="990600"/>
            <a:ext cx="89265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533400" y="1066800"/>
          <a:ext cx="9067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1" name="Image" r:id="rId4" imgW="13213019" imgH="8276190" progId="PSP5.Image">
                  <p:embed/>
                </p:oleObj>
              </mc:Choice>
              <mc:Fallback>
                <p:oleObj name="Image" r:id="rId4" imgW="13213019" imgH="8276190" progId="PSP5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9067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ADHD</a:t>
            </a:r>
          </a:p>
          <a:p>
            <a:r>
              <a:rPr lang="en-US" dirty="0" smtClean="0"/>
              <a:t>Disruptive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6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Effect on Violent Crime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/>
          <a:stretch/>
        </p:blipFill>
        <p:spPr bwMode="auto">
          <a:xfrm>
            <a:off x="1104900" y="1600200"/>
            <a:ext cx="896112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99080"/>
            <a:ext cx="3124200" cy="230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911959"/>
            <a:ext cx="3132323" cy="22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51" y="3911959"/>
            <a:ext cx="3010869" cy="22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6553200"/>
            <a:ext cx="475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Wright JP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Medicine 2008; 5 (#5): 0732- 0740.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26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 Poisoning Prevention - US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 exposure, particularly in early childhood</a:t>
            </a:r>
          </a:p>
          <a:p>
            <a:r>
              <a:rPr lang="en-US" dirty="0"/>
              <a:t>Reduce avoidable release into the environment and the workplace</a:t>
            </a:r>
          </a:p>
          <a:p>
            <a:r>
              <a:rPr lang="en-US" dirty="0"/>
              <a:t>Early detection at the mild stage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dcp_0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991600" cy="1143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happened in Flint,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save money, the state and city switched the water supply from Detroit municipal system to the Flint River in April 2014</a:t>
            </a:r>
          </a:p>
          <a:p>
            <a:r>
              <a:rPr lang="en-US" dirty="0" smtClean="0"/>
              <a:t>Stopped adding orthophosphates (which reduce leaching of lead from pipes)</a:t>
            </a:r>
          </a:p>
          <a:p>
            <a:r>
              <a:rPr lang="en-US" dirty="0" smtClean="0"/>
              <a:t>Multiple community concerns about water quality ensued – including bacterial counts, minerals,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2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from Flint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4" y="5943600"/>
            <a:ext cx="9745665" cy="569913"/>
          </a:xfrm>
        </p:spPr>
        <p:txBody>
          <a:bodyPr/>
          <a:lstStyle/>
          <a:p>
            <a:r>
              <a:rPr lang="en-US" sz="2000" dirty="0" smtClean="0"/>
              <a:t>Hanna-</a:t>
            </a:r>
            <a:r>
              <a:rPr lang="en-US" sz="2000" dirty="0" err="1" smtClean="0"/>
              <a:t>Attisha</a:t>
            </a:r>
            <a:r>
              <a:rPr lang="en-US" sz="2000" dirty="0" smtClean="0"/>
              <a:t> M, </a:t>
            </a:r>
            <a:r>
              <a:rPr lang="en-US" sz="2000" dirty="0" err="1" smtClean="0"/>
              <a:t>LaChance</a:t>
            </a:r>
            <a:r>
              <a:rPr lang="en-US" sz="2000" dirty="0" smtClean="0"/>
              <a:t> J, Sadler RC, </a:t>
            </a:r>
            <a:r>
              <a:rPr lang="en-US" sz="2000" dirty="0" err="1" smtClean="0"/>
              <a:t>Schnepp</a:t>
            </a:r>
            <a:r>
              <a:rPr lang="en-US" sz="2000" dirty="0" smtClean="0"/>
              <a:t> AC. Am J </a:t>
            </a:r>
            <a:r>
              <a:rPr lang="en-US" sz="2000" dirty="0" err="1" smtClean="0"/>
              <a:t>Publ</a:t>
            </a:r>
            <a:r>
              <a:rPr lang="en-US" sz="2000" dirty="0" smtClean="0"/>
              <a:t> </a:t>
            </a:r>
            <a:r>
              <a:rPr lang="en-US" sz="2000" dirty="0" err="1" smtClean="0"/>
              <a:t>Hlth</a:t>
            </a:r>
            <a:r>
              <a:rPr lang="en-US" sz="2000" dirty="0" smtClean="0"/>
              <a:t> 2016; 106_283-290.</a:t>
            </a:r>
            <a:endParaRPr lang="en-US" sz="2000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5" y="2035174"/>
            <a:ext cx="9864926" cy="36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 bwMode="auto">
          <a:xfrm>
            <a:off x="7658100" y="3429000"/>
            <a:ext cx="2481461" cy="407987"/>
          </a:xfrm>
          <a:prstGeom prst="round1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2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Sources in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Leaded gasoline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Initial concern raised in 1920’s about lead addition to gasoline, but lead only removed in late 1970’s in 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Lead paint – limited use in US since 1973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Crafts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Automotive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Lead in water (Plumbing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Further restricted since 2001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Heavy Metals as Childhood </a:t>
            </a:r>
            <a:r>
              <a:rPr lang="en-US" sz="4000" dirty="0" smtClean="0"/>
              <a:t>Toxins</a:t>
            </a:r>
            <a:endParaRPr lang="en-US" sz="40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</a:t>
            </a:r>
          </a:p>
          <a:p>
            <a:pPr lvl="1"/>
            <a:r>
              <a:rPr lang="en-US" dirty="0"/>
              <a:t>Encephalopathy at high levels</a:t>
            </a:r>
          </a:p>
          <a:p>
            <a:pPr lvl="1"/>
            <a:r>
              <a:rPr lang="en-US" dirty="0"/>
              <a:t>Anemia at blood lead (BLL) &gt; 40 </a:t>
            </a:r>
            <a:r>
              <a:rPr lang="en-US" sz="3200" dirty="0">
                <a:latin typeface="Symbol" pitchFamily="18" charset="2"/>
              </a:rPr>
              <a:t>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Intellectual impact at low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No clearly defined safe level</a:t>
            </a:r>
          </a:p>
          <a:p>
            <a:pPr lvl="1"/>
            <a:r>
              <a:rPr lang="en-US" dirty="0" smtClean="0"/>
              <a:t>Recent recommendation from US Advisory Committee on Childhood Lead Poisoning Prevention to intervene at BLL &gt;5 </a:t>
            </a:r>
            <a:r>
              <a:rPr lang="en-US" dirty="0" smtClean="0">
                <a:latin typeface="Symbol" pitchFamily="18" charset="2"/>
              </a:rPr>
              <a:t>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 smtClean="0"/>
              <a:t>Lead effects 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90297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Lead effects are observed on an average, population basis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Lead effects difficult to ascertain or attribute at the individual level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9604375" cy="6699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Lead</a:t>
            </a:r>
          </a:p>
        </p:txBody>
      </p:sp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2057400" y="69850"/>
          <a:ext cx="8229600" cy="670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4" name="Image" r:id="rId4" imgW="12174649" imgH="10717121" progId="PSP5.Image">
                  <p:embed/>
                </p:oleObj>
              </mc:Choice>
              <mc:Fallback>
                <p:oleObj name="Image" r:id="rId4" imgW="12174649" imgH="10717121" progId="PSP5.Im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9850"/>
                        <a:ext cx="8229600" cy="670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Poisoning – Making the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Venous lead level – the current gold standard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Fingerstick</a:t>
            </a:r>
            <a:r>
              <a:rPr lang="en-US" dirty="0" smtClean="0"/>
              <a:t>” capillary lead level – prone to false positives due to skin contamination</a:t>
            </a:r>
          </a:p>
          <a:p>
            <a:r>
              <a:rPr lang="en-US" dirty="0" smtClean="0"/>
              <a:t>Free erythrocyte </a:t>
            </a:r>
            <a:r>
              <a:rPr lang="en-US" dirty="0" err="1" smtClean="0"/>
              <a:t>protoporphyrin</a:t>
            </a:r>
            <a:r>
              <a:rPr lang="en-US" dirty="0" smtClean="0"/>
              <a:t>, zinc </a:t>
            </a:r>
            <a:r>
              <a:rPr lang="en-US" dirty="0" err="1" smtClean="0"/>
              <a:t>protoporphyrin</a:t>
            </a:r>
            <a:endParaRPr lang="en-US" dirty="0" smtClean="0"/>
          </a:p>
          <a:p>
            <a:pPr lvl="1"/>
            <a:r>
              <a:rPr lang="en-US" dirty="0" smtClean="0"/>
              <a:t>FEP only elevated if BLL &gt; 20 </a:t>
            </a:r>
            <a:r>
              <a:rPr lang="en-US" sz="3200" dirty="0">
                <a:latin typeface="Symbol" pitchFamily="18" charset="2"/>
              </a:rPr>
              <a:t>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or so</a:t>
            </a:r>
          </a:p>
          <a:p>
            <a:pPr lvl="1"/>
            <a:r>
              <a:rPr lang="en-US" dirty="0" smtClean="0"/>
              <a:t>Not valid as a screening method for lower BLL, therefore no longer useful for this purpose</a:t>
            </a:r>
          </a:p>
        </p:txBody>
      </p:sp>
    </p:spTree>
    <p:extLst>
      <p:ext uri="{BB962C8B-B14F-4D97-AF65-F5344CB8AC3E}">
        <p14:creationId xmlns:p14="http://schemas.microsoft.com/office/powerpoint/2010/main" val="402946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Lead and IQ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905000"/>
            <a:ext cx="9372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 smtClean="0"/>
              <a:t>No clearly established threshold for lead toxicity</a:t>
            </a:r>
          </a:p>
          <a:p>
            <a:r>
              <a:rPr lang="en-US" dirty="0" smtClean="0"/>
              <a:t>Extent of </a:t>
            </a:r>
            <a:r>
              <a:rPr lang="en-US" i="1" dirty="0" smtClean="0"/>
              <a:t>mean </a:t>
            </a:r>
            <a:r>
              <a:rPr lang="en-US" dirty="0" smtClean="0"/>
              <a:t>IQ reduction:</a:t>
            </a:r>
          </a:p>
          <a:p>
            <a:pPr lvl="1"/>
            <a:r>
              <a:rPr lang="en-US" dirty="0" smtClean="0"/>
              <a:t> ≈ 0.25 IQ points per </a:t>
            </a:r>
            <a:r>
              <a:rPr lang="en-US" dirty="0" smtClean="0">
                <a:latin typeface="Symbol" pitchFamily="18" charset="2"/>
              </a:rPr>
              <a:t>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BLL at BLL &lt;5</a:t>
            </a:r>
            <a:r>
              <a:rPr lang="en-US" dirty="0">
                <a:latin typeface="Symbol" pitchFamily="18" charset="2"/>
              </a:rPr>
              <a:t> 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(Landrigan P et al. Environ </a:t>
            </a:r>
            <a:r>
              <a:rPr lang="en-US" sz="1600" dirty="0"/>
              <a:t>Health Perspect </a:t>
            </a:r>
            <a:r>
              <a:rPr lang="en-US" sz="1600" dirty="0" smtClean="0"/>
              <a:t>2002; 110:721-728)</a:t>
            </a:r>
          </a:p>
          <a:p>
            <a:pPr lvl="1"/>
            <a:r>
              <a:rPr lang="en-US" dirty="0" smtClean="0"/>
              <a:t>3.9 IQ points more from BLL increasing 5-&gt; 20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>
                <a:latin typeface="Symbol" pitchFamily="18" charset="2"/>
              </a:rPr>
              <a:t>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3.5 IQ points more from BLL &gt; 20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>
                <a:latin typeface="Symbol" pitchFamily="18" charset="2"/>
              </a:rPr>
              <a:t>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endParaRPr lang="en-US" dirty="0" smtClean="0"/>
          </a:p>
          <a:p>
            <a:pPr marL="914400" lvl="2" indent="0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Fewtrell</a:t>
            </a:r>
            <a:r>
              <a:rPr lang="en-US" sz="1400" dirty="0" smtClean="0"/>
              <a:t> LJ et al.  Environ Res 2004; 94: 120–133)</a:t>
            </a:r>
            <a:endParaRPr lang="en-US" sz="1400" dirty="0"/>
          </a:p>
          <a:p>
            <a:r>
              <a:rPr lang="en-US" dirty="0" smtClean="0"/>
              <a:t>“</a:t>
            </a:r>
            <a:r>
              <a:rPr lang="en-US" dirty="0"/>
              <a:t>Normal” BLL calculated to be &lt;0.1 </a:t>
            </a:r>
            <a:r>
              <a:rPr lang="en-US" sz="3600" dirty="0">
                <a:latin typeface="Symbol" pitchFamily="18" charset="2"/>
              </a:rPr>
              <a:t>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ends">
  <a:themeElements>
    <a:clrScheme name="Blends 9">
      <a:dk1>
        <a:srgbClr val="000000"/>
      </a:dk1>
      <a:lt1>
        <a:srgbClr val="FEE6C6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EF0D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EF0CE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EF6E3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EE6C6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EF0D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917</TotalTime>
  <Pages>13</Pages>
  <Words>407</Words>
  <Application>Microsoft Office PowerPoint</Application>
  <PresentationFormat>35mm Slides</PresentationFormat>
  <Paragraphs>60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Wingdings</vt:lpstr>
      <vt:lpstr>Tahoma</vt:lpstr>
      <vt:lpstr>Symbol</vt:lpstr>
      <vt:lpstr>Blends</vt:lpstr>
      <vt:lpstr>Image</vt:lpstr>
      <vt:lpstr>Lead Toxicity and Children</vt:lpstr>
      <vt:lpstr>What happened in Flint, MI</vt:lpstr>
      <vt:lpstr>New data from Flint MI</vt:lpstr>
      <vt:lpstr>Lead Sources in the Environment</vt:lpstr>
      <vt:lpstr>Heavy Metals as Childhood Toxins</vt:lpstr>
      <vt:lpstr>Lead effects </vt:lpstr>
      <vt:lpstr>Lead</vt:lpstr>
      <vt:lpstr>Lead Poisoning – Making the Diagnosis</vt:lpstr>
      <vt:lpstr>Lead and IQ</vt:lpstr>
      <vt:lpstr>PowerPoint Presentation</vt:lpstr>
      <vt:lpstr>Lead’s impact on verbal IQ</vt:lpstr>
      <vt:lpstr>Lead blood levels vs. IQ</vt:lpstr>
      <vt:lpstr>Lead and Behavior</vt:lpstr>
      <vt:lpstr>Lead Effect on Violent Crime</vt:lpstr>
      <vt:lpstr>Lead Poisoning Prevention - US</vt:lpstr>
      <vt:lpstr>PowerPoint Presentation</vt:lpstr>
    </vt:vector>
  </TitlesOfParts>
  <Company>Georgia Poison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Level Lead &amp; Hg Impacct on Neuro Dev</dc:title>
  <dc:creator>Robert J Geller</dc:creator>
  <cp:lastModifiedBy>Laura Magistro Wells</cp:lastModifiedBy>
  <cp:revision>142</cp:revision>
  <cp:lastPrinted>2000-02-07T03:06:15Z</cp:lastPrinted>
  <dcterms:created xsi:type="dcterms:W3CDTF">2002-03-17T17:23:47Z</dcterms:created>
  <dcterms:modified xsi:type="dcterms:W3CDTF">2016-04-21T14:23:29Z</dcterms:modified>
</cp:coreProperties>
</file>