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71" r:id="rId11"/>
    <p:sldId id="265" r:id="rId12"/>
    <p:sldId id="267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8"/>
    <a:srgbClr val="80AC99"/>
    <a:srgbClr val="AC8094"/>
    <a:srgbClr val="694467"/>
    <a:srgbClr val="446769"/>
    <a:srgbClr val="94A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5" autoAdjust="0"/>
    <p:restoredTop sz="94444" autoAdjust="0"/>
  </p:normalViewPr>
  <p:slideViewPr>
    <p:cSldViewPr snapToGrid="0">
      <p:cViewPr varScale="1">
        <p:scale>
          <a:sx n="87" d="100"/>
          <a:sy n="8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&gt; 8 Weeks</a:t>
            </a:r>
          </a:p>
        </c:rich>
      </c:tx>
      <c:layout>
        <c:manualLayout>
          <c:xMode val="edge"/>
          <c:yMode val="edge"/>
          <c:x val="0.38251996869685623"/>
          <c:y val="7.6777245454547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19125706767998"/>
          <c:y val="0.18231539483409376"/>
          <c:w val="0.53698709246622722"/>
          <c:h val="0.6595713953374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&gt; 8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431893895087825E-3"/>
                  <c:y val="-1.5773436811553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8E0EFB-9FA4-4045-AE08-BE7B533B419D}" type="VALUE">
                      <a:rPr lang="en-US" sz="2400" b="0" smtClean="0">
                        <a:latin typeface="Ruda" panose="0200000000000000000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30444853544911"/>
                      <c:h val="0.137449128655631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328713186959784E-2"/>
                  <c:y val="-6.67300476971214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07C289-F6EF-4625-A6E9-E9425998B5A1}" type="VALUE">
                      <a:rPr lang="en-US" sz="2400" b="0" smtClean="0">
                        <a:latin typeface="Ruda" panose="0200000000000000000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63982449013693"/>
                      <c:h val="0.1204256127212181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Any Breastfeeding</c:v>
                </c:pt>
                <c:pt idx="1">
                  <c:v>Exclusive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0.44600000000000001</c:v>
                </c:pt>
                <c:pt idx="1">
                  <c:v>0.309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817640"/>
        <c:axId val="197818816"/>
      </c:barChart>
      <c:valAx>
        <c:axId val="19781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7640"/>
        <c:crosses val="autoZero"/>
        <c:crossBetween val="between"/>
      </c:valAx>
      <c:catAx>
        <c:axId val="197817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8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3204917856605501"/>
          <c:y val="7.9716731008683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896209401093056"/>
          <c:y val="0.19083039113765551"/>
          <c:w val="0.57590784827527375"/>
          <c:h val="0.64639283945919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&gt; 8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235299295504349E-7"/>
                  <c:y val="-1.41792047848600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4B73AE-F9DE-475D-B4B6-F7C7916011B5}" type="VALUE">
                      <a:rPr lang="en-US" sz="2400">
                        <a:latin typeface="Ruda" panose="0200000000000000000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6765174598849"/>
                      <c:h val="0.166274673534629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374483539865307E-16"/>
                  <c:y val="3.419215991178231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52E002-2505-4EF1-9448-99397E7B6EB5}" type="VALUE">
                      <a:rPr lang="en-US" sz="2400">
                        <a:latin typeface="Ruda" panose="0200000000000000000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1244562523323"/>
                      <c:h val="0.1511233970700356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Any Breastfeeding</c:v>
                </c:pt>
                <c:pt idx="1">
                  <c:v>Exclusive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0.748</c:v>
                </c:pt>
                <c:pt idx="1">
                  <c:v>0.40699999999999997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819992"/>
        <c:axId val="197819600"/>
      </c:barChart>
      <c:valAx>
        <c:axId val="19781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9992"/>
        <c:crosses val="autoZero"/>
        <c:crossBetween val="between"/>
      </c:valAx>
      <c:catAx>
        <c:axId val="19781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B0DF-598C-4C0C-BC27-753A3C58F41A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DE21-75BF-4A08-BB31-D27534BE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1: Anonymous (Unknown) The blue ridge parkway. Retrieved from: https://www.nps.gov/blri/index.htm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DE21-75BF-4A08-BB31-D27534BE0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18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1: </a:t>
            </a:r>
            <a:r>
              <a:rPr lang="en-US" dirty="0" err="1" smtClean="0"/>
              <a:t>Coutlakis</a:t>
            </a:r>
            <a:r>
              <a:rPr lang="en-US" dirty="0" smtClean="0"/>
              <a:t>, J.</a:t>
            </a:r>
            <a:r>
              <a:rPr lang="en-US" baseline="0" dirty="0" smtClean="0"/>
              <a:t> (2014) Mother love graduation photo. Retrieved from: http://www.citizen-times.com/story/news/local/2014/05/24/ywcas-motherlove-program-helps-teen-parents-succeed/9549055/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Figure 2: Anon. (2015)  A mother love participant and her father. Retrieved from: https://ywcaofasheville.wordpress.com/2015/06/02/another-transformational-year-of-motherlove/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Figure 3. Anon.  Family Health and Birth Center (Unknown) Retrieved from: http://www.capitalcommunitynews.com/content/breast-best-babies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DE21-75BF-4A08-BB31-D27534BE03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1: Anon (2013). Young mother breastfeeding. Retrieved from: http://arch.yale.edu/news/most-adolescent-mothers-try-breastfeeding-do-not-continue-it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DE21-75BF-4A08-BB31-D27534BE03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4020"/>
      </p:ext>
    </p:extLst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2388"/>
      </p:ext>
    </p:extLst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64386"/>
      </p:ext>
    </p:extLst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9334"/>
      </p:ext>
    </p:extLst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5105"/>
      </p:ext>
    </p:extLst>
  </p:cSld>
  <p:clrMapOvr>
    <a:masterClrMapping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3687"/>
      </p:ext>
    </p:extLst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83589"/>
      </p:ext>
    </p:extLst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9440"/>
      </p:ext>
    </p:extLst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0149"/>
      </p:ext>
    </p:extLst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76223"/>
      </p:ext>
    </p:extLst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8280"/>
      </p:ext>
    </p:extLst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05D9-FDFE-44FF-ABF6-6E91A56908F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B728-9EB8-4DB9-A09B-AF60860F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69" descr="Screen Shot 2016-11-30 at 2.10.2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599" y="-70262"/>
            <a:ext cx="12306362" cy="6928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151163" y="1583016"/>
            <a:ext cx="12301599" cy="2613820"/>
          </a:xfrm>
          <a:prstGeom prst="rect">
            <a:avLst/>
          </a:prstGeom>
          <a:solidFill>
            <a:srgbClr val="445468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1"/>
          <p:cNvSpPr txBox="1">
            <a:spLocks/>
          </p:cNvSpPr>
          <p:nvPr/>
        </p:nvSpPr>
        <p:spPr bwMode="auto">
          <a:xfrm>
            <a:off x="2619375" y="1660873"/>
            <a:ext cx="6953250" cy="19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chemeClr val="bg1"/>
                </a:solidFill>
                <a:latin typeface="Ruda" pitchFamily="2" charset="0"/>
                <a:ea typeface="Fira Sans SemiBold" pitchFamily="50" charset="0"/>
                <a:cs typeface="Clear Sans Medium" pitchFamily="34" charset="0"/>
              </a:rPr>
              <a:t>The Role of Social Support 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chemeClr val="bg1"/>
                </a:solidFill>
                <a:latin typeface="Ruda" pitchFamily="2" charset="0"/>
                <a:ea typeface="Fira Sans SemiBold" pitchFamily="50" charset="0"/>
                <a:cs typeface="Clear Sans Medium" pitchFamily="34" charset="0"/>
              </a:rPr>
              <a:t>Adolescent Mother’s Breastfeeding Practices in Western North Carolina </a:t>
            </a:r>
            <a:endParaRPr lang="en-GB" altLang="en-US" sz="4000" b="1" dirty="0">
              <a:solidFill>
                <a:schemeClr val="bg1"/>
              </a:solidFill>
              <a:latin typeface="Ruda" pitchFamily="2" charset="0"/>
              <a:ea typeface="Fira Sans SemiBold" pitchFamily="50" charset="0"/>
              <a:cs typeface="Clear Sans Medium" pitchFamily="34" charset="0"/>
            </a:endParaRPr>
          </a:p>
        </p:txBody>
      </p:sp>
      <p:sp>
        <p:nvSpPr>
          <p:cNvPr id="26" name="Shape 47"/>
          <p:cNvSpPr>
            <a:spLocks noChangeArrowheads="1"/>
          </p:cNvSpPr>
          <p:nvPr/>
        </p:nvSpPr>
        <p:spPr bwMode="auto">
          <a:xfrm>
            <a:off x="4796723" y="3417135"/>
            <a:ext cx="259854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chemeClr val="bg1"/>
                </a:solidFill>
                <a:latin typeface="Lato Light" pitchFamily="34" charset="0"/>
                <a:ea typeface="Clear Sans Light" pitchFamily="34" charset="0"/>
                <a:cs typeface="Clear Sans Light" pitchFamily="34" charset="0"/>
              </a:rPr>
              <a:t>Colleen Clark, MPH</a:t>
            </a:r>
          </a:p>
          <a:p>
            <a:pPr algn="ctr" eaLnBrk="1" hangingPunct="1"/>
            <a:r>
              <a:rPr lang="en-US" altLang="en-US" sz="1600" dirty="0" smtClean="0">
                <a:solidFill>
                  <a:schemeClr val="bg1"/>
                </a:solidFill>
                <a:latin typeface="Lato Light" pitchFamily="34" charset="0"/>
                <a:ea typeface="Clear Sans Light" pitchFamily="34" charset="0"/>
                <a:cs typeface="Clear Sans Light" pitchFamily="34" charset="0"/>
              </a:rPr>
              <a:t>Mentor: Dr. Kimberly Price</a:t>
            </a:r>
          </a:p>
          <a:p>
            <a:pPr algn="ctr" eaLnBrk="1" hangingPunct="1"/>
            <a:endParaRPr lang="en-US" altLang="en-US" sz="1200" dirty="0">
              <a:solidFill>
                <a:schemeClr val="bg1"/>
              </a:solidFill>
              <a:latin typeface="Lato Light" pitchFamily="34" charset="0"/>
              <a:ea typeface="Clear Sans Light" pitchFamily="34" charset="0"/>
              <a:cs typeface="Clear Sans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634" y="3988066"/>
            <a:ext cx="1182727" cy="810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287763"/>
      </p:ext>
    </p:extLst>
  </p:cSld>
  <p:clrMapOvr>
    <a:masterClrMapping/>
  </p:clrMapOvr>
  <p:transition spd="slow" advTm="29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/>
          </p:cNvSpPr>
          <p:nvPr/>
        </p:nvSpPr>
        <p:spPr>
          <a:xfrm>
            <a:off x="1519238" y="685800"/>
            <a:ext cx="9144000" cy="746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C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ultivate Resiliency</a:t>
            </a:r>
            <a:endParaRPr lang="en-GB" sz="38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67266" y="2211635"/>
            <a:ext cx="5696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Ways to support an adolescent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mother’s breastfeeding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practice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?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961037" y="2891115"/>
            <a:ext cx="36449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Do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ot Assume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978850" y="3513691"/>
            <a:ext cx="36449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Language Matters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961037" y="4136535"/>
            <a:ext cx="36449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Encourage Breastfeeding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961037" y="4762724"/>
            <a:ext cx="36449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Connect Mother’s with Peers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646238" y="4149725"/>
            <a:ext cx="2701925" cy="1970088"/>
          </a:xfrm>
          <a:custGeom>
            <a:avLst/>
            <a:gdLst>
              <a:gd name="T0" fmla="*/ 1172071 w 454"/>
              <a:gd name="T1" fmla="*/ 879200 h 569"/>
              <a:gd name="T2" fmla="*/ 1189920 w 454"/>
              <a:gd name="T3" fmla="*/ 1554177 h 569"/>
              <a:gd name="T4" fmla="*/ 880541 w 454"/>
              <a:gd name="T5" fmla="*/ 1934933 h 569"/>
              <a:gd name="T6" fmla="*/ 725851 w 454"/>
              <a:gd name="T7" fmla="*/ 1969547 h 569"/>
              <a:gd name="T8" fmla="*/ 2016915 w 454"/>
              <a:gd name="T9" fmla="*/ 1969547 h 569"/>
              <a:gd name="T10" fmla="*/ 1808679 w 454"/>
              <a:gd name="T11" fmla="*/ 1928010 h 569"/>
              <a:gd name="T12" fmla="*/ 1648040 w 454"/>
              <a:gd name="T13" fmla="*/ 1225342 h 569"/>
              <a:gd name="T14" fmla="*/ 1677788 w 454"/>
              <a:gd name="T15" fmla="*/ 903430 h 569"/>
              <a:gd name="T16" fmla="*/ 1874124 w 454"/>
              <a:gd name="T17" fmla="*/ 854970 h 569"/>
              <a:gd name="T18" fmla="*/ 2701119 w 454"/>
              <a:gd name="T19" fmla="*/ 415370 h 569"/>
              <a:gd name="T20" fmla="*/ 2683270 w 454"/>
              <a:gd name="T21" fmla="*/ 404986 h 569"/>
              <a:gd name="T22" fmla="*/ 2683270 w 454"/>
              <a:gd name="T23" fmla="*/ 404986 h 569"/>
              <a:gd name="T24" fmla="*/ 2314395 w 454"/>
              <a:gd name="T25" fmla="*/ 567673 h 569"/>
              <a:gd name="T26" fmla="*/ 2379841 w 454"/>
              <a:gd name="T27" fmla="*/ 283836 h 569"/>
              <a:gd name="T28" fmla="*/ 2373891 w 454"/>
              <a:gd name="T29" fmla="*/ 283836 h 569"/>
              <a:gd name="T30" fmla="*/ 2367941 w 454"/>
              <a:gd name="T31" fmla="*/ 283836 h 569"/>
              <a:gd name="T32" fmla="*/ 2153756 w 454"/>
              <a:gd name="T33" fmla="*/ 629978 h 569"/>
              <a:gd name="T34" fmla="*/ 1529048 w 454"/>
              <a:gd name="T35" fmla="*/ 809972 h 569"/>
              <a:gd name="T36" fmla="*/ 1433854 w 454"/>
              <a:gd name="T37" fmla="*/ 505367 h 569"/>
              <a:gd name="T38" fmla="*/ 1761082 w 454"/>
              <a:gd name="T39" fmla="*/ 186917 h 569"/>
              <a:gd name="T40" fmla="*/ 1755132 w 454"/>
              <a:gd name="T41" fmla="*/ 186917 h 569"/>
              <a:gd name="T42" fmla="*/ 1749183 w 454"/>
              <a:gd name="T43" fmla="*/ 179994 h 569"/>
              <a:gd name="T44" fmla="*/ 1416005 w 454"/>
              <a:gd name="T45" fmla="*/ 391140 h 569"/>
              <a:gd name="T46" fmla="*/ 1398156 w 454"/>
              <a:gd name="T47" fmla="*/ 121150 h 569"/>
              <a:gd name="T48" fmla="*/ 1398156 w 454"/>
              <a:gd name="T49" fmla="*/ 121150 h 569"/>
              <a:gd name="T50" fmla="*/ 1368408 w 454"/>
              <a:gd name="T51" fmla="*/ 121150 h 569"/>
              <a:gd name="T52" fmla="*/ 1302963 w 454"/>
              <a:gd name="T53" fmla="*/ 771896 h 569"/>
              <a:gd name="T54" fmla="*/ 725851 w 454"/>
              <a:gd name="T55" fmla="*/ 456907 h 569"/>
              <a:gd name="T56" fmla="*/ 815095 w 454"/>
              <a:gd name="T57" fmla="*/ 221531 h 569"/>
              <a:gd name="T58" fmla="*/ 803196 w 454"/>
              <a:gd name="T59" fmla="*/ 218069 h 569"/>
              <a:gd name="T60" fmla="*/ 803196 w 454"/>
              <a:gd name="T61" fmla="*/ 218069 h 569"/>
              <a:gd name="T62" fmla="*/ 672305 w 454"/>
              <a:gd name="T63" fmla="*/ 408447 h 569"/>
              <a:gd name="T64" fmla="*/ 309379 w 454"/>
              <a:gd name="T65" fmla="*/ 3461 h 569"/>
              <a:gd name="T66" fmla="*/ 297480 w 454"/>
              <a:gd name="T67" fmla="*/ 0 h 569"/>
              <a:gd name="T68" fmla="*/ 273682 w 454"/>
              <a:gd name="T69" fmla="*/ 3461 h 569"/>
              <a:gd name="T70" fmla="*/ 440270 w 454"/>
              <a:gd name="T71" fmla="*/ 314989 h 569"/>
              <a:gd name="T72" fmla="*/ 440270 w 454"/>
              <a:gd name="T73" fmla="*/ 314989 h 569"/>
              <a:gd name="T74" fmla="*/ 886491 w 454"/>
              <a:gd name="T75" fmla="*/ 719975 h 569"/>
              <a:gd name="T76" fmla="*/ 17849 w 454"/>
              <a:gd name="T77" fmla="*/ 674977 h 569"/>
              <a:gd name="T78" fmla="*/ 17849 w 454"/>
              <a:gd name="T79" fmla="*/ 678438 h 569"/>
              <a:gd name="T80" fmla="*/ 0 w 454"/>
              <a:gd name="T81" fmla="*/ 695745 h 569"/>
              <a:gd name="T82" fmla="*/ 1023331 w 454"/>
              <a:gd name="T83" fmla="*/ 820356 h 569"/>
              <a:gd name="T84" fmla="*/ 1172071 w 454"/>
              <a:gd name="T85" fmla="*/ 879200 h 5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rgbClr val="805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2813973"/>
            <a:ext cx="292100" cy="307975"/>
            <a:chOff x="6490135" y="3603113"/>
            <a:chExt cx="291629" cy="308080"/>
          </a:xfrm>
        </p:grpSpPr>
        <p:sp>
          <p:nvSpPr>
            <p:cNvPr id="145" name="Shape 4534"/>
            <p:cNvSpPr/>
            <p:nvPr/>
          </p:nvSpPr>
          <p:spPr>
            <a:xfrm>
              <a:off x="6490135" y="3603113"/>
              <a:ext cx="291629" cy="29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96475" y="3653930"/>
              <a:ext cx="272610" cy="257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uda" panose="02000000000000000000" pitchFamily="2" charset="0"/>
                  <a:ea typeface="Roboto" panose="02000000000000000000" pitchFamily="2" charset="0"/>
                  <a:cs typeface="Clear Sans Light" panose="020B0303030202020304" pitchFamily="34" charset="0"/>
                </a:rPr>
                <a:t>1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da" panose="02000000000000000000" pitchFamily="2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502400" y="3449473"/>
            <a:ext cx="292100" cy="301625"/>
            <a:chOff x="6490135" y="4086969"/>
            <a:chExt cx="291629" cy="300924"/>
          </a:xfrm>
        </p:grpSpPr>
        <p:sp>
          <p:nvSpPr>
            <p:cNvPr id="149" name="Shape 4539"/>
            <p:cNvSpPr/>
            <p:nvPr/>
          </p:nvSpPr>
          <p:spPr>
            <a:xfrm>
              <a:off x="6490135" y="4086969"/>
              <a:ext cx="291629" cy="29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96475" y="4129732"/>
              <a:ext cx="272610" cy="2581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uda" panose="02000000000000000000" pitchFamily="2" charset="0"/>
                  <a:ea typeface="Roboto" panose="02000000000000000000" pitchFamily="2" charset="0"/>
                  <a:cs typeface="Clear Sans Light" panose="020B0303030202020304" pitchFamily="34" charset="0"/>
                </a:rPr>
                <a:t>2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da" panose="02000000000000000000" pitchFamily="2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92875" y="4088706"/>
            <a:ext cx="292100" cy="326835"/>
            <a:chOff x="6490135" y="4570825"/>
            <a:chExt cx="291629" cy="325597"/>
          </a:xfrm>
        </p:grpSpPr>
        <p:sp>
          <p:nvSpPr>
            <p:cNvPr id="153" name="Shape 4544"/>
            <p:cNvSpPr/>
            <p:nvPr/>
          </p:nvSpPr>
          <p:spPr>
            <a:xfrm>
              <a:off x="6490135" y="4570825"/>
              <a:ext cx="291629" cy="29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09154" y="4638640"/>
              <a:ext cx="272610" cy="257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uda" panose="02000000000000000000" pitchFamily="2" charset="0"/>
                  <a:ea typeface="Roboto" panose="02000000000000000000" pitchFamily="2" charset="0"/>
                  <a:cs typeface="Clear Sans Light" panose="020B0303030202020304" pitchFamily="34" charset="0"/>
                </a:rPr>
                <a:t>3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da" panose="02000000000000000000" pitchFamily="2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14625" y="4701313"/>
            <a:ext cx="292100" cy="292100"/>
            <a:chOff x="6490135" y="5052116"/>
            <a:chExt cx="291629" cy="291629"/>
          </a:xfrm>
        </p:grpSpPr>
        <p:sp>
          <p:nvSpPr>
            <p:cNvPr id="157" name="Shape 4549"/>
            <p:cNvSpPr/>
            <p:nvPr/>
          </p:nvSpPr>
          <p:spPr>
            <a:xfrm>
              <a:off x="6490135" y="5052116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96475" y="5085400"/>
              <a:ext cx="272610" cy="2583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uda" panose="02000000000000000000" pitchFamily="2" charset="0"/>
                  <a:ea typeface="Roboto" panose="02000000000000000000" pitchFamily="2" charset="0"/>
                  <a:cs typeface="Clear Sans Light" panose="020B0303030202020304" pitchFamily="34" charset="0"/>
                </a:rPr>
                <a:t>4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da" panose="02000000000000000000" pitchFamily="2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88908" y="2203450"/>
            <a:ext cx="5940433" cy="3100388"/>
            <a:chOff x="-89312" y="2202947"/>
            <a:chExt cx="5940129" cy="3101015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 rot="13144547">
              <a:off x="4128468" y="4151204"/>
              <a:ext cx="1061983" cy="115275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</a:endParaRPr>
            </a:p>
          </p:txBody>
        </p:sp>
        <p:grpSp>
          <p:nvGrpSpPr>
            <p:cNvPr id="52250" name="Group 5"/>
            <p:cNvGrpSpPr>
              <a:grpSpLocks/>
            </p:cNvGrpSpPr>
            <p:nvPr/>
          </p:nvGrpSpPr>
          <p:grpSpPr bwMode="auto">
            <a:xfrm>
              <a:off x="-89312" y="2202947"/>
              <a:ext cx="5940129" cy="2864765"/>
              <a:chOff x="-89312" y="2202947"/>
              <a:chExt cx="5940129" cy="2864765"/>
            </a:xfrm>
          </p:grpSpPr>
          <p:grpSp>
            <p:nvGrpSpPr>
              <p:cNvPr id="52251" name="Group 29"/>
              <p:cNvGrpSpPr>
                <a:grpSpLocks/>
              </p:cNvGrpSpPr>
              <p:nvPr/>
            </p:nvGrpSpPr>
            <p:grpSpPr bwMode="auto">
              <a:xfrm>
                <a:off x="-89312" y="3289636"/>
                <a:ext cx="1930398" cy="1778076"/>
                <a:chOff x="5741222" y="3687746"/>
                <a:chExt cx="2162291" cy="1991667"/>
              </a:xfrm>
            </p:grpSpPr>
            <p:sp>
              <p:nvSpPr>
                <p:cNvPr id="52275" name="Freeform 62"/>
                <p:cNvSpPr>
                  <a:spLocks/>
                </p:cNvSpPr>
                <p:nvPr/>
              </p:nvSpPr>
              <p:spPr bwMode="auto">
                <a:xfrm rot="4567797">
                  <a:off x="5826534" y="3602434"/>
                  <a:ext cx="1991667" cy="2162291"/>
                </a:xfrm>
                <a:custGeom>
                  <a:avLst/>
                  <a:gdLst>
                    <a:gd name="T0" fmla="*/ 1989804 w 1069"/>
                    <a:gd name="T1" fmla="*/ 229080 h 1161"/>
                    <a:gd name="T2" fmla="*/ 1986078 w 1069"/>
                    <a:gd name="T3" fmla="*/ 85672 h 1161"/>
                    <a:gd name="T4" fmla="*/ 465778 w 1069"/>
                    <a:gd name="T5" fmla="*/ 549419 h 1161"/>
                    <a:gd name="T6" fmla="*/ 0 w 1069"/>
                    <a:gd name="T7" fmla="*/ 1910862 h 1161"/>
                    <a:gd name="T8" fmla="*/ 3726 w 1069"/>
                    <a:gd name="T9" fmla="*/ 2074756 h 1161"/>
                    <a:gd name="T10" fmla="*/ 1524026 w 1069"/>
                    <a:gd name="T11" fmla="*/ 1612872 h 1161"/>
                    <a:gd name="T12" fmla="*/ 1758778 w 1069"/>
                    <a:gd name="T13" fmla="*/ 1288807 h 1161"/>
                    <a:gd name="T14" fmla="*/ 1851934 w 1069"/>
                    <a:gd name="T15" fmla="*/ 1078352 h 1161"/>
                    <a:gd name="T16" fmla="*/ 1989804 w 1069"/>
                    <a:gd name="T17" fmla="*/ 229080 h 11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rgbClr val="9CBC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6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6172087" y="4776429"/>
                  <a:ext cx="206911" cy="344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id-ID" altLang="en-US" sz="1400" dirty="0">
                    <a:solidFill>
                      <a:schemeClr val="bg1"/>
                    </a:solidFill>
                    <a:latin typeface="Ruda" pitchFamily="2" charset="0"/>
                  </a:endParaRPr>
                </a:p>
              </p:txBody>
            </p:sp>
          </p:grpSp>
          <p:sp>
            <p:nvSpPr>
              <p:cNvPr id="52273" name="Freeform 53"/>
              <p:cNvSpPr>
                <a:spLocks/>
              </p:cNvSpPr>
              <p:nvPr/>
            </p:nvSpPr>
            <p:spPr bwMode="auto">
              <a:xfrm rot="7742864">
                <a:off x="1270569" y="2162736"/>
                <a:ext cx="1778076" cy="1930400"/>
              </a:xfrm>
              <a:custGeom>
                <a:avLst/>
                <a:gdLst>
                  <a:gd name="T0" fmla="*/ 1989804 w 1069"/>
                  <a:gd name="T1" fmla="*/ 229080 h 1161"/>
                  <a:gd name="T2" fmla="*/ 1986078 w 1069"/>
                  <a:gd name="T3" fmla="*/ 85672 h 1161"/>
                  <a:gd name="T4" fmla="*/ 465778 w 1069"/>
                  <a:gd name="T5" fmla="*/ 549419 h 1161"/>
                  <a:gd name="T6" fmla="*/ 0 w 1069"/>
                  <a:gd name="T7" fmla="*/ 1910862 h 1161"/>
                  <a:gd name="T8" fmla="*/ 3726 w 1069"/>
                  <a:gd name="T9" fmla="*/ 2074756 h 1161"/>
                  <a:gd name="T10" fmla="*/ 1524026 w 1069"/>
                  <a:gd name="T11" fmla="*/ 1612872 h 1161"/>
                  <a:gd name="T12" fmla="*/ 1758778 w 1069"/>
                  <a:gd name="T13" fmla="*/ 1288807 h 1161"/>
                  <a:gd name="T14" fmla="*/ 1851934 w 1069"/>
                  <a:gd name="T15" fmla="*/ 1078352 h 1161"/>
                  <a:gd name="T16" fmla="*/ 1989804 w 1069"/>
                  <a:gd name="T17" fmla="*/ 229080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13A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Freeform 48"/>
              <p:cNvSpPr>
                <a:spLocks/>
              </p:cNvSpPr>
              <p:nvPr/>
            </p:nvSpPr>
            <p:spPr bwMode="auto">
              <a:xfrm rot="9355996">
                <a:off x="2721474" y="2202947"/>
                <a:ext cx="1778075" cy="1930401"/>
              </a:xfrm>
              <a:custGeom>
                <a:avLst/>
                <a:gdLst>
                  <a:gd name="T0" fmla="*/ 1989804 w 1069"/>
                  <a:gd name="T1" fmla="*/ 229080 h 1161"/>
                  <a:gd name="T2" fmla="*/ 1986078 w 1069"/>
                  <a:gd name="T3" fmla="*/ 85672 h 1161"/>
                  <a:gd name="T4" fmla="*/ 465778 w 1069"/>
                  <a:gd name="T5" fmla="*/ 549419 h 1161"/>
                  <a:gd name="T6" fmla="*/ 0 w 1069"/>
                  <a:gd name="T7" fmla="*/ 1910862 h 1161"/>
                  <a:gd name="T8" fmla="*/ 3726 w 1069"/>
                  <a:gd name="T9" fmla="*/ 2074756 h 1161"/>
                  <a:gd name="T10" fmla="*/ 1524026 w 1069"/>
                  <a:gd name="T11" fmla="*/ 1612872 h 1161"/>
                  <a:gd name="T12" fmla="*/ 1758778 w 1069"/>
                  <a:gd name="T13" fmla="*/ 1288807 h 1161"/>
                  <a:gd name="T14" fmla="*/ 1851934 w 1069"/>
                  <a:gd name="T15" fmla="*/ 1078352 h 1161"/>
                  <a:gd name="T16" fmla="*/ 1989804 w 1069"/>
                  <a:gd name="T17" fmla="*/ 229080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F69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42"/>
              <p:cNvSpPr>
                <a:spLocks/>
              </p:cNvSpPr>
              <p:nvPr/>
            </p:nvSpPr>
            <p:spPr bwMode="auto">
              <a:xfrm rot="10800000">
                <a:off x="4072742" y="2687646"/>
                <a:ext cx="1778075" cy="1930401"/>
              </a:xfrm>
              <a:custGeom>
                <a:avLst/>
                <a:gdLst>
                  <a:gd name="T0" fmla="*/ 1989804 w 1069"/>
                  <a:gd name="T1" fmla="*/ 229080 h 1161"/>
                  <a:gd name="T2" fmla="*/ 1986078 w 1069"/>
                  <a:gd name="T3" fmla="*/ 85672 h 1161"/>
                  <a:gd name="T4" fmla="*/ 465778 w 1069"/>
                  <a:gd name="T5" fmla="*/ 549419 h 1161"/>
                  <a:gd name="T6" fmla="*/ 0 w 1069"/>
                  <a:gd name="T7" fmla="*/ 1910862 h 1161"/>
                  <a:gd name="T8" fmla="*/ 3726 w 1069"/>
                  <a:gd name="T9" fmla="*/ 2074756 h 1161"/>
                  <a:gd name="T10" fmla="*/ 1524026 w 1069"/>
                  <a:gd name="T11" fmla="*/ 1612872 h 1161"/>
                  <a:gd name="T12" fmla="*/ 1758778 w 1069"/>
                  <a:gd name="T13" fmla="*/ 1288807 h 1161"/>
                  <a:gd name="T14" fmla="*/ 1851934 w 1069"/>
                  <a:gd name="T15" fmla="*/ 1078352 h 1161"/>
                  <a:gd name="T16" fmla="*/ 1989804 w 1069"/>
                  <a:gd name="T17" fmla="*/ 229080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3"/>
              <p:cNvSpPr>
                <a:spLocks/>
              </p:cNvSpPr>
              <p:nvPr/>
            </p:nvSpPr>
            <p:spPr bwMode="auto">
              <a:xfrm rot="5696320">
                <a:off x="1507741" y="3680918"/>
                <a:ext cx="1062185" cy="1153181"/>
              </a:xfrm>
              <a:custGeom>
                <a:avLst/>
                <a:gdLst>
                  <a:gd name="T0" fmla="*/ 1061191 w 1069"/>
                  <a:gd name="T1" fmla="*/ 122172 h 1161"/>
                  <a:gd name="T2" fmla="*/ 1059204 w 1069"/>
                  <a:gd name="T3" fmla="*/ 45690 h 1161"/>
                  <a:gd name="T4" fmla="*/ 248406 w 1069"/>
                  <a:gd name="T5" fmla="*/ 293013 h 1161"/>
                  <a:gd name="T6" fmla="*/ 0 w 1069"/>
                  <a:gd name="T7" fmla="*/ 1019090 h 1161"/>
                  <a:gd name="T8" fmla="*/ 1987 w 1069"/>
                  <a:gd name="T9" fmla="*/ 1106498 h 1161"/>
                  <a:gd name="T10" fmla="*/ 812785 w 1069"/>
                  <a:gd name="T11" fmla="*/ 860168 h 1161"/>
                  <a:gd name="T12" fmla="*/ 937982 w 1069"/>
                  <a:gd name="T13" fmla="*/ 687340 h 1161"/>
                  <a:gd name="T14" fmla="*/ 987663 w 1069"/>
                  <a:gd name="T15" fmla="*/ 575101 h 1161"/>
                  <a:gd name="T16" fmla="*/ 1061191 w 1069"/>
                  <a:gd name="T17" fmla="*/ 122172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13A286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4"/>
              <p:cNvSpPr>
                <a:spLocks/>
              </p:cNvSpPr>
              <p:nvPr/>
            </p:nvSpPr>
            <p:spPr bwMode="auto">
              <a:xfrm rot="8492870">
                <a:off x="2627539" y="2288012"/>
                <a:ext cx="747831" cy="811897"/>
              </a:xfrm>
              <a:custGeom>
                <a:avLst/>
                <a:gdLst>
                  <a:gd name="T0" fmla="*/ 747131 w 1069"/>
                  <a:gd name="T1" fmla="*/ 86015 h 1161"/>
                  <a:gd name="T2" fmla="*/ 745732 w 1069"/>
                  <a:gd name="T3" fmla="*/ 32168 h 1161"/>
                  <a:gd name="T4" fmla="*/ 174890 w 1069"/>
                  <a:gd name="T5" fmla="*/ 206296 h 1161"/>
                  <a:gd name="T6" fmla="*/ 0 w 1069"/>
                  <a:gd name="T7" fmla="*/ 717490 h 1161"/>
                  <a:gd name="T8" fmla="*/ 1399 w 1069"/>
                  <a:gd name="T9" fmla="*/ 779030 h 1161"/>
                  <a:gd name="T10" fmla="*/ 572241 w 1069"/>
                  <a:gd name="T11" fmla="*/ 605601 h 1161"/>
                  <a:gd name="T12" fmla="*/ 660386 w 1069"/>
                  <a:gd name="T13" fmla="*/ 483921 h 1161"/>
                  <a:gd name="T14" fmla="*/ 695364 w 1069"/>
                  <a:gd name="T15" fmla="*/ 404900 h 1161"/>
                  <a:gd name="T16" fmla="*/ 747131 w 1069"/>
                  <a:gd name="T17" fmla="*/ 86015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2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5"/>
              <p:cNvSpPr>
                <a:spLocks/>
              </p:cNvSpPr>
              <p:nvPr/>
            </p:nvSpPr>
            <p:spPr bwMode="auto">
              <a:xfrm rot="10051992">
                <a:off x="4127155" y="2527263"/>
                <a:ext cx="747831" cy="811897"/>
              </a:xfrm>
              <a:custGeom>
                <a:avLst/>
                <a:gdLst>
                  <a:gd name="T0" fmla="*/ 747131 w 1069"/>
                  <a:gd name="T1" fmla="*/ 86015 h 1161"/>
                  <a:gd name="T2" fmla="*/ 745732 w 1069"/>
                  <a:gd name="T3" fmla="*/ 32168 h 1161"/>
                  <a:gd name="T4" fmla="*/ 174890 w 1069"/>
                  <a:gd name="T5" fmla="*/ 206296 h 1161"/>
                  <a:gd name="T6" fmla="*/ 0 w 1069"/>
                  <a:gd name="T7" fmla="*/ 717490 h 1161"/>
                  <a:gd name="T8" fmla="*/ 1399 w 1069"/>
                  <a:gd name="T9" fmla="*/ 779030 h 1161"/>
                  <a:gd name="T10" fmla="*/ 572241 w 1069"/>
                  <a:gd name="T11" fmla="*/ 605601 h 1161"/>
                  <a:gd name="T12" fmla="*/ 660386 w 1069"/>
                  <a:gd name="T13" fmla="*/ 483921 h 1161"/>
                  <a:gd name="T14" fmla="*/ 695364 w 1069"/>
                  <a:gd name="T15" fmla="*/ 404900 h 1161"/>
                  <a:gd name="T16" fmla="*/ 747131 w 1069"/>
                  <a:gd name="T17" fmla="*/ 86015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9CBC58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7"/>
              <p:cNvSpPr>
                <a:spLocks/>
              </p:cNvSpPr>
              <p:nvPr/>
            </p:nvSpPr>
            <p:spPr bwMode="auto">
              <a:xfrm rot="5080426">
                <a:off x="504869" y="2765756"/>
                <a:ext cx="809267" cy="878596"/>
              </a:xfrm>
              <a:custGeom>
                <a:avLst/>
                <a:gdLst>
                  <a:gd name="T0" fmla="*/ 808510 w 1069"/>
                  <a:gd name="T1" fmla="*/ 93081 h 1161"/>
                  <a:gd name="T2" fmla="*/ 806996 w 1069"/>
                  <a:gd name="T3" fmla="*/ 34811 h 1161"/>
                  <a:gd name="T4" fmla="*/ 189258 w 1069"/>
                  <a:gd name="T5" fmla="*/ 223244 h 1161"/>
                  <a:gd name="T6" fmla="*/ 0 w 1069"/>
                  <a:gd name="T7" fmla="*/ 776434 h 1161"/>
                  <a:gd name="T8" fmla="*/ 1514 w 1069"/>
                  <a:gd name="T9" fmla="*/ 843028 h 1161"/>
                  <a:gd name="T10" fmla="*/ 619252 w 1069"/>
                  <a:gd name="T11" fmla="*/ 655352 h 1161"/>
                  <a:gd name="T12" fmla="*/ 714638 w 1069"/>
                  <a:gd name="T13" fmla="*/ 523677 h 1161"/>
                  <a:gd name="T14" fmla="*/ 752490 w 1069"/>
                  <a:gd name="T15" fmla="*/ 438163 h 1161"/>
                  <a:gd name="T16" fmla="*/ 808510 w 1069"/>
                  <a:gd name="T17" fmla="*/ 93081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13A286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8"/>
              <p:cNvSpPr>
                <a:spLocks/>
              </p:cNvSpPr>
              <p:nvPr/>
            </p:nvSpPr>
            <p:spPr bwMode="auto">
              <a:xfrm rot="8176420">
                <a:off x="1021863" y="2539441"/>
                <a:ext cx="781495" cy="878596"/>
              </a:xfrm>
              <a:custGeom>
                <a:avLst/>
                <a:gdLst>
                  <a:gd name="T0" fmla="*/ 780764 w 1069"/>
                  <a:gd name="T1" fmla="*/ 93081 h 1161"/>
                  <a:gd name="T2" fmla="*/ 779302 w 1069"/>
                  <a:gd name="T3" fmla="*/ 34811 h 1161"/>
                  <a:gd name="T4" fmla="*/ 182763 w 1069"/>
                  <a:gd name="T5" fmla="*/ 223244 h 1161"/>
                  <a:gd name="T6" fmla="*/ 0 w 1069"/>
                  <a:gd name="T7" fmla="*/ 776434 h 1161"/>
                  <a:gd name="T8" fmla="*/ 1462 w 1069"/>
                  <a:gd name="T9" fmla="*/ 843028 h 1161"/>
                  <a:gd name="T10" fmla="*/ 598001 w 1069"/>
                  <a:gd name="T11" fmla="*/ 655352 h 1161"/>
                  <a:gd name="T12" fmla="*/ 690113 w 1069"/>
                  <a:gd name="T13" fmla="*/ 523677 h 1161"/>
                  <a:gd name="T14" fmla="*/ 726666 w 1069"/>
                  <a:gd name="T15" fmla="*/ 438163 h 1161"/>
                  <a:gd name="T16" fmla="*/ 780764 w 1069"/>
                  <a:gd name="T17" fmla="*/ 93081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2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Freeform 39"/>
              <p:cNvSpPr>
                <a:spLocks/>
              </p:cNvSpPr>
              <p:nvPr/>
            </p:nvSpPr>
            <p:spPr bwMode="auto">
              <a:xfrm rot="8492870">
                <a:off x="2534265" y="3415958"/>
                <a:ext cx="747831" cy="811897"/>
              </a:xfrm>
              <a:custGeom>
                <a:avLst/>
                <a:gdLst>
                  <a:gd name="T0" fmla="*/ 747131 w 1069"/>
                  <a:gd name="T1" fmla="*/ 86015 h 1161"/>
                  <a:gd name="T2" fmla="*/ 745732 w 1069"/>
                  <a:gd name="T3" fmla="*/ 32168 h 1161"/>
                  <a:gd name="T4" fmla="*/ 174890 w 1069"/>
                  <a:gd name="T5" fmla="*/ 206296 h 1161"/>
                  <a:gd name="T6" fmla="*/ 0 w 1069"/>
                  <a:gd name="T7" fmla="*/ 717490 h 1161"/>
                  <a:gd name="T8" fmla="*/ 1399 w 1069"/>
                  <a:gd name="T9" fmla="*/ 779030 h 1161"/>
                  <a:gd name="T10" fmla="*/ 572241 w 1069"/>
                  <a:gd name="T11" fmla="*/ 605601 h 1161"/>
                  <a:gd name="T12" fmla="*/ 660386 w 1069"/>
                  <a:gd name="T13" fmla="*/ 483921 h 1161"/>
                  <a:gd name="T14" fmla="*/ 695364 w 1069"/>
                  <a:gd name="T15" fmla="*/ 404900 h 1161"/>
                  <a:gd name="T16" fmla="*/ 747131 w 1069"/>
                  <a:gd name="T17" fmla="*/ 86015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2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40"/>
              <p:cNvSpPr>
                <a:spLocks/>
              </p:cNvSpPr>
              <p:nvPr/>
            </p:nvSpPr>
            <p:spPr bwMode="auto">
              <a:xfrm rot="10051992">
                <a:off x="3435744" y="3937064"/>
                <a:ext cx="747831" cy="811897"/>
              </a:xfrm>
              <a:custGeom>
                <a:avLst/>
                <a:gdLst>
                  <a:gd name="T0" fmla="*/ 747131 w 1069"/>
                  <a:gd name="T1" fmla="*/ 86015 h 1161"/>
                  <a:gd name="T2" fmla="*/ 745732 w 1069"/>
                  <a:gd name="T3" fmla="*/ 32168 h 1161"/>
                  <a:gd name="T4" fmla="*/ 174890 w 1069"/>
                  <a:gd name="T5" fmla="*/ 206296 h 1161"/>
                  <a:gd name="T6" fmla="*/ 0 w 1069"/>
                  <a:gd name="T7" fmla="*/ 717490 h 1161"/>
                  <a:gd name="T8" fmla="*/ 1399 w 1069"/>
                  <a:gd name="T9" fmla="*/ 779030 h 1161"/>
                  <a:gd name="T10" fmla="*/ 572241 w 1069"/>
                  <a:gd name="T11" fmla="*/ 605601 h 1161"/>
                  <a:gd name="T12" fmla="*/ 660386 w 1069"/>
                  <a:gd name="T13" fmla="*/ 483921 h 1161"/>
                  <a:gd name="T14" fmla="*/ 695364 w 1069"/>
                  <a:gd name="T15" fmla="*/ 404900 h 1161"/>
                  <a:gd name="T16" fmla="*/ 747131 w 1069"/>
                  <a:gd name="T17" fmla="*/ 86015 h 1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9CBC58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11618841">
                <a:off x="5098381" y="3830464"/>
                <a:ext cx="749262" cy="81137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52241" name="Group 109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111" name="TextBox 110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98C69F5D-460E-4E30-A19F-BE79A3D5F2A3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10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52246" name="Group 111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113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4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652" y="6268371"/>
            <a:ext cx="475529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07188"/>
      </p:ext>
    </p:extLst>
  </p:cSld>
  <p:clrMapOvr>
    <a:masterClrMapping/>
  </p:clrMapOvr>
  <p:transition spd="med" advTm="14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62" grpId="0"/>
      <p:bldP spid="147" grpId="0"/>
      <p:bldP spid="151" grpId="0"/>
      <p:bldP spid="155" grpId="0"/>
      <p:bldP spid="159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37"/>
            <a:ext cx="12223539" cy="1797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75531" y="2324100"/>
            <a:ext cx="199791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EDUCATION AND OUTREACH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20387" y="3548061"/>
            <a:ext cx="135306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DATA COLLECTION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178225" y="4783135"/>
            <a:ext cx="12952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REPRESENTATION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689973" y="2324097"/>
            <a:ext cx="189904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PEER-PEER CONVERSATION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690000" y="3548061"/>
            <a:ext cx="277127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EMPOWERMENT TO SHARE EXPERIENCES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689977" y="4783135"/>
            <a:ext cx="23668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GENERATE A LARGER COMMUNITY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75531" y="625629"/>
            <a:ext cx="9144000" cy="746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800" b="1" dirty="0" smtClean="0">
                <a:solidFill>
                  <a:schemeClr val="bg1"/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# An Outlet to Support   </a:t>
            </a:r>
            <a:endParaRPr lang="en-GB" sz="3800" b="1" dirty="0">
              <a:solidFill>
                <a:schemeClr val="bg1"/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2444750" y="1371754"/>
            <a:ext cx="7308850" cy="352425"/>
          </a:xfrm>
          <a:prstGeom prst="rect">
            <a:avLst/>
          </a:prstGeom>
        </p:spPr>
        <p:txBody>
          <a:bodyPr lIns="121920" tIns="60960" rIns="121920" bIns="60960">
            <a:spAutoFit/>
          </a:bodyPr>
          <a:lstStyle/>
          <a:p>
            <a:pPr algn="ctr" defTabSz="12190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Can we use social media to support adolescent mother’s intention to breastfeed? </a:t>
            </a:r>
            <a:endParaRPr lang="en-US" sz="1500" dirty="0">
              <a:solidFill>
                <a:schemeClr val="bg1"/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746579" y="2264879"/>
            <a:ext cx="795977" cy="797059"/>
            <a:chOff x="2720353" y="4348356"/>
            <a:chExt cx="1040836" cy="1042251"/>
          </a:xfrm>
          <a:solidFill>
            <a:srgbClr val="C3382B"/>
          </a:solidFill>
        </p:grpSpPr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746579" y="3533521"/>
            <a:ext cx="795977" cy="797059"/>
            <a:chOff x="2720353" y="4348356"/>
            <a:chExt cx="1040836" cy="1042251"/>
          </a:xfrm>
          <a:solidFill>
            <a:srgbClr val="297E9F"/>
          </a:solidFill>
        </p:grpSpPr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46579" y="4737751"/>
            <a:ext cx="795977" cy="797059"/>
            <a:chOff x="2720353" y="4348356"/>
            <a:chExt cx="1040836" cy="1042251"/>
          </a:xfrm>
          <a:solidFill>
            <a:schemeClr val="accent3"/>
          </a:solidFill>
        </p:grpSpPr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Oval 18"/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60235" y="4737751"/>
            <a:ext cx="795977" cy="797059"/>
            <a:chOff x="2720353" y="4348356"/>
            <a:chExt cx="1040836" cy="1042251"/>
          </a:xfrm>
          <a:solidFill>
            <a:srgbClr val="13A286"/>
          </a:solidFill>
        </p:grpSpPr>
        <p:sp>
          <p:nvSpPr>
            <p:cNvPr id="78" name="Freeform 17"/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60235" y="3557584"/>
            <a:ext cx="795977" cy="797059"/>
            <a:chOff x="2720353" y="4348356"/>
            <a:chExt cx="1040836" cy="1042251"/>
          </a:xfrm>
          <a:solidFill>
            <a:srgbClr val="9CBC58"/>
          </a:solidFill>
        </p:grpSpPr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6" name="Oval 18"/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660235" y="2280073"/>
            <a:ext cx="795977" cy="797059"/>
            <a:chOff x="2720353" y="4348356"/>
            <a:chExt cx="1040836" cy="1042251"/>
          </a:xfrm>
          <a:solidFill>
            <a:srgbClr val="F69C15"/>
          </a:solidFill>
        </p:grpSpPr>
        <p:sp>
          <p:nvSpPr>
            <p:cNvPr id="92" name="Freeform 17"/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3" name="Oval 18"/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49170" name="Group 52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54" name="TextBox 53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005A151D-02A2-4FBD-B584-08051368AD0F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11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49175" name="Group 54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59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60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96" y="1883616"/>
            <a:ext cx="2255716" cy="40968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652" y="6268371"/>
            <a:ext cx="475529" cy="365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391" y="2667604"/>
            <a:ext cx="1381125" cy="25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6540"/>
      </p:ext>
    </p:extLst>
  </p:cSld>
  <p:clrMapOvr>
    <a:masterClrMapping/>
  </p:clrMapOvr>
  <p:transition spd="slow" advTm="50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39" y="1892698"/>
            <a:ext cx="12223539" cy="252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764" y="231149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Ruda" panose="02000000000000000000"/>
              </a:rPr>
              <a:t>Limitations?</a:t>
            </a:r>
            <a:endParaRPr lang="en-US" sz="6600" dirty="0">
              <a:solidFill>
                <a:schemeClr val="bg1"/>
              </a:solidFill>
              <a:latin typeface="Ruda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670"/>
          <a:stretch/>
        </p:blipFill>
        <p:spPr>
          <a:xfrm>
            <a:off x="6766560" y="888275"/>
            <a:ext cx="4939444" cy="49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2924"/>
      </p:ext>
    </p:extLst>
  </p:cSld>
  <p:clrMapOvr>
    <a:masterClrMapping/>
  </p:clrMapOvr>
  <p:transition spd="slow" advTm="1288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>
          <a:xfrm>
            <a:off x="1705438" y="403248"/>
            <a:ext cx="9144000" cy="746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Thank You!</a:t>
            </a:r>
            <a:endParaRPr lang="en-GB" sz="38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 rot="10800000">
            <a:off x="0" y="1524925"/>
            <a:ext cx="12192000" cy="4173537"/>
            <a:chOff x="0" y="1840256"/>
            <a:chExt cx="12192000" cy="4173972"/>
          </a:xfrm>
        </p:grpSpPr>
        <p:sp>
          <p:nvSpPr>
            <p:cNvPr id="89" name="Rectangle 88"/>
            <p:cNvSpPr/>
            <p:nvPr/>
          </p:nvSpPr>
          <p:spPr>
            <a:xfrm>
              <a:off x="0" y="1843431"/>
              <a:ext cx="7823200" cy="41707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823200" y="1840256"/>
              <a:ext cx="4368800" cy="4170797"/>
            </a:xfrm>
            <a:prstGeom prst="rect">
              <a:avLst/>
            </a:prstGeom>
            <a:solidFill>
              <a:srgbClr val="15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2280" y="3998309"/>
            <a:ext cx="711200" cy="688975"/>
            <a:chOff x="8154541" y="3676480"/>
            <a:chExt cx="711213" cy="689891"/>
          </a:xfrm>
        </p:grpSpPr>
        <p:sp>
          <p:nvSpPr>
            <p:cNvPr id="101" name="Oval 100"/>
            <p:cNvSpPr/>
            <p:nvPr/>
          </p:nvSpPr>
          <p:spPr>
            <a:xfrm>
              <a:off x="8154541" y="3676480"/>
              <a:ext cx="711213" cy="689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102423" name="AutoShape 23"/>
            <p:cNvSpPr>
              <a:spLocks/>
            </p:cNvSpPr>
            <p:nvPr/>
          </p:nvSpPr>
          <p:spPr bwMode="auto">
            <a:xfrm>
              <a:off x="8366855" y="3877295"/>
              <a:ext cx="280392" cy="298976"/>
            </a:xfrm>
            <a:custGeom>
              <a:avLst/>
              <a:gdLst>
                <a:gd name="T0" fmla="*/ 205686 w 21600"/>
                <a:gd name="T1" fmla="*/ 281453 h 21600"/>
                <a:gd name="T2" fmla="*/ 130006 w 21600"/>
                <a:gd name="T3" fmla="*/ 298976 h 21600"/>
                <a:gd name="T4" fmla="*/ 0 w 21600"/>
                <a:gd name="T5" fmla="*/ 164589 h 21600"/>
                <a:gd name="T6" fmla="*/ 156202 w 21600"/>
                <a:gd name="T7" fmla="*/ 0 h 21600"/>
                <a:gd name="T8" fmla="*/ 280392 w 21600"/>
                <a:gd name="T9" fmla="*/ 124656 h 21600"/>
                <a:gd name="T10" fmla="*/ 204712 w 21600"/>
                <a:gd name="T11" fmla="*/ 225935 h 21600"/>
                <a:gd name="T12" fmla="*/ 172701 w 21600"/>
                <a:gd name="T13" fmla="*/ 187953 h 21600"/>
                <a:gd name="T14" fmla="*/ 170754 w 21600"/>
                <a:gd name="T15" fmla="*/ 187953 h 21600"/>
                <a:gd name="T16" fmla="*/ 110599 w 21600"/>
                <a:gd name="T17" fmla="*/ 225935 h 21600"/>
                <a:gd name="T18" fmla="*/ 65009 w 21600"/>
                <a:gd name="T19" fmla="*/ 172368 h 21600"/>
                <a:gd name="T20" fmla="*/ 165912 w 21600"/>
                <a:gd name="T21" fmla="*/ 71090 h 21600"/>
                <a:gd name="T22" fmla="*/ 211501 w 21600"/>
                <a:gd name="T23" fmla="*/ 79852 h 21600"/>
                <a:gd name="T24" fmla="*/ 196949 w 21600"/>
                <a:gd name="T25" fmla="*/ 156796 h 21600"/>
                <a:gd name="T26" fmla="*/ 209567 w 21600"/>
                <a:gd name="T27" fmla="*/ 205491 h 21600"/>
                <a:gd name="T28" fmla="*/ 256130 w 21600"/>
                <a:gd name="T29" fmla="*/ 126608 h 21600"/>
                <a:gd name="T30" fmla="*/ 152320 w 21600"/>
                <a:gd name="T31" fmla="*/ 20458 h 21600"/>
                <a:gd name="T32" fmla="*/ 25222 w 21600"/>
                <a:gd name="T33" fmla="*/ 162637 h 21600"/>
                <a:gd name="T34" fmla="*/ 134861 w 21600"/>
                <a:gd name="T35" fmla="*/ 277549 h 21600"/>
                <a:gd name="T36" fmla="*/ 198897 w 21600"/>
                <a:gd name="T37" fmla="*/ 262947 h 21600"/>
                <a:gd name="T38" fmla="*/ 205686 w 21600"/>
                <a:gd name="T39" fmla="*/ 281453 h 21600"/>
                <a:gd name="T40" fmla="*/ 182398 w 21600"/>
                <a:gd name="T41" fmla="*/ 96406 h 21600"/>
                <a:gd name="T42" fmla="*/ 161057 w 21600"/>
                <a:gd name="T43" fmla="*/ 93485 h 21600"/>
                <a:gd name="T44" fmla="*/ 93139 w 21600"/>
                <a:gd name="T45" fmla="*/ 170430 h 21600"/>
                <a:gd name="T46" fmla="*/ 121283 w 21600"/>
                <a:gd name="T47" fmla="*/ 202570 h 21600"/>
                <a:gd name="T48" fmla="*/ 173674 w 21600"/>
                <a:gd name="T49" fmla="*/ 145100 h 21600"/>
                <a:gd name="T50" fmla="*/ 182398 w 21600"/>
                <a:gd name="T51" fmla="*/ 96406 h 21600"/>
                <a:gd name="T52" fmla="*/ 182398 w 21600"/>
                <a:gd name="T53" fmla="*/ 96406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600">
                  <a:moveTo>
                    <a:pt x="15845" y="20334"/>
                  </a:moveTo>
                  <a:cubicBezTo>
                    <a:pt x="14051" y="21248"/>
                    <a:pt x="12183" y="21600"/>
                    <a:pt x="10015" y="21600"/>
                  </a:cubicBezTo>
                  <a:cubicBezTo>
                    <a:pt x="4634" y="21600"/>
                    <a:pt x="0" y="17871"/>
                    <a:pt x="0" y="11891"/>
                  </a:cubicBezTo>
                  <a:cubicBezTo>
                    <a:pt x="0" y="5558"/>
                    <a:pt x="4709" y="0"/>
                    <a:pt x="12033" y="0"/>
                  </a:cubicBezTo>
                  <a:cubicBezTo>
                    <a:pt x="17788" y="0"/>
                    <a:pt x="21600" y="3799"/>
                    <a:pt x="21600" y="9006"/>
                  </a:cubicBezTo>
                  <a:cubicBezTo>
                    <a:pt x="21600" y="13579"/>
                    <a:pt x="18835" y="16323"/>
                    <a:pt x="15770" y="16323"/>
                  </a:cubicBezTo>
                  <a:cubicBezTo>
                    <a:pt x="14425" y="16323"/>
                    <a:pt x="13229" y="15479"/>
                    <a:pt x="13304" y="13579"/>
                  </a:cubicBezTo>
                  <a:cubicBezTo>
                    <a:pt x="13154" y="13579"/>
                    <a:pt x="13154" y="13579"/>
                    <a:pt x="13154" y="13579"/>
                  </a:cubicBezTo>
                  <a:cubicBezTo>
                    <a:pt x="12033" y="15408"/>
                    <a:pt x="10538" y="16323"/>
                    <a:pt x="8520" y="16323"/>
                  </a:cubicBezTo>
                  <a:cubicBezTo>
                    <a:pt x="6652" y="16323"/>
                    <a:pt x="5008" y="14916"/>
                    <a:pt x="5008" y="12453"/>
                  </a:cubicBezTo>
                  <a:cubicBezTo>
                    <a:pt x="5008" y="8584"/>
                    <a:pt x="8221" y="5136"/>
                    <a:pt x="12781" y="5136"/>
                  </a:cubicBezTo>
                  <a:cubicBezTo>
                    <a:pt x="14201" y="5136"/>
                    <a:pt x="15471" y="5347"/>
                    <a:pt x="16293" y="5769"/>
                  </a:cubicBezTo>
                  <a:cubicBezTo>
                    <a:pt x="15172" y="11328"/>
                    <a:pt x="15172" y="11328"/>
                    <a:pt x="15172" y="11328"/>
                  </a:cubicBezTo>
                  <a:cubicBezTo>
                    <a:pt x="14724" y="13720"/>
                    <a:pt x="15098" y="14775"/>
                    <a:pt x="16144" y="14846"/>
                  </a:cubicBezTo>
                  <a:cubicBezTo>
                    <a:pt x="17863" y="14846"/>
                    <a:pt x="19731" y="12735"/>
                    <a:pt x="19731" y="9147"/>
                  </a:cubicBezTo>
                  <a:cubicBezTo>
                    <a:pt x="19731" y="4644"/>
                    <a:pt x="16891" y="1478"/>
                    <a:pt x="11734" y="1478"/>
                  </a:cubicBezTo>
                  <a:cubicBezTo>
                    <a:pt x="6428" y="1478"/>
                    <a:pt x="1943" y="5418"/>
                    <a:pt x="1943" y="11750"/>
                  </a:cubicBezTo>
                  <a:cubicBezTo>
                    <a:pt x="1943" y="16886"/>
                    <a:pt x="5456" y="20052"/>
                    <a:pt x="10389" y="20052"/>
                  </a:cubicBezTo>
                  <a:cubicBezTo>
                    <a:pt x="12257" y="20052"/>
                    <a:pt x="13976" y="19700"/>
                    <a:pt x="15322" y="18997"/>
                  </a:cubicBezTo>
                  <a:lnTo>
                    <a:pt x="15845" y="20334"/>
                  </a:lnTo>
                  <a:close/>
                  <a:moveTo>
                    <a:pt x="14051" y="6965"/>
                  </a:moveTo>
                  <a:cubicBezTo>
                    <a:pt x="13678" y="6895"/>
                    <a:pt x="13154" y="6754"/>
                    <a:pt x="12407" y="6754"/>
                  </a:cubicBezTo>
                  <a:cubicBezTo>
                    <a:pt x="9492" y="6754"/>
                    <a:pt x="7175" y="9287"/>
                    <a:pt x="7175" y="12313"/>
                  </a:cubicBezTo>
                  <a:cubicBezTo>
                    <a:pt x="7175" y="13650"/>
                    <a:pt x="7922" y="14635"/>
                    <a:pt x="9343" y="14635"/>
                  </a:cubicBezTo>
                  <a:cubicBezTo>
                    <a:pt x="11211" y="14635"/>
                    <a:pt x="13005" y="12383"/>
                    <a:pt x="13379" y="10483"/>
                  </a:cubicBezTo>
                  <a:lnTo>
                    <a:pt x="14051" y="6965"/>
                  </a:lnTo>
                  <a:close/>
                  <a:moveTo>
                    <a:pt x="14051" y="6965"/>
                  </a:moveTo>
                </a:path>
              </a:pathLst>
            </a:custGeom>
            <a:solidFill>
              <a:srgbClr val="16A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294939" y="4251373"/>
            <a:ext cx="224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chemeClr val="bg1"/>
                </a:solidFill>
                <a:latin typeface="Ruda" pitchFamily="2" charset="0"/>
                <a:ea typeface="Clear Sans Light" pitchFamily="34" charset="0"/>
                <a:cs typeface="Clear Sans Light" pitchFamily="34" charset="0"/>
              </a:rPr>
              <a:t>Colleen.Clark@my.lr.edu</a:t>
            </a:r>
            <a:endParaRPr lang="en-GB" altLang="en-US" sz="1600" b="1" dirty="0">
              <a:solidFill>
                <a:schemeClr val="bg1"/>
              </a:solidFill>
              <a:latin typeface="Ruda" pitchFamily="2" charset="0"/>
              <a:ea typeface="Clear Sans Light" pitchFamily="34" charset="0"/>
              <a:cs typeface="Clear Sans Light" pitchFamily="34" charset="0"/>
            </a:endParaRPr>
          </a:p>
        </p:txBody>
      </p:sp>
      <p:grpSp>
        <p:nvGrpSpPr>
          <p:cNvPr id="102412" name="Group 38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40" name="TextBox 39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9538BFA6-23D0-406D-93A6-E38036DD76AA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13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102417" name="Group 40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42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3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69" y="1365742"/>
            <a:ext cx="2096240" cy="2443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0259" y="1930969"/>
            <a:ext cx="7054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Ruda" panose="02000000000000000000"/>
              </a:rPr>
              <a:t>The Break the Cycle Team, especially Laura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Ruda" panose="02000000000000000000"/>
              </a:rPr>
              <a:t>Dr. Kimberly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Ruda" panose="02000000000000000000"/>
              </a:rPr>
              <a:t>Dr. Jennifer </a:t>
            </a:r>
            <a:r>
              <a:rPr lang="en-US" sz="2400" dirty="0" err="1" smtClean="0">
                <a:solidFill>
                  <a:schemeClr val="bg1"/>
                </a:solidFill>
                <a:latin typeface="Ruda" panose="02000000000000000000"/>
              </a:rPr>
              <a:t>Runkle</a:t>
            </a:r>
            <a:endParaRPr lang="en-US" sz="2400" dirty="0" smtClean="0">
              <a:solidFill>
                <a:schemeClr val="bg1"/>
              </a:solidFill>
              <a:latin typeface="Ruda" panose="02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Ruda" panose="02000000000000000000"/>
              </a:rPr>
              <a:t>The coordinators at the site facilities:  Amber, Tiffany,  Amanda, Sarah and Emily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Ruda" panose="02000000000000000000"/>
              </a:rPr>
              <a:t>My Mother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13743"/>
      </p:ext>
    </p:extLst>
  </p:cSld>
  <p:clrMapOvr>
    <a:masterClrMapping/>
  </p:clrMapOvr>
  <p:transition spd="med" advTm="38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31" y="1155031"/>
            <a:ext cx="11790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American Academy of Pediatrics. (2012). Policy on breastfeeding and use of human </a:t>
            </a:r>
            <a:r>
              <a:rPr lang="en-US" sz="1200" dirty="0" smtClean="0"/>
              <a:t>milk.</a:t>
            </a:r>
            <a:r>
              <a:rPr lang="en-US" sz="1200" i="1" dirty="0" smtClean="0"/>
              <a:t> Pediatrics</a:t>
            </a:r>
            <a:r>
              <a:rPr lang="en-US" sz="1200" i="1" dirty="0"/>
              <a:t>, 129</a:t>
            </a:r>
            <a:r>
              <a:rPr lang="en-US" sz="1200" dirty="0"/>
              <a:t>(03), e827. </a:t>
            </a:r>
          </a:p>
          <a:p>
            <a:pPr lvl="1"/>
            <a:r>
              <a:rPr lang="en-US" sz="1200" dirty="0" smtClean="0"/>
              <a:t>	Retrieved </a:t>
            </a:r>
            <a:r>
              <a:rPr lang="en-US" sz="1200" dirty="0"/>
              <a:t>from: </a:t>
            </a:r>
            <a:r>
              <a:rPr lang="en-US" sz="1200" u="sng" dirty="0"/>
              <a:t>http://</a:t>
            </a:r>
            <a:r>
              <a:rPr lang="en-US" sz="1200" u="sng" dirty="0" smtClean="0"/>
              <a:t>pediatrics.aappublications.org/content/ pediatrics/129/3/e827.full.pdf</a:t>
            </a:r>
            <a:endParaRPr lang="en-US" sz="1200" u="sng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Angier, N. (1999). </a:t>
            </a:r>
            <a:r>
              <a:rPr lang="en-US" sz="1200" i="1" dirty="0"/>
              <a:t>Woman: An intimate geography.</a:t>
            </a:r>
            <a:r>
              <a:rPr lang="en-US" sz="1200" dirty="0"/>
              <a:t> New York, NY: Houghton </a:t>
            </a:r>
            <a:r>
              <a:rPr lang="en-US" sz="1200" dirty="0" smtClean="0"/>
              <a:t>Mifflin</a:t>
            </a:r>
            <a:r>
              <a:rPr lang="en-US" sz="1200" dirty="0"/>
              <a:t> </a:t>
            </a:r>
            <a:r>
              <a:rPr lang="en-US" sz="1200" dirty="0" smtClean="0"/>
              <a:t>Company</a:t>
            </a:r>
            <a:r>
              <a:rPr lang="en-US" sz="1200" dirty="0"/>
              <a:t>. 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Bigelow, A. E., Power, M., Gillis, D. E., </a:t>
            </a:r>
            <a:r>
              <a:rPr lang="en-US" sz="1200" dirty="0" err="1"/>
              <a:t>Maclellan</a:t>
            </a:r>
            <a:r>
              <a:rPr lang="en-US" sz="1200" dirty="0"/>
              <a:t>-Peters, J., Alex, M., &amp; McDonald, C. (2014).  </a:t>
            </a:r>
            <a:r>
              <a:rPr lang="en-US" sz="1200" dirty="0" smtClean="0"/>
              <a:t>Breastfeeding</a:t>
            </a:r>
            <a:r>
              <a:rPr lang="en-US" sz="1200" dirty="0"/>
              <a:t>, skin-to-skin </a:t>
            </a:r>
            <a:r>
              <a:rPr lang="en-US" sz="1200" dirty="0" smtClean="0"/>
              <a:t>contact</a:t>
            </a:r>
            <a:r>
              <a:rPr lang="en-US" sz="1200" dirty="0"/>
              <a:t>, and mother-infant interaction over infants’ first three </a:t>
            </a:r>
            <a:r>
              <a:rPr lang="en-US" sz="1200" dirty="0" smtClean="0"/>
              <a:t>	months</a:t>
            </a:r>
            <a:r>
              <a:rPr lang="en-US" sz="1200" dirty="0"/>
              <a:t>. </a:t>
            </a:r>
            <a:r>
              <a:rPr lang="en-US" sz="1200" i="1" dirty="0"/>
              <a:t>Infant Mental Health Journal, 35</a:t>
            </a:r>
            <a:r>
              <a:rPr lang="en-US" sz="1200" dirty="0"/>
              <a:t>(1), </a:t>
            </a:r>
            <a:r>
              <a:rPr lang="en-US" sz="1200" dirty="0" smtClean="0"/>
              <a:t>51-62. doi:10.1002/imhj.21424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Centers for Disease Control and Prevention. (2016). </a:t>
            </a:r>
            <a:r>
              <a:rPr lang="en-US" sz="1200" i="1" dirty="0"/>
              <a:t>Maternity care practices and breastfeeding </a:t>
            </a:r>
            <a:r>
              <a:rPr lang="en-US" sz="1200" i="1" dirty="0" smtClean="0"/>
              <a:t>among </a:t>
            </a:r>
            <a:r>
              <a:rPr lang="en-US" sz="1200" i="1" dirty="0"/>
              <a:t>adolescent mothers Aged 12–19 Years — United States, </a:t>
            </a:r>
            <a:r>
              <a:rPr lang="en-US" sz="1200" i="1" dirty="0" smtClean="0"/>
              <a:t>2009–2011.</a:t>
            </a:r>
            <a:endParaRPr lang="en-US" sz="1200" dirty="0"/>
          </a:p>
          <a:p>
            <a:pPr lvl="1"/>
            <a:r>
              <a:rPr lang="en-US" sz="1200" dirty="0" smtClean="0"/>
              <a:t>	Retrieved </a:t>
            </a:r>
            <a:r>
              <a:rPr lang="en-US" sz="1200" dirty="0"/>
              <a:t>from the CDC website</a:t>
            </a:r>
            <a:r>
              <a:rPr lang="en-US" sz="1200" dirty="0" smtClean="0"/>
              <a:t>: </a:t>
            </a:r>
            <a:r>
              <a:rPr lang="en-US" sz="1200" u="sng" dirty="0"/>
              <a:t>http://www.cdc.gov/mmwr/volumes/65/wr/mm6502a1.html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Godfrey, J. R., &amp; Lawrence, R. A. (2010). Toward optimal health: The maternal benefits </a:t>
            </a:r>
            <a:r>
              <a:rPr lang="en-US" sz="1200" dirty="0" smtClean="0"/>
              <a:t>of </a:t>
            </a:r>
            <a:r>
              <a:rPr lang="en-US" sz="1200" dirty="0"/>
              <a:t>breastfeeding. </a:t>
            </a:r>
            <a:r>
              <a:rPr lang="en-US" sz="1200" i="1" dirty="0"/>
              <a:t>Journal Of Women's Health,19</a:t>
            </a:r>
            <a:r>
              <a:rPr lang="en-US" sz="1200" dirty="0"/>
              <a:t>(9), 1597-1602. doi:10.1089/ </a:t>
            </a:r>
            <a:r>
              <a:rPr lang="en-US" sz="1200" dirty="0" smtClean="0"/>
              <a:t>jwh.2010.2290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La </a:t>
            </a:r>
            <a:r>
              <a:rPr lang="en-US" sz="1200" dirty="0" err="1"/>
              <a:t>Leche</a:t>
            </a:r>
            <a:r>
              <a:rPr lang="en-US" sz="1200" dirty="0"/>
              <a:t> League. (2016). </a:t>
            </a:r>
            <a:r>
              <a:rPr lang="en-US" sz="1200" i="1" dirty="0"/>
              <a:t>What is colostrum? How does it benefit my baby?. </a:t>
            </a:r>
            <a:r>
              <a:rPr lang="en-US" sz="1200" dirty="0"/>
              <a:t>Retrieved from: </a:t>
            </a:r>
            <a:r>
              <a:rPr lang="en-US" sz="1200" dirty="0" smtClean="0"/>
              <a:t> </a:t>
            </a:r>
            <a:r>
              <a:rPr lang="en-US" sz="1200" u="sng" dirty="0"/>
              <a:t>http://www.lalecheleague.org/faq/colostrum.html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Oddy</a:t>
            </a:r>
            <a:r>
              <a:rPr lang="en-US" sz="1200" dirty="0"/>
              <a:t>, O., Kendall, G., Li, J., Jacoby, P., Robinson, M., Klerk, N., et al. (2010). The </a:t>
            </a:r>
            <a:r>
              <a:rPr lang="en-US" sz="1200" dirty="0" smtClean="0"/>
              <a:t>long-term </a:t>
            </a:r>
            <a:r>
              <a:rPr lang="en-US" sz="1200" dirty="0"/>
              <a:t>effects of breastfeeding on child and adolescent mental health: A pregnancy cohort </a:t>
            </a:r>
            <a:r>
              <a:rPr lang="en-US" sz="1200" dirty="0" smtClean="0"/>
              <a:t>	study 	followed </a:t>
            </a:r>
            <a:r>
              <a:rPr lang="en-US" sz="1200" dirty="0"/>
              <a:t>for 14 years. </a:t>
            </a:r>
            <a:r>
              <a:rPr lang="en-US" sz="1200" i="1" dirty="0"/>
              <a:t>The Journal of Pediatrics, 156 </a:t>
            </a:r>
            <a:r>
              <a:rPr lang="en-US" sz="1200" dirty="0"/>
              <a:t>(4), 568-574. </a:t>
            </a:r>
            <a:r>
              <a:rPr lang="en-US" sz="1200" dirty="0" err="1"/>
              <a:t>doi</a:t>
            </a:r>
            <a:r>
              <a:rPr lang="en-US" sz="1200" dirty="0"/>
              <a:t>: http</a:t>
            </a:r>
            <a:r>
              <a:rPr lang="en-US" sz="1200" dirty="0" smtClean="0"/>
              <a:t>://</a:t>
            </a:r>
            <a:r>
              <a:rPr lang="en-US" sz="1200" u="sng" dirty="0" smtClean="0"/>
              <a:t>dx.doi.org/10.1016/j.jpeds.2009.10.020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Mohrbacher</a:t>
            </a:r>
            <a:r>
              <a:rPr lang="en-US" sz="1200" dirty="0"/>
              <a:t>, N., Stock, J. (2003). </a:t>
            </a:r>
            <a:r>
              <a:rPr lang="en-US" sz="1200" i="1" dirty="0"/>
              <a:t>La </a:t>
            </a:r>
            <a:r>
              <a:rPr lang="en-US" sz="1200" i="1" dirty="0" err="1"/>
              <a:t>leche</a:t>
            </a:r>
            <a:r>
              <a:rPr lang="en-US" sz="1200" i="1" dirty="0"/>
              <a:t> league international: The breastfeeding answer </a:t>
            </a:r>
            <a:r>
              <a:rPr lang="en-US" sz="1200" i="1" dirty="0" smtClean="0"/>
              <a:t>book.</a:t>
            </a:r>
            <a:r>
              <a:rPr lang="en-US" sz="1200" i="1" dirty="0"/>
              <a:t> </a:t>
            </a:r>
            <a:r>
              <a:rPr lang="en-US" sz="1200" dirty="0" smtClean="0"/>
              <a:t>Schaumburg</a:t>
            </a:r>
            <a:r>
              <a:rPr lang="en-US" sz="1200" dirty="0"/>
              <a:t>, IL: La </a:t>
            </a:r>
            <a:r>
              <a:rPr lang="en-US" sz="1200" dirty="0" err="1"/>
              <a:t>Leche</a:t>
            </a:r>
            <a:r>
              <a:rPr lang="en-US" sz="1200" dirty="0"/>
              <a:t> League International.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Smith, P., Coley, S., </a:t>
            </a:r>
            <a:r>
              <a:rPr lang="en-US" sz="1200" dirty="0" err="1"/>
              <a:t>Labbock</a:t>
            </a:r>
            <a:r>
              <a:rPr lang="en-US" sz="1200" dirty="0"/>
              <a:t>, M., </a:t>
            </a:r>
            <a:r>
              <a:rPr lang="en-US" sz="1200" dirty="0" err="1"/>
              <a:t>Cupito</a:t>
            </a:r>
            <a:r>
              <a:rPr lang="en-US" sz="1200" dirty="0"/>
              <a:t>, S., </a:t>
            </a:r>
            <a:r>
              <a:rPr lang="en-US" sz="1200" dirty="0" err="1"/>
              <a:t>Nwokah</a:t>
            </a:r>
            <a:r>
              <a:rPr lang="en-US" sz="1200" dirty="0"/>
              <a:t>, E. (2012). Early </a:t>
            </a:r>
            <a:r>
              <a:rPr lang="en-US" sz="1200" dirty="0" smtClean="0"/>
              <a:t>breastfeeding experiences </a:t>
            </a:r>
            <a:r>
              <a:rPr lang="en-US" sz="1200" dirty="0"/>
              <a:t>of adolescent mothers: a qualitative prospective study. </a:t>
            </a:r>
            <a:r>
              <a:rPr lang="en-US" sz="1200" i="1" dirty="0"/>
              <a:t>International </a:t>
            </a:r>
            <a:r>
              <a:rPr lang="en-US" sz="1200" i="1" dirty="0" smtClean="0"/>
              <a:t>Breastfeeding </a:t>
            </a:r>
            <a:r>
              <a:rPr lang="en-US" sz="1200" i="1" dirty="0"/>
              <a:t>Journal </a:t>
            </a:r>
            <a:r>
              <a:rPr lang="en-US" sz="1200" i="1" dirty="0" smtClean="0"/>
              <a:t>7</a:t>
            </a:r>
            <a:r>
              <a:rPr lang="en-US" sz="1200" dirty="0" smtClean="0"/>
              <a:t>(13</a:t>
            </a:r>
            <a:r>
              <a:rPr lang="en-US" sz="1200" dirty="0"/>
              <a:t>). </a:t>
            </a:r>
            <a:r>
              <a:rPr lang="en-US" sz="1200" dirty="0" err="1"/>
              <a:t>doi</a:t>
            </a:r>
            <a:r>
              <a:rPr lang="en-US" sz="1200" dirty="0"/>
              <a:t>: 10.1186/1746-4358-7-13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Tucker, C., Wilson, E., </a:t>
            </a:r>
            <a:r>
              <a:rPr lang="en-US" sz="1200" dirty="0" err="1"/>
              <a:t>Samandari</a:t>
            </a:r>
            <a:r>
              <a:rPr lang="en-US" sz="1200" dirty="0"/>
              <a:t>, G., (2011). Infant feeding experiences among teen mothers </a:t>
            </a:r>
            <a:r>
              <a:rPr lang="en-US" sz="1200" dirty="0" smtClean="0"/>
              <a:t>in North </a:t>
            </a:r>
            <a:r>
              <a:rPr lang="en-US" sz="1200" dirty="0"/>
              <a:t>Carolina: Findings from a mixed-media stud. </a:t>
            </a:r>
            <a:r>
              <a:rPr lang="en-US" sz="1200" i="1" dirty="0"/>
              <a:t>International Breastfeeding </a:t>
            </a:r>
            <a:r>
              <a:rPr lang="en-US" sz="1200" i="1" dirty="0" smtClean="0"/>
              <a:t>Journal,</a:t>
            </a:r>
            <a:endParaRPr lang="en-US" sz="1200" dirty="0"/>
          </a:p>
          <a:p>
            <a:r>
              <a:rPr lang="en-US" sz="1200" i="1" dirty="0"/>
              <a:t>	</a:t>
            </a:r>
            <a:r>
              <a:rPr lang="en-US" sz="1200" i="1" dirty="0" smtClean="0"/>
              <a:t>6 </a:t>
            </a:r>
            <a:r>
              <a:rPr lang="en-US" sz="1200" dirty="0"/>
              <a:t>(14).</a:t>
            </a:r>
            <a:r>
              <a:rPr lang="en-US" sz="1200" i="1" dirty="0"/>
              <a:t> </a:t>
            </a:r>
            <a:r>
              <a:rPr lang="en-US" sz="1200" dirty="0" err="1"/>
              <a:t>doi</a:t>
            </a:r>
            <a:r>
              <a:rPr lang="en-US" sz="1200" dirty="0"/>
              <a:t>: 10.1186/1746-4358-6-14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U.S Department of Health and Human Services (2012). </a:t>
            </a:r>
            <a:r>
              <a:rPr lang="en-US" sz="1200" i="1" dirty="0"/>
              <a:t>Healthy people 2020 topics: Infant </a:t>
            </a:r>
            <a:r>
              <a:rPr lang="en-US" sz="1200" i="1" dirty="0" smtClean="0"/>
              <a:t>care </a:t>
            </a:r>
            <a:r>
              <a:rPr lang="en-US" sz="1200" i="1" dirty="0"/>
              <a:t>objectives.</a:t>
            </a:r>
            <a:r>
              <a:rPr lang="en-US" sz="1200" dirty="0"/>
              <a:t> Retrieved from: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 </a:t>
            </a:r>
            <a:r>
              <a:rPr lang="en-US" sz="1200" u="sng" dirty="0"/>
              <a:t>https://</a:t>
            </a:r>
            <a:r>
              <a:rPr lang="en-US" sz="1200" u="sng" dirty="0" smtClean="0"/>
              <a:t>www.healthypeople.gov/2020/topics-objectives/topic/maternal-infant-and-child-</a:t>
            </a:r>
            <a:r>
              <a:rPr lang="en-US" sz="1200" dirty="0" smtClean="0"/>
              <a:t> </a:t>
            </a:r>
            <a:r>
              <a:rPr lang="en-US" sz="1200" dirty="0"/>
              <a:t>health/objectives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U.S Department of Health and Human Services (2014a). </a:t>
            </a:r>
            <a:r>
              <a:rPr lang="en-US" sz="1200" i="1" dirty="0"/>
              <a:t>Healthy people 2020 topics: Maternal, </a:t>
            </a:r>
            <a:r>
              <a:rPr lang="en-US" sz="1200" i="1" dirty="0" smtClean="0"/>
              <a:t>infant</a:t>
            </a:r>
            <a:r>
              <a:rPr lang="en-US" sz="1200" i="1" dirty="0"/>
              <a:t>, and child health.</a:t>
            </a:r>
            <a:r>
              <a:rPr lang="en-US" sz="1200" dirty="0"/>
              <a:t> Retrieved from: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 </a:t>
            </a:r>
            <a:r>
              <a:rPr lang="en-US" sz="1200" dirty="0"/>
              <a:t>https://www.healthypeople.gov/2020/topics-objectives/topic/maternal-infant-and-child- </a:t>
            </a:r>
            <a:r>
              <a:rPr lang="en-US" sz="1200" dirty="0" smtClean="0"/>
              <a:t> </a:t>
            </a:r>
            <a:r>
              <a:rPr lang="en-US" sz="1200" dirty="0"/>
              <a:t>health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U.S Department of Health and Human Services (2014b). </a:t>
            </a:r>
            <a:r>
              <a:rPr lang="en-US" sz="1200" i="1" dirty="0"/>
              <a:t>Trends in Teen Pregnancy </a:t>
            </a:r>
            <a:r>
              <a:rPr lang="en-US" sz="1200" i="1" dirty="0" smtClean="0"/>
              <a:t>and Childbearing</a:t>
            </a:r>
            <a:r>
              <a:rPr lang="en-US" sz="1200" i="1" dirty="0"/>
              <a:t>.</a:t>
            </a:r>
            <a:r>
              <a:rPr lang="en-US" sz="1200" dirty="0"/>
              <a:t> Retrieved from: </a:t>
            </a:r>
            <a:r>
              <a:rPr lang="en-US" sz="1200" u="sng" dirty="0"/>
              <a:t>http://</a:t>
            </a:r>
            <a:r>
              <a:rPr lang="en-US" sz="1200" u="sng" dirty="0" smtClean="0"/>
              <a:t>www.hhs.gov/ash/oah/adolescent-health</a:t>
            </a:r>
          </a:p>
          <a:p>
            <a:r>
              <a:rPr lang="en-US" sz="1200" dirty="0"/>
              <a:t>	</a:t>
            </a:r>
            <a:r>
              <a:rPr lang="en-US" sz="1200" u="sng" dirty="0" smtClean="0"/>
              <a:t>topics/</a:t>
            </a:r>
            <a:r>
              <a:rPr lang="en-US" sz="1200" dirty="0" smtClean="0"/>
              <a:t>reproductive-health/teen-pregnancy/trends.html</a:t>
            </a:r>
            <a:endParaRPr lang="en-US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Woods, N., </a:t>
            </a:r>
            <a:r>
              <a:rPr lang="en-US" sz="1200" dirty="0" err="1"/>
              <a:t>Chesser</a:t>
            </a:r>
            <a:r>
              <a:rPr lang="en-US" sz="1200" dirty="0"/>
              <a:t>, A., </a:t>
            </a:r>
            <a:r>
              <a:rPr lang="en-US" sz="1200" dirty="0" err="1"/>
              <a:t>Wipperman</a:t>
            </a:r>
            <a:r>
              <a:rPr lang="en-US" sz="1200" dirty="0"/>
              <a:t>, J. (2013). Describing adolescent breastfeeding </a:t>
            </a:r>
            <a:r>
              <a:rPr lang="en-US" sz="1200" dirty="0" smtClean="0"/>
              <a:t>environments </a:t>
            </a:r>
            <a:r>
              <a:rPr lang="en-US" sz="1200" dirty="0"/>
              <a:t>through focus groups in an urban community. </a:t>
            </a:r>
            <a:r>
              <a:rPr lang="en-US" sz="1200" i="1" dirty="0"/>
              <a:t>Journal of Primary &amp; </a:t>
            </a:r>
            <a:r>
              <a:rPr lang="en-US" sz="1200" i="1" dirty="0" smtClean="0"/>
              <a:t> </a:t>
            </a:r>
            <a:r>
              <a:rPr lang="en-US" sz="1200" i="1" dirty="0"/>
              <a:t>Community Care, </a:t>
            </a:r>
            <a:r>
              <a:rPr lang="en-US" sz="1200" i="1" dirty="0" smtClean="0"/>
              <a:t>4</a:t>
            </a:r>
            <a:r>
              <a:rPr lang="en-US" sz="1200" dirty="0" smtClean="0"/>
              <a:t>(4)307-310</a:t>
            </a:r>
            <a:r>
              <a:rPr lang="en-US" sz="1200" dirty="0"/>
              <a:t>. do: 10.117/2150131913487380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8"/>
            <a:ext cx="12223539" cy="1137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31" y="401619"/>
            <a:ext cx="602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References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59965"/>
      </p:ext>
    </p:extLst>
  </p:cSld>
  <p:clrMapOvr>
    <a:masterClrMapping/>
  </p:clrMapOvr>
  <p:transition spd="slow" advTm="33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-32894" y="-17319"/>
            <a:ext cx="12224894" cy="1849898"/>
          </a:xfrm>
          <a:prstGeom prst="rect">
            <a:avLst/>
          </a:prstGeom>
          <a:solidFill>
            <a:srgbClr val="445468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19238" y="424941"/>
            <a:ext cx="9144000" cy="10066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800" b="1" dirty="0" smtClean="0">
                <a:solidFill>
                  <a:schemeClr val="bg1"/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Breastfeeding Health Benefits </a:t>
            </a:r>
            <a:endParaRPr lang="en-GB" sz="3800" b="1" dirty="0">
              <a:solidFill>
                <a:schemeClr val="bg1"/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436813" y="1266031"/>
            <a:ext cx="7308850" cy="369332"/>
          </a:xfrm>
          <a:prstGeom prst="rect">
            <a:avLst/>
          </a:prstGeom>
        </p:spPr>
        <p:txBody>
          <a:bodyPr lIns="121920" tIns="60960" rIns="121920" bIns="60960">
            <a:spAutoFit/>
          </a:bodyPr>
          <a:lstStyle/>
          <a:p>
            <a:pPr algn="ctr" defTabSz="12190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What does current research tell us?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088961" y="2133914"/>
            <a:ext cx="2375451" cy="1338570"/>
            <a:chOff x="1100078" y="2249809"/>
            <a:chExt cx="2375186" cy="918266"/>
          </a:xfrm>
        </p:grpSpPr>
        <p:sp>
          <p:nvSpPr>
            <p:cNvPr id="38" name="TextBox 37"/>
            <p:cNvSpPr txBox="1"/>
            <p:nvPr/>
          </p:nvSpPr>
          <p:spPr>
            <a:xfrm>
              <a:off x="1455000" y="2249809"/>
              <a:ext cx="2020264" cy="375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Reduced Risk of: </a:t>
              </a:r>
              <a:endPara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00078" y="2513553"/>
              <a:ext cx="2333364" cy="654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Breast Cancer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Type 2 Diabetes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Heart Disease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99793" y="4236296"/>
            <a:ext cx="3254167" cy="1417321"/>
            <a:chOff x="244445" y="3833258"/>
            <a:chExt cx="3252758" cy="726836"/>
          </a:xfrm>
        </p:grpSpPr>
        <p:sp>
          <p:nvSpPr>
            <p:cNvPr id="42" name="TextBox 41"/>
            <p:cNvSpPr txBox="1"/>
            <p:nvPr/>
          </p:nvSpPr>
          <p:spPr>
            <a:xfrm>
              <a:off x="828174" y="3833258"/>
              <a:ext cx="2601638" cy="461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Enhanced Benefits of: </a:t>
              </a:r>
              <a:endPara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4445" y="4086588"/>
              <a:ext cx="3252758" cy="47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Promotion of Postpartum Health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Financial Benefits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Bonding with Baby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526113" y="2133914"/>
            <a:ext cx="2428618" cy="1898055"/>
            <a:chOff x="8618007" y="2149887"/>
            <a:chExt cx="2429084" cy="1901168"/>
          </a:xfrm>
        </p:grpSpPr>
        <p:sp>
          <p:nvSpPr>
            <p:cNvPr id="49" name="TextBox 48"/>
            <p:cNvSpPr txBox="1"/>
            <p:nvPr/>
          </p:nvSpPr>
          <p:spPr>
            <a:xfrm>
              <a:off x="8618007" y="2149887"/>
              <a:ext cx="2018969" cy="4624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Reduced Risk of: 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687613" y="2478821"/>
              <a:ext cx="2359478" cy="15722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/>
                  <a:cs typeface="Clear Sans Light" panose="020B0303030202020304" pitchFamily="34" charset="0"/>
                </a:rPr>
                <a:t>Gastrointestinal Infection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/>
                  <a:cs typeface="Clear Sans Light" panose="020B0303030202020304" pitchFamily="34" charset="0"/>
                </a:rPr>
                <a:t>Respiratory Infection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/>
                  <a:cs typeface="Clear Sans Light" panose="020B0303030202020304" pitchFamily="34" charset="0"/>
                </a:rPr>
                <a:t>Ear Infections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/>
                  <a:cs typeface="Clear Sans Light" panose="020B0303030202020304" pitchFamily="34" charset="0"/>
                </a:rPr>
                <a:t>Serious Colds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/>
                  <a:cs typeface="Clear Sans Light" panose="020B0303030202020304" pitchFamily="34" charset="0"/>
                </a:rPr>
                <a:t>Allergies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/>
                  <a:cs typeface="Clear Sans Light" panose="020B0303030202020304" pitchFamily="34" charset="0"/>
                </a:rPr>
                <a:t>STDs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Lato Light" panose="020F0302020204030203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8526113" y="4297163"/>
            <a:ext cx="2543902" cy="1238746"/>
            <a:chOff x="8525627" y="4049942"/>
            <a:chExt cx="2544390" cy="993160"/>
          </a:xfrm>
        </p:grpSpPr>
        <p:sp>
          <p:nvSpPr>
            <p:cNvPr id="53" name="TextBox 52"/>
            <p:cNvSpPr txBox="1"/>
            <p:nvPr/>
          </p:nvSpPr>
          <p:spPr>
            <a:xfrm>
              <a:off x="8525627" y="4049942"/>
              <a:ext cx="2544390" cy="4613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Enhanced Benefits of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uda" panose="02000000000000000000" pitchFamily="2" charset="0"/>
                  <a:cs typeface="Clear Sans" panose="020B0503030202020304" pitchFamily="34" charset="0"/>
                </a:rPr>
                <a:t>: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586168" y="4397197"/>
              <a:ext cx="2359478" cy="6459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Cognitive Benefits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Bonding with Mother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0253" name="Group 57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60" name="TextBox 59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0</a:t>
              </a:r>
              <a:fld id="{B1FDE360-7637-4B5B-82E1-B7900AF6C23A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2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10273" name="Group 60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62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63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 bwMode="auto">
          <a:xfrm>
            <a:off x="3714750" y="4428427"/>
            <a:ext cx="703262" cy="703263"/>
          </a:xfrm>
          <a:prstGeom prst="rect">
            <a:avLst/>
          </a:prstGeom>
          <a:solidFill>
            <a:srgbClr val="8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9" name="Rectangle 78"/>
          <p:cNvSpPr/>
          <p:nvPr/>
        </p:nvSpPr>
        <p:spPr bwMode="auto">
          <a:xfrm>
            <a:off x="7708200" y="4425807"/>
            <a:ext cx="703263" cy="670600"/>
          </a:xfrm>
          <a:prstGeom prst="rect">
            <a:avLst/>
          </a:prstGeom>
          <a:solidFill>
            <a:srgbClr val="AC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6" name="Rectangle 65"/>
          <p:cNvSpPr/>
          <p:nvPr/>
        </p:nvSpPr>
        <p:spPr bwMode="auto">
          <a:xfrm>
            <a:off x="3714749" y="2673669"/>
            <a:ext cx="703263" cy="703263"/>
          </a:xfrm>
          <a:prstGeom prst="rect">
            <a:avLst/>
          </a:prstGeom>
          <a:solidFill>
            <a:srgbClr val="694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6" name="Rectangle 75"/>
          <p:cNvSpPr/>
          <p:nvPr/>
        </p:nvSpPr>
        <p:spPr bwMode="auto">
          <a:xfrm>
            <a:off x="7700064" y="2667725"/>
            <a:ext cx="703263" cy="703263"/>
          </a:xfrm>
          <a:prstGeom prst="rect">
            <a:avLst/>
          </a:prstGeom>
          <a:solidFill>
            <a:srgbClr val="94A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8" y="2179053"/>
            <a:ext cx="2817496" cy="3848286"/>
          </a:xfrm>
          <a:prstGeom prst="rect">
            <a:avLst/>
          </a:prstGeom>
          <a:ln>
            <a:solidFill>
              <a:srgbClr val="445468"/>
            </a:solidFill>
          </a:ln>
        </p:spPr>
      </p:pic>
      <p:sp>
        <p:nvSpPr>
          <p:cNvPr id="81" name="Freeform 80"/>
          <p:cNvSpPr>
            <a:spLocks/>
          </p:cNvSpPr>
          <p:nvPr/>
        </p:nvSpPr>
        <p:spPr bwMode="auto">
          <a:xfrm>
            <a:off x="3887787" y="2818921"/>
            <a:ext cx="357188" cy="294821"/>
          </a:xfrm>
          <a:custGeom>
            <a:avLst/>
            <a:gdLst>
              <a:gd name="T0" fmla="*/ 206 w 252"/>
              <a:gd name="T1" fmla="*/ 0 h 208"/>
              <a:gd name="T2" fmla="*/ 89 w 252"/>
              <a:gd name="T3" fmla="*/ 116 h 208"/>
              <a:gd name="T4" fmla="*/ 45 w 252"/>
              <a:gd name="T5" fmla="*/ 72 h 208"/>
              <a:gd name="T6" fmla="*/ 0 w 252"/>
              <a:gd name="T7" fmla="*/ 118 h 208"/>
              <a:gd name="T8" fmla="*/ 44 w 252"/>
              <a:gd name="T9" fmla="*/ 161 h 208"/>
              <a:gd name="T10" fmla="*/ 89 w 252"/>
              <a:gd name="T11" fmla="*/ 208 h 208"/>
              <a:gd name="T12" fmla="*/ 135 w 252"/>
              <a:gd name="T13" fmla="*/ 161 h 208"/>
              <a:gd name="T14" fmla="*/ 252 w 252"/>
              <a:gd name="T15" fmla="*/ 45 h 208"/>
              <a:gd name="T16" fmla="*/ 206 w 252"/>
              <a:gd name="T1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08">
                <a:moveTo>
                  <a:pt x="206" y="0"/>
                </a:moveTo>
                <a:lnTo>
                  <a:pt x="89" y="116"/>
                </a:lnTo>
                <a:lnTo>
                  <a:pt x="45" y="72"/>
                </a:lnTo>
                <a:lnTo>
                  <a:pt x="0" y="118"/>
                </a:lnTo>
                <a:lnTo>
                  <a:pt x="44" y="161"/>
                </a:lnTo>
                <a:lnTo>
                  <a:pt x="89" y="208"/>
                </a:lnTo>
                <a:lnTo>
                  <a:pt x="135" y="161"/>
                </a:lnTo>
                <a:lnTo>
                  <a:pt x="252" y="45"/>
                </a:lnTo>
                <a:lnTo>
                  <a:pt x="2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870919" y="4584886"/>
            <a:ext cx="357188" cy="276506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7732077" y="2703205"/>
            <a:ext cx="639236" cy="58924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7868988" y="4546071"/>
            <a:ext cx="381685" cy="391028"/>
          </a:xfrm>
          <a:custGeom>
            <a:avLst/>
            <a:gdLst>
              <a:gd name="T0" fmla="*/ 164 w 199"/>
              <a:gd name="T1" fmla="*/ 145 h 212"/>
              <a:gd name="T2" fmla="*/ 178 w 199"/>
              <a:gd name="T3" fmla="*/ 138 h 212"/>
              <a:gd name="T4" fmla="*/ 195 w 199"/>
              <a:gd name="T5" fmla="*/ 132 h 212"/>
              <a:gd name="T6" fmla="*/ 198 w 199"/>
              <a:gd name="T7" fmla="*/ 106 h 212"/>
              <a:gd name="T8" fmla="*/ 192 w 199"/>
              <a:gd name="T9" fmla="*/ 62 h 212"/>
              <a:gd name="T10" fmla="*/ 148 w 199"/>
              <a:gd name="T11" fmla="*/ 100 h 212"/>
              <a:gd name="T12" fmla="*/ 133 w 199"/>
              <a:gd name="T13" fmla="*/ 115 h 212"/>
              <a:gd name="T14" fmla="*/ 134 w 199"/>
              <a:gd name="T15" fmla="*/ 99 h 212"/>
              <a:gd name="T16" fmla="*/ 149 w 199"/>
              <a:gd name="T17" fmla="*/ 70 h 212"/>
              <a:gd name="T18" fmla="*/ 136 w 199"/>
              <a:gd name="T19" fmla="*/ 43 h 212"/>
              <a:gd name="T20" fmla="*/ 100 w 199"/>
              <a:gd name="T21" fmla="*/ 1 h 212"/>
              <a:gd name="T22" fmla="*/ 100 w 199"/>
              <a:gd name="T23" fmla="*/ 0 h 212"/>
              <a:gd name="T24" fmla="*/ 99 w 199"/>
              <a:gd name="T25" fmla="*/ 1 h 212"/>
              <a:gd name="T26" fmla="*/ 99 w 199"/>
              <a:gd name="T27" fmla="*/ 0 h 212"/>
              <a:gd name="T28" fmla="*/ 99 w 199"/>
              <a:gd name="T29" fmla="*/ 1 h 212"/>
              <a:gd name="T30" fmla="*/ 63 w 199"/>
              <a:gd name="T31" fmla="*/ 43 h 212"/>
              <a:gd name="T32" fmla="*/ 50 w 199"/>
              <a:gd name="T33" fmla="*/ 70 h 212"/>
              <a:gd name="T34" fmla="*/ 65 w 199"/>
              <a:gd name="T35" fmla="*/ 99 h 212"/>
              <a:gd name="T36" fmla="*/ 66 w 199"/>
              <a:gd name="T37" fmla="*/ 115 h 212"/>
              <a:gd name="T38" fmla="*/ 51 w 199"/>
              <a:gd name="T39" fmla="*/ 100 h 212"/>
              <a:gd name="T40" fmla="*/ 6 w 199"/>
              <a:gd name="T41" fmla="*/ 62 h 212"/>
              <a:gd name="T42" fmla="*/ 1 w 199"/>
              <a:gd name="T43" fmla="*/ 106 h 212"/>
              <a:gd name="T44" fmla="*/ 4 w 199"/>
              <a:gd name="T45" fmla="*/ 132 h 212"/>
              <a:gd name="T46" fmla="*/ 20 w 199"/>
              <a:gd name="T47" fmla="*/ 138 h 212"/>
              <a:gd name="T48" fmla="*/ 35 w 199"/>
              <a:gd name="T49" fmla="*/ 145 h 212"/>
              <a:gd name="T50" fmla="*/ 32 w 199"/>
              <a:gd name="T51" fmla="*/ 156 h 212"/>
              <a:gd name="T52" fmla="*/ 1 w 199"/>
              <a:gd name="T53" fmla="*/ 145 h 212"/>
              <a:gd name="T54" fmla="*/ 46 w 199"/>
              <a:gd name="T55" fmla="*/ 208 h 212"/>
              <a:gd name="T56" fmla="*/ 67 w 199"/>
              <a:gd name="T57" fmla="*/ 204 h 212"/>
              <a:gd name="T58" fmla="*/ 88 w 199"/>
              <a:gd name="T59" fmla="*/ 191 h 212"/>
              <a:gd name="T60" fmla="*/ 94 w 199"/>
              <a:gd name="T61" fmla="*/ 188 h 212"/>
              <a:gd name="T62" fmla="*/ 95 w 199"/>
              <a:gd name="T63" fmla="*/ 179 h 212"/>
              <a:gd name="T64" fmla="*/ 99 w 199"/>
              <a:gd name="T65" fmla="*/ 94 h 212"/>
              <a:gd name="T66" fmla="*/ 104 w 199"/>
              <a:gd name="T67" fmla="*/ 179 h 212"/>
              <a:gd name="T68" fmla="*/ 105 w 199"/>
              <a:gd name="T69" fmla="*/ 188 h 212"/>
              <a:gd name="T70" fmla="*/ 111 w 199"/>
              <a:gd name="T71" fmla="*/ 191 h 212"/>
              <a:gd name="T72" fmla="*/ 132 w 199"/>
              <a:gd name="T73" fmla="*/ 204 h 212"/>
              <a:gd name="T74" fmla="*/ 153 w 199"/>
              <a:gd name="T75" fmla="*/ 208 h 212"/>
              <a:gd name="T76" fmla="*/ 198 w 199"/>
              <a:gd name="T77" fmla="*/ 145 h 212"/>
              <a:gd name="T78" fmla="*/ 167 w 199"/>
              <a:gd name="T79" fmla="*/ 156 h 212"/>
              <a:gd name="T80" fmla="*/ 164 w 199"/>
              <a:gd name="T81" fmla="*/ 14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" h="212">
                <a:moveTo>
                  <a:pt x="164" y="145"/>
                </a:moveTo>
                <a:cubicBezTo>
                  <a:pt x="168" y="142"/>
                  <a:pt x="173" y="140"/>
                  <a:pt x="178" y="138"/>
                </a:cubicBezTo>
                <a:cubicBezTo>
                  <a:pt x="184" y="136"/>
                  <a:pt x="190" y="135"/>
                  <a:pt x="195" y="132"/>
                </a:cubicBezTo>
                <a:cubicBezTo>
                  <a:pt x="197" y="123"/>
                  <a:pt x="199" y="115"/>
                  <a:pt x="198" y="106"/>
                </a:cubicBezTo>
                <a:cubicBezTo>
                  <a:pt x="196" y="91"/>
                  <a:pt x="193" y="77"/>
                  <a:pt x="192" y="62"/>
                </a:cubicBezTo>
                <a:cubicBezTo>
                  <a:pt x="175" y="72"/>
                  <a:pt x="154" y="78"/>
                  <a:pt x="148" y="100"/>
                </a:cubicBezTo>
                <a:cubicBezTo>
                  <a:pt x="147" y="105"/>
                  <a:pt x="140" y="119"/>
                  <a:pt x="133" y="115"/>
                </a:cubicBezTo>
                <a:cubicBezTo>
                  <a:pt x="128" y="111"/>
                  <a:pt x="131" y="103"/>
                  <a:pt x="134" y="99"/>
                </a:cubicBezTo>
                <a:cubicBezTo>
                  <a:pt x="140" y="90"/>
                  <a:pt x="148" y="82"/>
                  <a:pt x="149" y="70"/>
                </a:cubicBezTo>
                <a:cubicBezTo>
                  <a:pt x="149" y="59"/>
                  <a:pt x="142" y="50"/>
                  <a:pt x="136" y="43"/>
                </a:cubicBezTo>
                <a:cubicBezTo>
                  <a:pt x="124" y="28"/>
                  <a:pt x="110" y="16"/>
                  <a:pt x="100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1"/>
                  <a:pt x="99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89" y="16"/>
                  <a:pt x="75" y="28"/>
                  <a:pt x="63" y="43"/>
                </a:cubicBezTo>
                <a:cubicBezTo>
                  <a:pt x="57" y="50"/>
                  <a:pt x="50" y="59"/>
                  <a:pt x="50" y="70"/>
                </a:cubicBezTo>
                <a:cubicBezTo>
                  <a:pt x="51" y="82"/>
                  <a:pt x="59" y="90"/>
                  <a:pt x="65" y="99"/>
                </a:cubicBezTo>
                <a:cubicBezTo>
                  <a:pt x="68" y="103"/>
                  <a:pt x="71" y="111"/>
                  <a:pt x="66" y="115"/>
                </a:cubicBezTo>
                <a:cubicBezTo>
                  <a:pt x="58" y="119"/>
                  <a:pt x="52" y="105"/>
                  <a:pt x="51" y="100"/>
                </a:cubicBezTo>
                <a:cubicBezTo>
                  <a:pt x="45" y="78"/>
                  <a:pt x="24" y="72"/>
                  <a:pt x="6" y="62"/>
                </a:cubicBezTo>
                <a:cubicBezTo>
                  <a:pt x="6" y="77"/>
                  <a:pt x="3" y="91"/>
                  <a:pt x="1" y="106"/>
                </a:cubicBezTo>
                <a:cubicBezTo>
                  <a:pt x="0" y="115"/>
                  <a:pt x="2" y="123"/>
                  <a:pt x="4" y="132"/>
                </a:cubicBezTo>
                <a:cubicBezTo>
                  <a:pt x="9" y="135"/>
                  <a:pt x="15" y="136"/>
                  <a:pt x="20" y="138"/>
                </a:cubicBezTo>
                <a:cubicBezTo>
                  <a:pt x="25" y="140"/>
                  <a:pt x="31" y="142"/>
                  <a:pt x="35" y="145"/>
                </a:cubicBezTo>
                <a:cubicBezTo>
                  <a:pt x="40" y="149"/>
                  <a:pt x="39" y="157"/>
                  <a:pt x="32" y="156"/>
                </a:cubicBezTo>
                <a:cubicBezTo>
                  <a:pt x="22" y="154"/>
                  <a:pt x="12" y="144"/>
                  <a:pt x="1" y="145"/>
                </a:cubicBezTo>
                <a:cubicBezTo>
                  <a:pt x="7" y="172"/>
                  <a:pt x="19" y="196"/>
                  <a:pt x="46" y="208"/>
                </a:cubicBezTo>
                <a:cubicBezTo>
                  <a:pt x="55" y="212"/>
                  <a:pt x="59" y="210"/>
                  <a:pt x="67" y="204"/>
                </a:cubicBezTo>
                <a:cubicBezTo>
                  <a:pt x="74" y="198"/>
                  <a:pt x="79" y="193"/>
                  <a:pt x="88" y="191"/>
                </a:cubicBezTo>
                <a:cubicBezTo>
                  <a:pt x="91" y="190"/>
                  <a:pt x="94" y="192"/>
                  <a:pt x="94" y="188"/>
                </a:cubicBezTo>
                <a:cubicBezTo>
                  <a:pt x="95" y="185"/>
                  <a:pt x="95" y="182"/>
                  <a:pt x="95" y="179"/>
                </a:cubicBezTo>
                <a:cubicBezTo>
                  <a:pt x="96" y="146"/>
                  <a:pt x="98" y="127"/>
                  <a:pt x="99" y="94"/>
                </a:cubicBezTo>
                <a:cubicBezTo>
                  <a:pt x="101" y="127"/>
                  <a:pt x="103" y="146"/>
                  <a:pt x="104" y="179"/>
                </a:cubicBezTo>
                <a:cubicBezTo>
                  <a:pt x="104" y="182"/>
                  <a:pt x="104" y="185"/>
                  <a:pt x="105" y="188"/>
                </a:cubicBezTo>
                <a:cubicBezTo>
                  <a:pt x="105" y="192"/>
                  <a:pt x="108" y="190"/>
                  <a:pt x="111" y="191"/>
                </a:cubicBezTo>
                <a:cubicBezTo>
                  <a:pt x="120" y="193"/>
                  <a:pt x="125" y="198"/>
                  <a:pt x="132" y="204"/>
                </a:cubicBezTo>
                <a:cubicBezTo>
                  <a:pt x="140" y="210"/>
                  <a:pt x="144" y="212"/>
                  <a:pt x="153" y="208"/>
                </a:cubicBezTo>
                <a:cubicBezTo>
                  <a:pt x="179" y="196"/>
                  <a:pt x="192" y="172"/>
                  <a:pt x="198" y="145"/>
                </a:cubicBezTo>
                <a:cubicBezTo>
                  <a:pt x="187" y="144"/>
                  <a:pt x="177" y="154"/>
                  <a:pt x="167" y="156"/>
                </a:cubicBezTo>
                <a:cubicBezTo>
                  <a:pt x="160" y="157"/>
                  <a:pt x="159" y="149"/>
                  <a:pt x="164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872" y="6276989"/>
            <a:ext cx="478294" cy="3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857"/>
    </mc:Choice>
    <mc:Fallback xmlns="">
      <p:transition advTm="8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539" cy="1853345"/>
          </a:xfrm>
          <a:prstGeom prst="rect">
            <a:avLst/>
          </a:prstGeom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1859692" y="658624"/>
            <a:ext cx="8774727" cy="6838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WHY ADOLESCENTS?</a:t>
            </a:r>
            <a:endParaRPr lang="en-GB" sz="4000" b="1" dirty="0">
              <a:solidFill>
                <a:schemeClr val="bg1"/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294" name="Group 293"/>
          <p:cNvGrpSpPr>
            <a:grpSpLocks/>
          </p:cNvGrpSpPr>
          <p:nvPr/>
        </p:nvGrpSpPr>
        <p:grpSpPr bwMode="auto">
          <a:xfrm>
            <a:off x="5645150" y="3138488"/>
            <a:ext cx="930275" cy="930275"/>
            <a:chOff x="5644660" y="2457675"/>
            <a:chExt cx="930424" cy="930423"/>
          </a:xfrm>
        </p:grpSpPr>
        <p:sp>
          <p:nvSpPr>
            <p:cNvPr id="295" name="Shape 1096"/>
            <p:cNvSpPr/>
            <p:nvPr/>
          </p:nvSpPr>
          <p:spPr>
            <a:xfrm>
              <a:off x="5644660" y="2457675"/>
              <a:ext cx="930424" cy="93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61497" name="Text Placeholder 1"/>
            <p:cNvSpPr txBox="1">
              <a:spLocks/>
            </p:cNvSpPr>
            <p:nvPr/>
          </p:nvSpPr>
          <p:spPr bwMode="auto">
            <a:xfrm>
              <a:off x="5758228" y="2717024"/>
              <a:ext cx="673100" cy="45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rgbClr val="898989"/>
                  </a:solidFill>
                  <a:latin typeface="Clear Sans Medium" pitchFamily="34" charset="0"/>
                  <a:ea typeface="Clear Sans Medium" pitchFamily="34" charset="0"/>
                  <a:cs typeface="Clear Sans Medium" pitchFamily="34" charset="0"/>
                </a:rPr>
                <a:t>VS</a:t>
              </a:r>
            </a:p>
          </p:txBody>
        </p:sp>
      </p:grpSp>
      <p:grpSp>
        <p:nvGrpSpPr>
          <p:cNvPr id="61455" name="Group 135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137" name="TextBox 136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3813DDB4-DE01-4ADC-ACD7-AE0D9F6B8C2C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3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61460" name="Group 137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139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0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91" y="1565200"/>
            <a:ext cx="2649228" cy="63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677" y="1557414"/>
            <a:ext cx="2651990" cy="640135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34832138"/>
              </p:ext>
            </p:extLst>
          </p:nvPr>
        </p:nvGraphicFramePr>
        <p:xfrm>
          <a:off x="624114" y="1951341"/>
          <a:ext cx="5206545" cy="402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864308808"/>
              </p:ext>
            </p:extLst>
          </p:nvPr>
        </p:nvGraphicFramePr>
        <p:xfrm>
          <a:off x="6545242" y="1971145"/>
          <a:ext cx="4885055" cy="406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8139" y="6209936"/>
            <a:ext cx="475529" cy="3657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59692" y="1700038"/>
            <a:ext cx="228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ato Light"/>
              </a:rPr>
              <a:t>Adolescent Mothers</a:t>
            </a:r>
            <a:endParaRPr lang="en-US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7613" y="1692753"/>
            <a:ext cx="268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Light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Lato Light"/>
              </a:rPr>
              <a:t>others </a:t>
            </a:r>
            <a:r>
              <a:rPr lang="en-US" dirty="0">
                <a:solidFill>
                  <a:schemeClr val="bg1"/>
                </a:solidFill>
                <a:latin typeface="Lato Light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Lato Light"/>
              </a:rPr>
              <a:t>ged ≥20 Years</a:t>
            </a:r>
            <a:endParaRPr lang="en-US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161" name="Subtitle 2"/>
          <p:cNvSpPr txBox="1">
            <a:spLocks/>
          </p:cNvSpPr>
          <p:nvPr/>
        </p:nvSpPr>
        <p:spPr>
          <a:xfrm>
            <a:off x="2096511" y="6138710"/>
            <a:ext cx="8412163" cy="30777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ctr" defTabSz="1219050">
              <a:spcBef>
                <a:spcPct val="20000"/>
              </a:spcBef>
              <a:defRPr/>
            </a:pPr>
            <a:r>
              <a:rPr lang="en-US" sz="1200" dirty="0">
                <a:solidFill>
                  <a:srgbClr val="445468"/>
                </a:solidFill>
                <a:latin typeface="Lato Light" panose="020F0302020204030203"/>
                <a:cs typeface="Clear Sans Light" panose="020B0303030202020304" pitchFamily="34" charset="0"/>
              </a:rPr>
              <a:t>CDC A</a:t>
            </a:r>
            <a:r>
              <a:rPr lang="en-US" sz="1200" dirty="0" smtClean="0">
                <a:solidFill>
                  <a:srgbClr val="445468"/>
                </a:solidFill>
                <a:latin typeface="Lato Light" panose="020F0302020204030203"/>
                <a:cs typeface="Clear Sans Light" panose="020B0303030202020304" pitchFamily="34" charset="0"/>
              </a:rPr>
              <a:t>nalyzed Data from 2009–2011 </a:t>
            </a:r>
            <a:r>
              <a:rPr lang="en-US" sz="1200" dirty="0">
                <a:solidFill>
                  <a:srgbClr val="445468"/>
                </a:solidFill>
                <a:latin typeface="Lato Light" panose="020F0302020204030203"/>
                <a:cs typeface="Clear Sans Light" panose="020B0303030202020304" pitchFamily="34" charset="0"/>
              </a:rPr>
              <a:t>Pregnancy Risk Assessment Monitoring System </a:t>
            </a:r>
            <a:r>
              <a:rPr lang="en-US" sz="1200" dirty="0" smtClean="0">
                <a:solidFill>
                  <a:srgbClr val="445468"/>
                </a:solidFill>
                <a:latin typeface="Lato Light" panose="020F0302020204030203"/>
                <a:cs typeface="Clear Sans Light" panose="020B0303030202020304" pitchFamily="34" charset="0"/>
              </a:rPr>
              <a:t>(PRAMS) </a:t>
            </a:r>
            <a:endParaRPr lang="en-US" sz="1200" dirty="0">
              <a:solidFill>
                <a:srgbClr val="445468"/>
              </a:solidFill>
              <a:latin typeface="Lato Light" panose="020F0302020204030203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37501"/>
      </p:ext>
    </p:extLst>
  </p:cSld>
  <p:clrMapOvr>
    <a:masterClrMapping/>
  </p:clrMapOvr>
  <p:transition spd="slow" advTm="31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90" y="1828800"/>
            <a:ext cx="12223539" cy="2525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660" y="2905898"/>
            <a:ext cx="3110865" cy="311086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52438" y="2298540"/>
            <a:ext cx="2079175" cy="1863497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F69C15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7" tIns="217500" rIns="435411" bIns="217500" spcCol="1270" anchor="ctr"/>
          <a:lstStyle/>
          <a:p>
            <a:pPr marL="171450" lvl="1" indent="-171450" defTabSz="8001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647445" y="2352148"/>
            <a:ext cx="2061541" cy="1853756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16A086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046578" y="2488720"/>
            <a:ext cx="1866900" cy="1631950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445468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519238" y="685800"/>
            <a:ext cx="9144000" cy="7616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800" b="1" dirty="0" smtClean="0">
                <a:solidFill>
                  <a:srgbClr val="445468"/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Life Course Development Theory</a:t>
            </a:r>
            <a:endParaRPr lang="en-GB" sz="3800" b="1" dirty="0">
              <a:solidFill>
                <a:srgbClr val="445468"/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92168" name="Group 48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50" name="TextBox 49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19BC79A6-31A0-4D53-98BF-C610F21BF908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4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92195" name="Group 50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52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3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sp>
        <p:nvSpPr>
          <p:cNvPr id="92170" name="TextBox 43"/>
          <p:cNvSpPr txBox="1">
            <a:spLocks noChangeArrowheads="1"/>
          </p:cNvSpPr>
          <p:nvPr/>
        </p:nvSpPr>
        <p:spPr bwMode="auto">
          <a:xfrm>
            <a:off x="2003572" y="2967787"/>
            <a:ext cx="1796903" cy="62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600" b="1" dirty="0" smtClean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rPr>
              <a:t>Grandmother</a:t>
            </a:r>
            <a:endParaRPr lang="en-US" altLang="en-US" sz="2600" b="1" dirty="0">
              <a:solidFill>
                <a:schemeClr val="bg1"/>
              </a:solidFill>
              <a:latin typeface="Ruda" pitchFamily="2" charset="0"/>
              <a:ea typeface="Clear Sans" pitchFamily="34" charset="0"/>
              <a:cs typeface="Clear Sans" pitchFamily="34" charset="0"/>
            </a:endParaRPr>
          </a:p>
        </p:txBody>
      </p:sp>
      <p:grpSp>
        <p:nvGrpSpPr>
          <p:cNvPr id="92180" name="Group 134"/>
          <p:cNvGrpSpPr>
            <a:grpSpLocks noChangeAspect="1"/>
          </p:cNvGrpSpPr>
          <p:nvPr/>
        </p:nvGrpSpPr>
        <p:grpSpPr bwMode="auto">
          <a:xfrm>
            <a:off x="1336606" y="2350853"/>
            <a:ext cx="923925" cy="925512"/>
            <a:chOff x="3287426" y="1417883"/>
            <a:chExt cx="648499" cy="649042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287426" y="1417883"/>
              <a:ext cx="648499" cy="6490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362311" y="1473544"/>
              <a:ext cx="499188" cy="499863"/>
            </a:xfrm>
            <a:prstGeom prst="ellipse">
              <a:avLst/>
            </a:prstGeom>
            <a:solidFill>
              <a:srgbClr val="F69C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2172" name="TextBox 56"/>
          <p:cNvSpPr txBox="1">
            <a:spLocks noChangeArrowheads="1"/>
          </p:cNvSpPr>
          <p:nvPr/>
        </p:nvSpPr>
        <p:spPr bwMode="auto">
          <a:xfrm>
            <a:off x="4850764" y="2969007"/>
            <a:ext cx="11288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rPr>
              <a:t>Mother</a:t>
            </a:r>
            <a:endParaRPr lang="en-US" altLang="en-US" sz="2800" b="1" dirty="0">
              <a:solidFill>
                <a:schemeClr val="bg1"/>
              </a:solidFill>
              <a:latin typeface="Ruda" pitchFamily="2" charset="0"/>
              <a:ea typeface="Clear Sans" pitchFamily="34" charset="0"/>
              <a:cs typeface="Clear Sans" pitchFamily="34" charset="0"/>
            </a:endParaRPr>
          </a:p>
        </p:txBody>
      </p:sp>
      <p:sp>
        <p:nvSpPr>
          <p:cNvPr id="92174" name="TextBox 58"/>
          <p:cNvSpPr txBox="1">
            <a:spLocks noChangeArrowheads="1"/>
          </p:cNvSpPr>
          <p:nvPr/>
        </p:nvSpPr>
        <p:spPr bwMode="auto">
          <a:xfrm>
            <a:off x="7464558" y="2952544"/>
            <a:ext cx="8717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rPr>
              <a:t>Child</a:t>
            </a:r>
            <a:endParaRPr lang="en-US" altLang="en-US" sz="2800" b="1" dirty="0">
              <a:solidFill>
                <a:schemeClr val="bg1"/>
              </a:solidFill>
              <a:latin typeface="Ruda" pitchFamily="2" charset="0"/>
              <a:ea typeface="Clear Sans" pitchFamily="34" charset="0"/>
              <a:cs typeface="Clear Sans" pitchFamily="34" charset="0"/>
            </a:endParaRPr>
          </a:p>
        </p:txBody>
      </p:sp>
      <p:grpSp>
        <p:nvGrpSpPr>
          <p:cNvPr id="92188" name="Group 129"/>
          <p:cNvGrpSpPr>
            <a:grpSpLocks noChangeAspect="1"/>
          </p:cNvGrpSpPr>
          <p:nvPr/>
        </p:nvGrpSpPr>
        <p:grpSpPr bwMode="auto">
          <a:xfrm>
            <a:off x="4011298" y="2333043"/>
            <a:ext cx="925512" cy="925512"/>
            <a:chOff x="2779491" y="2517212"/>
            <a:chExt cx="648499" cy="649042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854018" y="2591801"/>
              <a:ext cx="499445" cy="499863"/>
            </a:xfrm>
            <a:prstGeom prst="ellipse">
              <a:avLst/>
            </a:prstGeom>
            <a:solidFill>
              <a:srgbClr val="13A28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j-lt"/>
              </a:endParaRPr>
            </a:p>
          </p:txBody>
        </p:sp>
      </p:grpSp>
      <p:grpSp>
        <p:nvGrpSpPr>
          <p:cNvPr id="92184" name="Group 130"/>
          <p:cNvGrpSpPr>
            <a:grpSpLocks noChangeAspect="1"/>
          </p:cNvGrpSpPr>
          <p:nvPr/>
        </p:nvGrpSpPr>
        <p:grpSpPr bwMode="auto">
          <a:xfrm>
            <a:off x="6816511" y="2307624"/>
            <a:ext cx="923925" cy="925512"/>
            <a:chOff x="3287425" y="3613920"/>
            <a:chExt cx="648499" cy="64904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362079" y="3688510"/>
              <a:ext cx="499188" cy="499863"/>
            </a:xfrm>
            <a:prstGeom prst="ellipse">
              <a:avLst/>
            </a:prstGeom>
            <a:solidFill>
              <a:srgbClr val="44546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j-lt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2239" y="6213142"/>
            <a:ext cx="475529" cy="36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189" y="2611138"/>
            <a:ext cx="475529" cy="3414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Sun 13"/>
          <p:cNvSpPr/>
          <p:nvPr/>
        </p:nvSpPr>
        <p:spPr>
          <a:xfrm>
            <a:off x="1518899" y="2549264"/>
            <a:ext cx="505888" cy="455734"/>
          </a:xfrm>
          <a:prstGeom prst="sun">
            <a:avLst/>
          </a:prstGeom>
          <a:solidFill>
            <a:schemeClr val="bg1"/>
          </a:solidFill>
          <a:ln>
            <a:solidFill>
              <a:srgbClr val="AC8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7035461" y="2552883"/>
            <a:ext cx="433687" cy="434994"/>
          </a:xfrm>
          <a:custGeom>
            <a:avLst/>
            <a:gdLst>
              <a:gd name="T0" fmla="*/ 28 w 235"/>
              <a:gd name="T1" fmla="*/ 207 h 236"/>
              <a:gd name="T2" fmla="*/ 36 w 235"/>
              <a:gd name="T3" fmla="*/ 215 h 236"/>
              <a:gd name="T4" fmla="*/ 76 w 235"/>
              <a:gd name="T5" fmla="*/ 175 h 236"/>
              <a:gd name="T6" fmla="*/ 161 w 235"/>
              <a:gd name="T7" fmla="*/ 219 h 236"/>
              <a:gd name="T8" fmla="*/ 200 w 235"/>
              <a:gd name="T9" fmla="*/ 157 h 236"/>
              <a:gd name="T10" fmla="*/ 235 w 235"/>
              <a:gd name="T11" fmla="*/ 0 h 236"/>
              <a:gd name="T12" fmla="*/ 79 w 235"/>
              <a:gd name="T13" fmla="*/ 35 h 236"/>
              <a:gd name="T14" fmla="*/ 17 w 235"/>
              <a:gd name="T15" fmla="*/ 74 h 236"/>
              <a:gd name="T16" fmla="*/ 61 w 235"/>
              <a:gd name="T17" fmla="*/ 159 h 236"/>
              <a:gd name="T18" fmla="*/ 21 w 235"/>
              <a:gd name="T19" fmla="*/ 200 h 236"/>
              <a:gd name="T20" fmla="*/ 28 w 235"/>
              <a:gd name="T21" fmla="*/ 207 h 236"/>
              <a:gd name="T22" fmla="*/ 44 w 235"/>
              <a:gd name="T23" fmla="*/ 77 h 236"/>
              <a:gd name="T24" fmla="*/ 89 w 235"/>
              <a:gd name="T25" fmla="*/ 56 h 236"/>
              <a:gd name="T26" fmla="*/ 206 w 235"/>
              <a:gd name="T27" fmla="*/ 29 h 236"/>
              <a:gd name="T28" fmla="*/ 179 w 235"/>
              <a:gd name="T29" fmla="*/ 146 h 236"/>
              <a:gd name="T30" fmla="*/ 159 w 235"/>
              <a:gd name="T31" fmla="*/ 192 h 236"/>
              <a:gd name="T32" fmla="*/ 101 w 235"/>
              <a:gd name="T33" fmla="*/ 167 h 236"/>
              <a:gd name="T34" fmla="*/ 145 w 235"/>
              <a:gd name="T35" fmla="*/ 167 h 236"/>
              <a:gd name="T36" fmla="*/ 156 w 235"/>
              <a:gd name="T37" fmla="*/ 164 h 236"/>
              <a:gd name="T38" fmla="*/ 162 w 235"/>
              <a:gd name="T39" fmla="*/ 145 h 236"/>
              <a:gd name="T40" fmla="*/ 106 w 235"/>
              <a:gd name="T41" fmla="*/ 145 h 236"/>
              <a:gd name="T42" fmla="*/ 124 w 235"/>
              <a:gd name="T43" fmla="*/ 127 h 236"/>
              <a:gd name="T44" fmla="*/ 144 w 235"/>
              <a:gd name="T45" fmla="*/ 126 h 236"/>
              <a:gd name="T46" fmla="*/ 165 w 235"/>
              <a:gd name="T47" fmla="*/ 125 h 236"/>
              <a:gd name="T48" fmla="*/ 172 w 235"/>
              <a:gd name="T49" fmla="*/ 103 h 236"/>
              <a:gd name="T50" fmla="*/ 148 w 235"/>
              <a:gd name="T51" fmla="*/ 103 h 236"/>
              <a:gd name="T52" fmla="*/ 175 w 235"/>
              <a:gd name="T53" fmla="*/ 76 h 236"/>
              <a:gd name="T54" fmla="*/ 183 w 235"/>
              <a:gd name="T55" fmla="*/ 53 h 236"/>
              <a:gd name="T56" fmla="*/ 159 w 235"/>
              <a:gd name="T57" fmla="*/ 61 h 236"/>
              <a:gd name="T58" fmla="*/ 133 w 235"/>
              <a:gd name="T59" fmla="*/ 88 h 236"/>
              <a:gd name="T60" fmla="*/ 133 w 235"/>
              <a:gd name="T61" fmla="*/ 64 h 236"/>
              <a:gd name="T62" fmla="*/ 110 w 235"/>
              <a:gd name="T63" fmla="*/ 71 h 236"/>
              <a:gd name="T64" fmla="*/ 109 w 235"/>
              <a:gd name="T65" fmla="*/ 91 h 236"/>
              <a:gd name="T66" fmla="*/ 109 w 235"/>
              <a:gd name="T67" fmla="*/ 112 h 236"/>
              <a:gd name="T68" fmla="*/ 91 w 235"/>
              <a:gd name="T69" fmla="*/ 129 h 236"/>
              <a:gd name="T70" fmla="*/ 91 w 235"/>
              <a:gd name="T71" fmla="*/ 74 h 236"/>
              <a:gd name="T72" fmla="*/ 71 w 235"/>
              <a:gd name="T73" fmla="*/ 80 h 236"/>
              <a:gd name="T74" fmla="*/ 69 w 235"/>
              <a:gd name="T75" fmla="*/ 91 h 236"/>
              <a:gd name="T76" fmla="*/ 69 w 235"/>
              <a:gd name="T77" fmla="*/ 135 h 236"/>
              <a:gd name="T78" fmla="*/ 44 w 235"/>
              <a:gd name="T79" fmla="*/ 77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5" h="236">
                <a:moveTo>
                  <a:pt x="28" y="207"/>
                </a:moveTo>
                <a:cubicBezTo>
                  <a:pt x="36" y="215"/>
                  <a:pt x="36" y="215"/>
                  <a:pt x="36" y="215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85" y="212"/>
                  <a:pt x="125" y="236"/>
                  <a:pt x="161" y="219"/>
                </a:cubicBezTo>
                <a:cubicBezTo>
                  <a:pt x="187" y="207"/>
                  <a:pt x="194" y="182"/>
                  <a:pt x="200" y="157"/>
                </a:cubicBezTo>
                <a:cubicBezTo>
                  <a:pt x="214" y="105"/>
                  <a:pt x="226" y="53"/>
                  <a:pt x="235" y="0"/>
                </a:cubicBezTo>
                <a:cubicBezTo>
                  <a:pt x="183" y="10"/>
                  <a:pt x="131" y="22"/>
                  <a:pt x="79" y="35"/>
                </a:cubicBezTo>
                <a:cubicBezTo>
                  <a:pt x="54" y="42"/>
                  <a:pt x="29" y="48"/>
                  <a:pt x="17" y="74"/>
                </a:cubicBezTo>
                <a:cubicBezTo>
                  <a:pt x="0" y="110"/>
                  <a:pt x="24" y="151"/>
                  <a:pt x="61" y="159"/>
                </a:cubicBezTo>
                <a:cubicBezTo>
                  <a:pt x="21" y="200"/>
                  <a:pt x="21" y="200"/>
                  <a:pt x="21" y="200"/>
                </a:cubicBezTo>
                <a:lnTo>
                  <a:pt x="28" y="207"/>
                </a:lnTo>
                <a:close/>
                <a:moveTo>
                  <a:pt x="44" y="77"/>
                </a:moveTo>
                <a:cubicBezTo>
                  <a:pt x="55" y="63"/>
                  <a:pt x="73" y="61"/>
                  <a:pt x="89" y="56"/>
                </a:cubicBezTo>
                <a:cubicBezTo>
                  <a:pt x="128" y="46"/>
                  <a:pt x="167" y="36"/>
                  <a:pt x="206" y="29"/>
                </a:cubicBezTo>
                <a:cubicBezTo>
                  <a:pt x="200" y="69"/>
                  <a:pt x="189" y="108"/>
                  <a:pt x="179" y="146"/>
                </a:cubicBezTo>
                <a:cubicBezTo>
                  <a:pt x="175" y="162"/>
                  <a:pt x="172" y="181"/>
                  <a:pt x="159" y="192"/>
                </a:cubicBezTo>
                <a:cubicBezTo>
                  <a:pt x="136" y="210"/>
                  <a:pt x="103" y="196"/>
                  <a:pt x="101" y="167"/>
                </a:cubicBezTo>
                <a:cubicBezTo>
                  <a:pt x="115" y="167"/>
                  <a:pt x="130" y="167"/>
                  <a:pt x="145" y="167"/>
                </a:cubicBezTo>
                <a:cubicBezTo>
                  <a:pt x="149" y="167"/>
                  <a:pt x="155" y="169"/>
                  <a:pt x="156" y="164"/>
                </a:cubicBezTo>
                <a:cubicBezTo>
                  <a:pt x="158" y="158"/>
                  <a:pt x="160" y="151"/>
                  <a:pt x="162" y="145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12" y="139"/>
                  <a:pt x="118" y="133"/>
                  <a:pt x="124" y="127"/>
                </a:cubicBezTo>
                <a:cubicBezTo>
                  <a:pt x="127" y="124"/>
                  <a:pt x="141" y="126"/>
                  <a:pt x="144" y="126"/>
                </a:cubicBezTo>
                <a:cubicBezTo>
                  <a:pt x="148" y="126"/>
                  <a:pt x="164" y="128"/>
                  <a:pt x="165" y="125"/>
                </a:cubicBezTo>
                <a:cubicBezTo>
                  <a:pt x="167" y="118"/>
                  <a:pt x="169" y="110"/>
                  <a:pt x="172" y="103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57" y="94"/>
                  <a:pt x="166" y="85"/>
                  <a:pt x="175" y="76"/>
                </a:cubicBezTo>
                <a:cubicBezTo>
                  <a:pt x="181" y="70"/>
                  <a:pt x="181" y="61"/>
                  <a:pt x="183" y="53"/>
                </a:cubicBezTo>
                <a:cubicBezTo>
                  <a:pt x="174" y="54"/>
                  <a:pt x="166" y="55"/>
                  <a:pt x="159" y="61"/>
                </a:cubicBezTo>
                <a:cubicBezTo>
                  <a:pt x="151" y="70"/>
                  <a:pt x="142" y="79"/>
                  <a:pt x="133" y="88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6" y="66"/>
                  <a:pt x="118" y="68"/>
                  <a:pt x="110" y="71"/>
                </a:cubicBezTo>
                <a:cubicBezTo>
                  <a:pt x="107" y="72"/>
                  <a:pt x="109" y="88"/>
                  <a:pt x="109" y="91"/>
                </a:cubicBezTo>
                <a:cubicBezTo>
                  <a:pt x="109" y="95"/>
                  <a:pt x="111" y="109"/>
                  <a:pt x="109" y="112"/>
                </a:cubicBezTo>
                <a:cubicBezTo>
                  <a:pt x="103" y="118"/>
                  <a:pt x="97" y="124"/>
                  <a:pt x="91" y="129"/>
                </a:cubicBezTo>
                <a:cubicBezTo>
                  <a:pt x="91" y="74"/>
                  <a:pt x="91" y="74"/>
                  <a:pt x="91" y="74"/>
                </a:cubicBezTo>
                <a:cubicBezTo>
                  <a:pt x="84" y="76"/>
                  <a:pt x="78" y="78"/>
                  <a:pt x="71" y="80"/>
                </a:cubicBezTo>
                <a:cubicBezTo>
                  <a:pt x="67" y="81"/>
                  <a:pt x="69" y="86"/>
                  <a:pt x="69" y="91"/>
                </a:cubicBezTo>
                <a:cubicBezTo>
                  <a:pt x="69" y="106"/>
                  <a:pt x="69" y="120"/>
                  <a:pt x="69" y="135"/>
                </a:cubicBezTo>
                <a:cubicBezTo>
                  <a:pt x="40" y="132"/>
                  <a:pt x="26" y="99"/>
                  <a:pt x="44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2436813" y="1312249"/>
            <a:ext cx="7308850" cy="352425"/>
          </a:xfrm>
          <a:prstGeom prst="rect">
            <a:avLst/>
          </a:prstGeom>
        </p:spPr>
        <p:txBody>
          <a:bodyPr lIns="121920" tIns="60960" rIns="121920" bIns="60960">
            <a:spAutoFit/>
          </a:bodyPr>
          <a:lstStyle/>
          <a:p>
            <a:pPr algn="ctr" defTabSz="12190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How does health transcend generations?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06438"/>
      </p:ext>
    </p:extLst>
  </p:cSld>
  <p:clrMapOvr>
    <a:masterClrMapping/>
  </p:clrMapOvr>
  <p:transition spd="med" advTm="66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 descr="Screen Shot 2017-03-24 at 1.19.09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3999" y="337074"/>
            <a:ext cx="8128199" cy="6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226"/>
            <a:ext cx="3998189" cy="6872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682" y="822061"/>
            <a:ext cx="341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Ruda" panose="02000000000000000000"/>
              </a:rPr>
              <a:t>How can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Ruda" panose="02000000000000000000"/>
              </a:rPr>
              <a:t>improving an Adolescent Mother’s  breastfeeding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Ruda" panose="02000000000000000000"/>
              </a:rPr>
              <a:t>practice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Ruda" panose="02000000000000000000"/>
              </a:rPr>
              <a:t>Break the Cycle? </a:t>
            </a:r>
            <a:endParaRPr lang="en-US" sz="3600" b="1" dirty="0">
              <a:solidFill>
                <a:schemeClr val="bg1"/>
              </a:solidFill>
              <a:latin typeface="Ruda" panose="02000000000000000000"/>
            </a:endParaRPr>
          </a:p>
        </p:txBody>
      </p:sp>
      <p:sp>
        <p:nvSpPr>
          <p:cNvPr id="5" name="Lightning Bolt 4"/>
          <p:cNvSpPr/>
          <p:nvPr/>
        </p:nvSpPr>
        <p:spPr>
          <a:xfrm>
            <a:off x="4985657" y="1023257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/>
          <p:cNvSpPr/>
          <p:nvPr/>
        </p:nvSpPr>
        <p:spPr>
          <a:xfrm rot="4200000">
            <a:off x="10014857" y="1323703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 rot="4200000">
            <a:off x="10014856" y="872136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 rot="4200000">
            <a:off x="10820401" y="4502332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/>
          <p:cNvSpPr/>
          <p:nvPr/>
        </p:nvSpPr>
        <p:spPr>
          <a:xfrm>
            <a:off x="6117772" y="5038492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3806123" y="2590099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>
            <a:off x="3853345" y="3410300"/>
            <a:ext cx="457200" cy="50074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0"/>
          <p:cNvGrpSpPr>
            <a:grpSpLocks/>
          </p:cNvGrpSpPr>
          <p:nvPr/>
        </p:nvGrpSpPr>
        <p:grpSpPr bwMode="auto">
          <a:xfrm>
            <a:off x="11064427" y="6233380"/>
            <a:ext cx="825500" cy="915987"/>
            <a:chOff x="10868699" y="6240358"/>
            <a:chExt cx="825592" cy="916859"/>
          </a:xfrm>
        </p:grpSpPr>
        <p:sp>
          <p:nvSpPr>
            <p:cNvPr id="26" name="TextBox 25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t>5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27" name="Group 112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28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9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0019" y="6225999"/>
            <a:ext cx="475529" cy="365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80191"/>
      </p:ext>
    </p:extLst>
  </p:cSld>
  <p:clrMapOvr>
    <a:masterClrMapping/>
  </p:clrMapOvr>
  <p:transition spd="slow" advTm="114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" y="0"/>
            <a:ext cx="12223539" cy="1853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263" y="2330512"/>
            <a:ext cx="1977721" cy="212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110" y="2344270"/>
            <a:ext cx="1968688" cy="2148496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519434" y="686602"/>
            <a:ext cx="9144000" cy="746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800" b="1" dirty="0" smtClean="0">
                <a:solidFill>
                  <a:schemeClr val="bg1"/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Social Support</a:t>
            </a:r>
            <a:endParaRPr lang="en-GB" sz="3800" b="1" dirty="0">
              <a:solidFill>
                <a:schemeClr val="bg1"/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673985" y="5591802"/>
            <a:ext cx="8729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Peers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81" name="Shape 4159"/>
          <p:cNvSpPr>
            <a:spLocks/>
          </p:cNvSpPr>
          <p:nvPr/>
        </p:nvSpPr>
        <p:spPr bwMode="auto">
          <a:xfrm rot="3435603">
            <a:off x="9235101" y="2144474"/>
            <a:ext cx="1047750" cy="1025525"/>
          </a:xfrm>
          <a:custGeom>
            <a:avLst/>
            <a:gdLst>
              <a:gd name="T0" fmla="*/ 523739 w 21600"/>
              <a:gd name="T1" fmla="*/ 512887 h 21600"/>
              <a:gd name="T2" fmla="*/ 523739 w 21600"/>
              <a:gd name="T3" fmla="*/ 512887 h 21600"/>
              <a:gd name="T4" fmla="*/ 523739 w 21600"/>
              <a:gd name="T5" fmla="*/ 512887 h 21600"/>
              <a:gd name="T6" fmla="*/ 523739 w 21600"/>
              <a:gd name="T7" fmla="*/ 51288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Shape 4159"/>
          <p:cNvSpPr>
            <a:spLocks/>
          </p:cNvSpPr>
          <p:nvPr/>
        </p:nvSpPr>
        <p:spPr bwMode="auto">
          <a:xfrm rot="18164397" flipH="1">
            <a:off x="1943039" y="2115142"/>
            <a:ext cx="1047750" cy="1025525"/>
          </a:xfrm>
          <a:custGeom>
            <a:avLst/>
            <a:gdLst>
              <a:gd name="T0" fmla="*/ 523739 w 21600"/>
              <a:gd name="T1" fmla="*/ 512887 h 21600"/>
              <a:gd name="T2" fmla="*/ 523739 w 21600"/>
              <a:gd name="T3" fmla="*/ 512887 h 21600"/>
              <a:gd name="T4" fmla="*/ 523739 w 21600"/>
              <a:gd name="T5" fmla="*/ 512887 h 21600"/>
              <a:gd name="T6" fmla="*/ 523739 w 21600"/>
              <a:gd name="T7" fmla="*/ 51288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 bwMode="auto">
          <a:xfrm>
            <a:off x="9308496" y="2766409"/>
            <a:ext cx="22955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Family Members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208977" y="2788138"/>
            <a:ext cx="28309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Healthcare Providers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3083798" y="2192758"/>
            <a:ext cx="2387619" cy="2405317"/>
            <a:chOff x="1119258" y="2257147"/>
            <a:chExt cx="1868076" cy="1868076"/>
          </a:xfrm>
          <a:solidFill>
            <a:srgbClr val="16A086"/>
          </a:solidFill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 bwMode="auto">
          <a:xfrm>
            <a:off x="6853125" y="2192758"/>
            <a:ext cx="2331597" cy="2470150"/>
            <a:chOff x="1119258" y="2257147"/>
            <a:chExt cx="1868076" cy="1868076"/>
          </a:xfrm>
          <a:solidFill>
            <a:srgbClr val="F69C15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 bwMode="auto">
          <a:xfrm>
            <a:off x="4785843" y="2667459"/>
            <a:ext cx="2649281" cy="2755431"/>
            <a:chOff x="1119258" y="2257147"/>
            <a:chExt cx="1868076" cy="1868076"/>
          </a:xfrm>
          <a:solidFill>
            <a:srgbClr val="C3382B"/>
          </a:solidFill>
        </p:grpSpPr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5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67597" name="Group 110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112" name="TextBox 111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91FBB5BB-FBA3-4BF5-B0E4-5D4FFCF7CEC3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6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67602" name="Group 112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114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5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3652" y="6268371"/>
            <a:ext cx="475529" cy="3657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45083" y="2857213"/>
            <a:ext cx="2330801" cy="237363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94082"/>
      </p:ext>
    </p:extLst>
  </p:cSld>
  <p:clrMapOvr>
    <a:masterClrMapping/>
  </p:clrMapOvr>
  <p:transition spd="slow" advTm="30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95" y="-89061"/>
            <a:ext cx="8356386" cy="6457207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46" y="15736"/>
            <a:ext cx="4236212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207759" y="2350414"/>
            <a:ext cx="389900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2. Caldwell Council on Adolescent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    Caldwell County, NC   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07759" y="3497416"/>
            <a:ext cx="299369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. Council on Adolescents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    Catawba County, NC</a:t>
            </a:r>
            <a:endParaRPr lang="en-GB" sz="2000" b="1" dirty="0">
              <a:solidFill>
                <a:schemeClr val="bg1"/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5698" y="4596001"/>
            <a:ext cx="2482782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4.  YWCA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    Buncombe County, NC</a:t>
            </a:r>
            <a:endParaRPr lang="en-GB" sz="2000" b="1" dirty="0">
              <a:solidFill>
                <a:schemeClr val="bg1"/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91" name="Title 1"/>
          <p:cNvSpPr txBox="1">
            <a:spLocks/>
          </p:cNvSpPr>
          <p:nvPr/>
        </p:nvSpPr>
        <p:spPr>
          <a:xfrm>
            <a:off x="-2545216" y="326699"/>
            <a:ext cx="9144000" cy="7461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Population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192" name="Subtitle 2"/>
          <p:cNvSpPr txBox="1">
            <a:spLocks/>
          </p:cNvSpPr>
          <p:nvPr/>
        </p:nvSpPr>
        <p:spPr>
          <a:xfrm>
            <a:off x="2444750" y="1247775"/>
            <a:ext cx="7308850" cy="352425"/>
          </a:xfrm>
          <a:prstGeom prst="rect">
            <a:avLst/>
          </a:prstGeom>
        </p:spPr>
        <p:txBody>
          <a:bodyPr lIns="121920" tIns="60960" rIns="121920" bIns="60960">
            <a:spAutoFit/>
          </a:bodyPr>
          <a:lstStyle/>
          <a:p>
            <a:pPr algn="ctr" defTabSz="12190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193" name="Group 192"/>
          <p:cNvGrpSpPr>
            <a:grpSpLocks/>
          </p:cNvGrpSpPr>
          <p:nvPr/>
        </p:nvGrpSpPr>
        <p:grpSpPr bwMode="auto">
          <a:xfrm>
            <a:off x="2243156" y="1815928"/>
            <a:ext cx="757238" cy="998538"/>
            <a:chOff x="3798917" y="3124200"/>
            <a:chExt cx="976252" cy="1286933"/>
          </a:xfrm>
        </p:grpSpPr>
        <p:sp>
          <p:nvSpPr>
            <p:cNvPr id="194" name="Freeform 5"/>
            <p:cNvSpPr>
              <a:spLocks/>
            </p:cNvSpPr>
            <p:nvPr/>
          </p:nvSpPr>
          <p:spPr bwMode="auto">
            <a:xfrm>
              <a:off x="3798917" y="3259236"/>
              <a:ext cx="466636" cy="900239"/>
            </a:xfrm>
            <a:custGeom>
              <a:avLst/>
              <a:gdLst>
                <a:gd name="T0" fmla="*/ 136 w 307"/>
                <a:gd name="T1" fmla="*/ 0 h 595"/>
                <a:gd name="T2" fmla="*/ 39 w 307"/>
                <a:gd name="T3" fmla="*/ 116 h 595"/>
                <a:gd name="T4" fmla="*/ 131 w 307"/>
                <a:gd name="T5" fmla="*/ 415 h 595"/>
                <a:gd name="T6" fmla="*/ 269 w 307"/>
                <a:gd name="T7" fmla="*/ 593 h 595"/>
                <a:gd name="T8" fmla="*/ 276 w 307"/>
                <a:gd name="T9" fmla="*/ 549 h 595"/>
                <a:gd name="T10" fmla="*/ 136 w 307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595">
                  <a:moveTo>
                    <a:pt x="136" y="0"/>
                  </a:moveTo>
                  <a:cubicBezTo>
                    <a:pt x="136" y="0"/>
                    <a:pt x="77" y="1"/>
                    <a:pt x="39" y="116"/>
                  </a:cubicBezTo>
                  <a:cubicBezTo>
                    <a:pt x="0" y="231"/>
                    <a:pt x="58" y="346"/>
                    <a:pt x="131" y="415"/>
                  </a:cubicBezTo>
                  <a:cubicBezTo>
                    <a:pt x="203" y="484"/>
                    <a:pt x="269" y="593"/>
                    <a:pt x="269" y="593"/>
                  </a:cubicBezTo>
                  <a:cubicBezTo>
                    <a:pt x="269" y="593"/>
                    <a:pt x="307" y="595"/>
                    <a:pt x="276" y="549"/>
                  </a:cubicBezTo>
                  <a:cubicBezTo>
                    <a:pt x="246" y="503"/>
                    <a:pt x="13" y="212"/>
                    <a:pt x="13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12" name="Freeform 6"/>
            <p:cNvSpPr>
              <a:spLocks/>
            </p:cNvSpPr>
            <p:nvPr/>
          </p:nvSpPr>
          <p:spPr bwMode="auto">
            <a:xfrm>
              <a:off x="3901680" y="3194701"/>
              <a:ext cx="358477" cy="979837"/>
            </a:xfrm>
            <a:custGeom>
              <a:avLst/>
              <a:gdLst>
                <a:gd name="T0" fmla="*/ 230883 w 236"/>
                <a:gd name="T1" fmla="*/ 7572 h 647"/>
                <a:gd name="T2" fmla="*/ 53164 w 236"/>
                <a:gd name="T3" fmla="*/ 145385 h 647"/>
                <a:gd name="T4" fmla="*/ 154935 w 236"/>
                <a:gd name="T5" fmla="*/ 649691 h 647"/>
                <a:gd name="T6" fmla="*/ 323541 w 236"/>
                <a:gd name="T7" fmla="*/ 948034 h 647"/>
                <a:gd name="T8" fmla="*/ 341768 w 236"/>
                <a:gd name="T9" fmla="*/ 899572 h 647"/>
                <a:gd name="T10" fmla="*/ 230883 w 236"/>
                <a:gd name="T11" fmla="*/ 7572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647">
                  <a:moveTo>
                    <a:pt x="152" y="5"/>
                  </a:moveTo>
                  <a:cubicBezTo>
                    <a:pt x="155" y="1"/>
                    <a:pt x="69" y="0"/>
                    <a:pt x="35" y="96"/>
                  </a:cubicBezTo>
                  <a:cubicBezTo>
                    <a:pt x="0" y="191"/>
                    <a:pt x="35" y="314"/>
                    <a:pt x="102" y="429"/>
                  </a:cubicBezTo>
                  <a:cubicBezTo>
                    <a:pt x="170" y="544"/>
                    <a:pt x="213" y="626"/>
                    <a:pt x="213" y="626"/>
                  </a:cubicBezTo>
                  <a:cubicBezTo>
                    <a:pt x="213" y="626"/>
                    <a:pt x="236" y="647"/>
                    <a:pt x="225" y="594"/>
                  </a:cubicBezTo>
                  <a:cubicBezTo>
                    <a:pt x="213" y="540"/>
                    <a:pt x="35" y="170"/>
                    <a:pt x="152" y="5"/>
                  </a:cubicBezTo>
                  <a:close/>
                </a:path>
              </a:pathLst>
            </a:custGeom>
            <a:solidFill>
              <a:srgbClr val="F69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196" name="Freeform 7"/>
            <p:cNvSpPr>
              <a:spLocks/>
            </p:cNvSpPr>
            <p:nvPr/>
          </p:nvSpPr>
          <p:spPr bwMode="auto">
            <a:xfrm>
              <a:off x="4310579" y="3259236"/>
              <a:ext cx="464590" cy="900239"/>
            </a:xfrm>
            <a:custGeom>
              <a:avLst/>
              <a:gdLst>
                <a:gd name="T0" fmla="*/ 171 w 306"/>
                <a:gd name="T1" fmla="*/ 0 h 595"/>
                <a:gd name="T2" fmla="*/ 268 w 306"/>
                <a:gd name="T3" fmla="*/ 116 h 595"/>
                <a:gd name="T4" fmla="*/ 176 w 306"/>
                <a:gd name="T5" fmla="*/ 415 h 595"/>
                <a:gd name="T6" fmla="*/ 38 w 306"/>
                <a:gd name="T7" fmla="*/ 593 h 595"/>
                <a:gd name="T8" fmla="*/ 30 w 306"/>
                <a:gd name="T9" fmla="*/ 549 h 595"/>
                <a:gd name="T10" fmla="*/ 171 w 306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595">
                  <a:moveTo>
                    <a:pt x="171" y="0"/>
                  </a:moveTo>
                  <a:cubicBezTo>
                    <a:pt x="171" y="0"/>
                    <a:pt x="230" y="1"/>
                    <a:pt x="268" y="116"/>
                  </a:cubicBezTo>
                  <a:cubicBezTo>
                    <a:pt x="306" y="231"/>
                    <a:pt x="247" y="336"/>
                    <a:pt x="176" y="415"/>
                  </a:cubicBezTo>
                  <a:cubicBezTo>
                    <a:pt x="109" y="490"/>
                    <a:pt x="38" y="593"/>
                    <a:pt x="38" y="593"/>
                  </a:cubicBezTo>
                  <a:cubicBezTo>
                    <a:pt x="38" y="593"/>
                    <a:pt x="0" y="595"/>
                    <a:pt x="30" y="549"/>
                  </a:cubicBezTo>
                  <a:cubicBezTo>
                    <a:pt x="61" y="503"/>
                    <a:pt x="294" y="212"/>
                    <a:pt x="17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14" name="Freeform 8"/>
            <p:cNvSpPr>
              <a:spLocks/>
            </p:cNvSpPr>
            <p:nvPr/>
          </p:nvSpPr>
          <p:spPr bwMode="auto">
            <a:xfrm>
              <a:off x="4313929" y="3194701"/>
              <a:ext cx="359672" cy="979837"/>
            </a:xfrm>
            <a:custGeom>
              <a:avLst/>
              <a:gdLst>
                <a:gd name="T0" fmla="*/ 128996 w 237"/>
                <a:gd name="T1" fmla="*/ 7572 h 647"/>
                <a:gd name="T2" fmla="*/ 306556 w 237"/>
                <a:gd name="T3" fmla="*/ 145385 h 647"/>
                <a:gd name="T4" fmla="*/ 203359 w 237"/>
                <a:gd name="T5" fmla="*/ 649691 h 647"/>
                <a:gd name="T6" fmla="*/ 34905 w 237"/>
                <a:gd name="T7" fmla="*/ 948034 h 647"/>
                <a:gd name="T8" fmla="*/ 18211 w 237"/>
                <a:gd name="T9" fmla="*/ 899572 h 647"/>
                <a:gd name="T10" fmla="*/ 128996 w 237"/>
                <a:gd name="T11" fmla="*/ 7572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7" h="647">
                  <a:moveTo>
                    <a:pt x="85" y="5"/>
                  </a:moveTo>
                  <a:cubicBezTo>
                    <a:pt x="82" y="1"/>
                    <a:pt x="168" y="0"/>
                    <a:pt x="202" y="96"/>
                  </a:cubicBezTo>
                  <a:cubicBezTo>
                    <a:pt x="237" y="191"/>
                    <a:pt x="202" y="314"/>
                    <a:pt x="134" y="429"/>
                  </a:cubicBezTo>
                  <a:cubicBezTo>
                    <a:pt x="67" y="544"/>
                    <a:pt x="23" y="626"/>
                    <a:pt x="23" y="626"/>
                  </a:cubicBezTo>
                  <a:cubicBezTo>
                    <a:pt x="23" y="626"/>
                    <a:pt x="0" y="647"/>
                    <a:pt x="12" y="594"/>
                  </a:cubicBezTo>
                  <a:cubicBezTo>
                    <a:pt x="23" y="540"/>
                    <a:pt x="202" y="170"/>
                    <a:pt x="85" y="5"/>
                  </a:cubicBezTo>
                  <a:close/>
                </a:path>
              </a:pathLst>
            </a:custGeom>
            <a:solidFill>
              <a:srgbClr val="F69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013816" y="3128292"/>
              <a:ext cx="264017" cy="1043459"/>
            </a:xfrm>
            <a:custGeom>
              <a:avLst/>
              <a:gdLst>
                <a:gd name="T0" fmla="*/ 156 w 174"/>
                <a:gd name="T1" fmla="*/ 32 h 689"/>
                <a:gd name="T2" fmla="*/ 31 w 174"/>
                <a:gd name="T3" fmla="*/ 132 h 689"/>
                <a:gd name="T4" fmla="*/ 75 w 174"/>
                <a:gd name="T5" fmla="*/ 455 h 689"/>
                <a:gd name="T6" fmla="*/ 151 w 174"/>
                <a:gd name="T7" fmla="*/ 666 h 689"/>
                <a:gd name="T8" fmla="*/ 170 w 174"/>
                <a:gd name="T9" fmla="*/ 648 h 689"/>
                <a:gd name="T10" fmla="*/ 156 w 174"/>
                <a:gd name="T11" fmla="*/ 3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689">
                  <a:moveTo>
                    <a:pt x="156" y="32"/>
                  </a:moveTo>
                  <a:cubicBezTo>
                    <a:pt x="156" y="32"/>
                    <a:pt x="61" y="0"/>
                    <a:pt x="31" y="132"/>
                  </a:cubicBezTo>
                  <a:cubicBezTo>
                    <a:pt x="0" y="264"/>
                    <a:pt x="40" y="371"/>
                    <a:pt x="75" y="455"/>
                  </a:cubicBezTo>
                  <a:cubicBezTo>
                    <a:pt x="111" y="539"/>
                    <a:pt x="151" y="666"/>
                    <a:pt x="151" y="666"/>
                  </a:cubicBezTo>
                  <a:cubicBezTo>
                    <a:pt x="151" y="666"/>
                    <a:pt x="174" y="689"/>
                    <a:pt x="170" y="648"/>
                  </a:cubicBezTo>
                  <a:cubicBezTo>
                    <a:pt x="166" y="607"/>
                    <a:pt x="52" y="152"/>
                    <a:pt x="156" y="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4296253" y="3128292"/>
              <a:ext cx="264017" cy="1043459"/>
            </a:xfrm>
            <a:custGeom>
              <a:avLst/>
              <a:gdLst>
                <a:gd name="T0" fmla="*/ 18 w 174"/>
                <a:gd name="T1" fmla="*/ 32 h 689"/>
                <a:gd name="T2" fmla="*/ 143 w 174"/>
                <a:gd name="T3" fmla="*/ 132 h 689"/>
                <a:gd name="T4" fmla="*/ 98 w 174"/>
                <a:gd name="T5" fmla="*/ 455 h 689"/>
                <a:gd name="T6" fmla="*/ 23 w 174"/>
                <a:gd name="T7" fmla="*/ 666 h 689"/>
                <a:gd name="T8" fmla="*/ 4 w 174"/>
                <a:gd name="T9" fmla="*/ 648 h 689"/>
                <a:gd name="T10" fmla="*/ 18 w 174"/>
                <a:gd name="T11" fmla="*/ 3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689">
                  <a:moveTo>
                    <a:pt x="18" y="32"/>
                  </a:moveTo>
                  <a:cubicBezTo>
                    <a:pt x="18" y="32"/>
                    <a:pt x="112" y="0"/>
                    <a:pt x="143" y="132"/>
                  </a:cubicBezTo>
                  <a:cubicBezTo>
                    <a:pt x="174" y="264"/>
                    <a:pt x="134" y="371"/>
                    <a:pt x="98" y="455"/>
                  </a:cubicBezTo>
                  <a:cubicBezTo>
                    <a:pt x="62" y="539"/>
                    <a:pt x="23" y="666"/>
                    <a:pt x="23" y="666"/>
                  </a:cubicBezTo>
                  <a:cubicBezTo>
                    <a:pt x="23" y="666"/>
                    <a:pt x="0" y="689"/>
                    <a:pt x="4" y="648"/>
                  </a:cubicBezTo>
                  <a:cubicBezTo>
                    <a:pt x="7" y="607"/>
                    <a:pt x="121" y="152"/>
                    <a:pt x="18" y="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17" name="Freeform 11"/>
            <p:cNvSpPr>
              <a:spLocks/>
            </p:cNvSpPr>
            <p:nvPr/>
          </p:nvSpPr>
          <p:spPr bwMode="auto">
            <a:xfrm>
              <a:off x="4141860" y="3124200"/>
              <a:ext cx="164899" cy="1039583"/>
            </a:xfrm>
            <a:custGeom>
              <a:avLst/>
              <a:gdLst>
                <a:gd name="T0" fmla="*/ 155822 w 109"/>
                <a:gd name="T1" fmla="*/ 1006292 h 687"/>
                <a:gd name="T2" fmla="*/ 164899 w 109"/>
                <a:gd name="T3" fmla="*/ 42370 h 687"/>
                <a:gd name="T4" fmla="*/ 12103 w 109"/>
                <a:gd name="T5" fmla="*/ 301131 h 687"/>
                <a:gd name="T6" fmla="*/ 122540 w 109"/>
                <a:gd name="T7" fmla="*/ 1006292 h 687"/>
                <a:gd name="T8" fmla="*/ 155822 w 109"/>
                <a:gd name="T9" fmla="*/ 1006292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687">
                  <a:moveTo>
                    <a:pt x="103" y="665"/>
                  </a:moveTo>
                  <a:cubicBezTo>
                    <a:pt x="103" y="665"/>
                    <a:pt x="87" y="169"/>
                    <a:pt x="109" y="28"/>
                  </a:cubicBezTo>
                  <a:cubicBezTo>
                    <a:pt x="109" y="28"/>
                    <a:pt x="16" y="0"/>
                    <a:pt x="8" y="199"/>
                  </a:cubicBezTo>
                  <a:cubicBezTo>
                    <a:pt x="0" y="398"/>
                    <a:pt x="68" y="511"/>
                    <a:pt x="81" y="665"/>
                  </a:cubicBezTo>
                  <a:cubicBezTo>
                    <a:pt x="81" y="665"/>
                    <a:pt x="91" y="687"/>
                    <a:pt x="103" y="665"/>
                  </a:cubicBezTo>
                  <a:close/>
                </a:path>
              </a:pathLst>
            </a:custGeom>
            <a:solidFill>
              <a:srgbClr val="F69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58418" name="Freeform 12"/>
            <p:cNvSpPr>
              <a:spLocks/>
            </p:cNvSpPr>
            <p:nvPr/>
          </p:nvSpPr>
          <p:spPr bwMode="auto">
            <a:xfrm>
              <a:off x="4268521" y="3124200"/>
              <a:ext cx="163705" cy="1039583"/>
            </a:xfrm>
            <a:custGeom>
              <a:avLst/>
              <a:gdLst>
                <a:gd name="T0" fmla="*/ 9095 w 108"/>
                <a:gd name="T1" fmla="*/ 1006292 h 687"/>
                <a:gd name="T2" fmla="*/ 0 w 108"/>
                <a:gd name="T3" fmla="*/ 42370 h 687"/>
                <a:gd name="T4" fmla="*/ 153094 w 108"/>
                <a:gd name="T5" fmla="*/ 301131 h 687"/>
                <a:gd name="T6" fmla="*/ 42442 w 108"/>
                <a:gd name="T7" fmla="*/ 1006292 h 687"/>
                <a:gd name="T8" fmla="*/ 9095 w 108"/>
                <a:gd name="T9" fmla="*/ 1006292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687">
                  <a:moveTo>
                    <a:pt x="6" y="665"/>
                  </a:moveTo>
                  <a:cubicBezTo>
                    <a:pt x="6" y="665"/>
                    <a:pt x="21" y="169"/>
                    <a:pt x="0" y="28"/>
                  </a:cubicBezTo>
                  <a:cubicBezTo>
                    <a:pt x="0" y="28"/>
                    <a:pt x="93" y="0"/>
                    <a:pt x="101" y="199"/>
                  </a:cubicBezTo>
                  <a:cubicBezTo>
                    <a:pt x="108" y="398"/>
                    <a:pt x="41" y="511"/>
                    <a:pt x="28" y="665"/>
                  </a:cubicBezTo>
                  <a:cubicBezTo>
                    <a:pt x="28" y="665"/>
                    <a:pt x="18" y="687"/>
                    <a:pt x="6" y="665"/>
                  </a:cubicBezTo>
                  <a:close/>
                </a:path>
              </a:pathLst>
            </a:custGeom>
            <a:solidFill>
              <a:srgbClr val="F69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02" name="Freeform 13"/>
            <p:cNvSpPr>
              <a:spLocks/>
            </p:cNvSpPr>
            <p:nvPr/>
          </p:nvSpPr>
          <p:spPr bwMode="auto">
            <a:xfrm>
              <a:off x="4195967" y="4280189"/>
              <a:ext cx="171918" cy="130944"/>
            </a:xfrm>
            <a:custGeom>
              <a:avLst/>
              <a:gdLst>
                <a:gd name="T0" fmla="*/ 20 w 114"/>
                <a:gd name="T1" fmla="*/ 9 h 86"/>
                <a:gd name="T2" fmla="*/ 103 w 114"/>
                <a:gd name="T3" fmla="*/ 8 h 86"/>
                <a:gd name="T4" fmla="*/ 107 w 114"/>
                <a:gd name="T5" fmla="*/ 49 h 86"/>
                <a:gd name="T6" fmla="*/ 29 w 114"/>
                <a:gd name="T7" fmla="*/ 74 h 86"/>
                <a:gd name="T8" fmla="*/ 20 w 114"/>
                <a:gd name="T9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20" y="9"/>
                  </a:moveTo>
                  <a:cubicBezTo>
                    <a:pt x="20" y="9"/>
                    <a:pt x="65" y="0"/>
                    <a:pt x="103" y="8"/>
                  </a:cubicBezTo>
                  <a:cubicBezTo>
                    <a:pt x="103" y="8"/>
                    <a:pt x="100" y="25"/>
                    <a:pt x="107" y="49"/>
                  </a:cubicBezTo>
                  <a:cubicBezTo>
                    <a:pt x="114" y="74"/>
                    <a:pt x="65" y="86"/>
                    <a:pt x="29" y="74"/>
                  </a:cubicBezTo>
                  <a:cubicBezTo>
                    <a:pt x="0" y="59"/>
                    <a:pt x="24" y="28"/>
                    <a:pt x="20" y="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20" name="Freeform 14"/>
            <p:cNvSpPr>
              <a:spLocks noEditPoints="1"/>
            </p:cNvSpPr>
            <p:nvPr/>
          </p:nvSpPr>
          <p:spPr bwMode="auto">
            <a:xfrm>
              <a:off x="4200411" y="4105233"/>
              <a:ext cx="174459" cy="209112"/>
            </a:xfrm>
            <a:custGeom>
              <a:avLst/>
              <a:gdLst>
                <a:gd name="T0" fmla="*/ 151703 w 115"/>
                <a:gd name="T1" fmla="*/ 187898 h 138"/>
                <a:gd name="T2" fmla="*/ 142601 w 115"/>
                <a:gd name="T3" fmla="*/ 186382 h 138"/>
                <a:gd name="T4" fmla="*/ 144118 w 115"/>
                <a:gd name="T5" fmla="*/ 100010 h 138"/>
                <a:gd name="T6" fmla="*/ 151703 w 115"/>
                <a:gd name="T7" fmla="*/ 101525 h 138"/>
                <a:gd name="T8" fmla="*/ 151703 w 115"/>
                <a:gd name="T9" fmla="*/ 98495 h 138"/>
                <a:gd name="T10" fmla="*/ 153221 w 115"/>
                <a:gd name="T11" fmla="*/ 98495 h 138"/>
                <a:gd name="T12" fmla="*/ 174459 w 115"/>
                <a:gd name="T13" fmla="*/ 42429 h 138"/>
                <a:gd name="T14" fmla="*/ 0 w 115"/>
                <a:gd name="T15" fmla="*/ 42429 h 138"/>
                <a:gd name="T16" fmla="*/ 19721 w 115"/>
                <a:gd name="T17" fmla="*/ 93949 h 138"/>
                <a:gd name="T18" fmla="*/ 21238 w 115"/>
                <a:gd name="T19" fmla="*/ 104556 h 138"/>
                <a:gd name="T20" fmla="*/ 27307 w 115"/>
                <a:gd name="T21" fmla="*/ 103041 h 138"/>
                <a:gd name="T22" fmla="*/ 31858 w 115"/>
                <a:gd name="T23" fmla="*/ 187898 h 138"/>
                <a:gd name="T24" fmla="*/ 25790 w 115"/>
                <a:gd name="T25" fmla="*/ 189413 h 138"/>
                <a:gd name="T26" fmla="*/ 25790 w 115"/>
                <a:gd name="T27" fmla="*/ 209112 h 138"/>
                <a:gd name="T28" fmla="*/ 150186 w 115"/>
                <a:gd name="T29" fmla="*/ 204566 h 138"/>
                <a:gd name="T30" fmla="*/ 151703 w 115"/>
                <a:gd name="T31" fmla="*/ 187898 h 138"/>
                <a:gd name="T32" fmla="*/ 138050 w 115"/>
                <a:gd name="T33" fmla="*/ 184867 h 138"/>
                <a:gd name="T34" fmla="*/ 116812 w 115"/>
                <a:gd name="T35" fmla="*/ 181837 h 138"/>
                <a:gd name="T36" fmla="*/ 118329 w 115"/>
                <a:gd name="T37" fmla="*/ 96979 h 138"/>
                <a:gd name="T38" fmla="*/ 139567 w 115"/>
                <a:gd name="T39" fmla="*/ 100010 h 138"/>
                <a:gd name="T40" fmla="*/ 138050 w 115"/>
                <a:gd name="T41" fmla="*/ 184867 h 138"/>
                <a:gd name="T42" fmla="*/ 84954 w 115"/>
                <a:gd name="T43" fmla="*/ 181837 h 138"/>
                <a:gd name="T44" fmla="*/ 62198 w 115"/>
                <a:gd name="T45" fmla="*/ 183352 h 138"/>
                <a:gd name="T46" fmla="*/ 60681 w 115"/>
                <a:gd name="T47" fmla="*/ 96979 h 138"/>
                <a:gd name="T48" fmla="*/ 84954 w 115"/>
                <a:gd name="T49" fmla="*/ 95464 h 138"/>
                <a:gd name="T50" fmla="*/ 84954 w 115"/>
                <a:gd name="T51" fmla="*/ 181837 h 138"/>
                <a:gd name="T52" fmla="*/ 31858 w 115"/>
                <a:gd name="T53" fmla="*/ 101525 h 138"/>
                <a:gd name="T54" fmla="*/ 56130 w 115"/>
                <a:gd name="T55" fmla="*/ 96979 h 138"/>
                <a:gd name="T56" fmla="*/ 57647 w 115"/>
                <a:gd name="T57" fmla="*/ 183352 h 138"/>
                <a:gd name="T58" fmla="*/ 36409 w 115"/>
                <a:gd name="T59" fmla="*/ 186382 h 138"/>
                <a:gd name="T60" fmla="*/ 31858 w 115"/>
                <a:gd name="T61" fmla="*/ 101525 h 138"/>
                <a:gd name="T62" fmla="*/ 89505 w 115"/>
                <a:gd name="T63" fmla="*/ 181837 h 138"/>
                <a:gd name="T64" fmla="*/ 89505 w 115"/>
                <a:gd name="T65" fmla="*/ 95464 h 138"/>
                <a:gd name="T66" fmla="*/ 113778 w 115"/>
                <a:gd name="T67" fmla="*/ 96979 h 138"/>
                <a:gd name="T68" fmla="*/ 112261 w 115"/>
                <a:gd name="T69" fmla="*/ 181837 h 138"/>
                <a:gd name="T70" fmla="*/ 89505 w 115"/>
                <a:gd name="T71" fmla="*/ 18183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5" h="138">
                  <a:moveTo>
                    <a:pt x="100" y="124"/>
                  </a:moveTo>
                  <a:cubicBezTo>
                    <a:pt x="98" y="124"/>
                    <a:pt x="96" y="123"/>
                    <a:pt x="94" y="123"/>
                  </a:cubicBezTo>
                  <a:cubicBezTo>
                    <a:pt x="93" y="98"/>
                    <a:pt x="93" y="79"/>
                    <a:pt x="95" y="66"/>
                  </a:cubicBezTo>
                  <a:cubicBezTo>
                    <a:pt x="98" y="67"/>
                    <a:pt x="100" y="67"/>
                    <a:pt x="100" y="67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4" y="47"/>
                    <a:pt x="115" y="28"/>
                    <a:pt x="115" y="28"/>
                  </a:cubicBezTo>
                  <a:cubicBezTo>
                    <a:pt x="54" y="0"/>
                    <a:pt x="0" y="28"/>
                    <a:pt x="0" y="28"/>
                  </a:cubicBezTo>
                  <a:cubicBezTo>
                    <a:pt x="8" y="42"/>
                    <a:pt x="12" y="55"/>
                    <a:pt x="13" y="62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8"/>
                    <a:pt x="17" y="68"/>
                    <a:pt x="18" y="68"/>
                  </a:cubicBezTo>
                  <a:cubicBezTo>
                    <a:pt x="19" y="80"/>
                    <a:pt x="21" y="99"/>
                    <a:pt x="21" y="124"/>
                  </a:cubicBezTo>
                  <a:cubicBezTo>
                    <a:pt x="18" y="125"/>
                    <a:pt x="17" y="125"/>
                    <a:pt x="17" y="125"/>
                  </a:cubicBezTo>
                  <a:cubicBezTo>
                    <a:pt x="9" y="132"/>
                    <a:pt x="17" y="138"/>
                    <a:pt x="17" y="138"/>
                  </a:cubicBezTo>
                  <a:cubicBezTo>
                    <a:pt x="56" y="126"/>
                    <a:pt x="99" y="135"/>
                    <a:pt x="99" y="135"/>
                  </a:cubicBezTo>
                  <a:cubicBezTo>
                    <a:pt x="108" y="130"/>
                    <a:pt x="100" y="124"/>
                    <a:pt x="100" y="124"/>
                  </a:cubicBezTo>
                  <a:close/>
                  <a:moveTo>
                    <a:pt x="91" y="122"/>
                  </a:moveTo>
                  <a:cubicBezTo>
                    <a:pt x="87" y="121"/>
                    <a:pt x="82" y="121"/>
                    <a:pt x="77" y="120"/>
                  </a:cubicBezTo>
                  <a:cubicBezTo>
                    <a:pt x="75" y="102"/>
                    <a:pt x="77" y="79"/>
                    <a:pt x="78" y="64"/>
                  </a:cubicBezTo>
                  <a:cubicBezTo>
                    <a:pt x="83" y="64"/>
                    <a:pt x="88" y="65"/>
                    <a:pt x="92" y="66"/>
                  </a:cubicBezTo>
                  <a:cubicBezTo>
                    <a:pt x="90" y="79"/>
                    <a:pt x="90" y="98"/>
                    <a:pt x="91" y="122"/>
                  </a:cubicBezTo>
                  <a:close/>
                  <a:moveTo>
                    <a:pt x="56" y="120"/>
                  </a:moveTo>
                  <a:cubicBezTo>
                    <a:pt x="51" y="120"/>
                    <a:pt x="46" y="120"/>
                    <a:pt x="41" y="121"/>
                  </a:cubicBezTo>
                  <a:cubicBezTo>
                    <a:pt x="42" y="101"/>
                    <a:pt x="41" y="79"/>
                    <a:pt x="40" y="64"/>
                  </a:cubicBezTo>
                  <a:cubicBezTo>
                    <a:pt x="46" y="63"/>
                    <a:pt x="51" y="63"/>
                    <a:pt x="56" y="63"/>
                  </a:cubicBezTo>
                  <a:lnTo>
                    <a:pt x="56" y="120"/>
                  </a:lnTo>
                  <a:close/>
                  <a:moveTo>
                    <a:pt x="21" y="67"/>
                  </a:moveTo>
                  <a:cubicBezTo>
                    <a:pt x="26" y="65"/>
                    <a:pt x="32" y="65"/>
                    <a:pt x="37" y="64"/>
                  </a:cubicBezTo>
                  <a:cubicBezTo>
                    <a:pt x="38" y="79"/>
                    <a:pt x="39" y="102"/>
                    <a:pt x="38" y="121"/>
                  </a:cubicBezTo>
                  <a:cubicBezTo>
                    <a:pt x="33" y="122"/>
                    <a:pt x="28" y="123"/>
                    <a:pt x="24" y="123"/>
                  </a:cubicBezTo>
                  <a:cubicBezTo>
                    <a:pt x="24" y="98"/>
                    <a:pt x="22" y="79"/>
                    <a:pt x="21" y="67"/>
                  </a:cubicBezTo>
                  <a:close/>
                  <a:moveTo>
                    <a:pt x="59" y="120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65" y="63"/>
                    <a:pt x="70" y="63"/>
                    <a:pt x="75" y="64"/>
                  </a:cubicBezTo>
                  <a:cubicBezTo>
                    <a:pt x="74" y="79"/>
                    <a:pt x="73" y="102"/>
                    <a:pt x="74" y="120"/>
                  </a:cubicBezTo>
                  <a:cubicBezTo>
                    <a:pt x="69" y="120"/>
                    <a:pt x="64" y="120"/>
                    <a:pt x="59" y="120"/>
                  </a:cubicBezTo>
                  <a:close/>
                </a:path>
              </a:pathLst>
            </a:custGeom>
            <a:solidFill>
              <a:srgbClr val="F69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</p:grpSp>
      <p:grpSp>
        <p:nvGrpSpPr>
          <p:cNvPr id="204" name="Group 203"/>
          <p:cNvGrpSpPr>
            <a:grpSpLocks/>
          </p:cNvGrpSpPr>
          <p:nvPr/>
        </p:nvGrpSpPr>
        <p:grpSpPr bwMode="auto">
          <a:xfrm>
            <a:off x="2576738" y="2030822"/>
            <a:ext cx="757237" cy="998537"/>
            <a:chOff x="3798917" y="3124200"/>
            <a:chExt cx="976252" cy="1286933"/>
          </a:xfrm>
        </p:grpSpPr>
        <p:sp>
          <p:nvSpPr>
            <p:cNvPr id="205" name="Freeform 5"/>
            <p:cNvSpPr>
              <a:spLocks/>
            </p:cNvSpPr>
            <p:nvPr/>
          </p:nvSpPr>
          <p:spPr bwMode="auto">
            <a:xfrm>
              <a:off x="3798917" y="3259236"/>
              <a:ext cx="466636" cy="900240"/>
            </a:xfrm>
            <a:custGeom>
              <a:avLst/>
              <a:gdLst>
                <a:gd name="T0" fmla="*/ 136 w 307"/>
                <a:gd name="T1" fmla="*/ 0 h 595"/>
                <a:gd name="T2" fmla="*/ 39 w 307"/>
                <a:gd name="T3" fmla="*/ 116 h 595"/>
                <a:gd name="T4" fmla="*/ 131 w 307"/>
                <a:gd name="T5" fmla="*/ 415 h 595"/>
                <a:gd name="T6" fmla="*/ 269 w 307"/>
                <a:gd name="T7" fmla="*/ 593 h 595"/>
                <a:gd name="T8" fmla="*/ 276 w 307"/>
                <a:gd name="T9" fmla="*/ 549 h 595"/>
                <a:gd name="T10" fmla="*/ 136 w 307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595">
                  <a:moveTo>
                    <a:pt x="136" y="0"/>
                  </a:moveTo>
                  <a:cubicBezTo>
                    <a:pt x="136" y="0"/>
                    <a:pt x="77" y="1"/>
                    <a:pt x="39" y="116"/>
                  </a:cubicBezTo>
                  <a:cubicBezTo>
                    <a:pt x="0" y="231"/>
                    <a:pt x="58" y="346"/>
                    <a:pt x="131" y="415"/>
                  </a:cubicBezTo>
                  <a:cubicBezTo>
                    <a:pt x="203" y="484"/>
                    <a:pt x="269" y="593"/>
                    <a:pt x="269" y="593"/>
                  </a:cubicBezTo>
                  <a:cubicBezTo>
                    <a:pt x="269" y="593"/>
                    <a:pt x="307" y="595"/>
                    <a:pt x="276" y="549"/>
                  </a:cubicBezTo>
                  <a:cubicBezTo>
                    <a:pt x="246" y="503"/>
                    <a:pt x="13" y="212"/>
                    <a:pt x="13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02" name="Freeform 6"/>
            <p:cNvSpPr>
              <a:spLocks/>
            </p:cNvSpPr>
            <p:nvPr/>
          </p:nvSpPr>
          <p:spPr bwMode="auto">
            <a:xfrm>
              <a:off x="3901680" y="3194701"/>
              <a:ext cx="358477" cy="979837"/>
            </a:xfrm>
            <a:custGeom>
              <a:avLst/>
              <a:gdLst>
                <a:gd name="T0" fmla="*/ 230883 w 236"/>
                <a:gd name="T1" fmla="*/ 7572 h 647"/>
                <a:gd name="T2" fmla="*/ 53164 w 236"/>
                <a:gd name="T3" fmla="*/ 145385 h 647"/>
                <a:gd name="T4" fmla="*/ 154935 w 236"/>
                <a:gd name="T5" fmla="*/ 649691 h 647"/>
                <a:gd name="T6" fmla="*/ 323541 w 236"/>
                <a:gd name="T7" fmla="*/ 948034 h 647"/>
                <a:gd name="T8" fmla="*/ 341768 w 236"/>
                <a:gd name="T9" fmla="*/ 899572 h 647"/>
                <a:gd name="T10" fmla="*/ 230883 w 236"/>
                <a:gd name="T11" fmla="*/ 7572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647">
                  <a:moveTo>
                    <a:pt x="152" y="5"/>
                  </a:moveTo>
                  <a:cubicBezTo>
                    <a:pt x="155" y="1"/>
                    <a:pt x="69" y="0"/>
                    <a:pt x="35" y="96"/>
                  </a:cubicBezTo>
                  <a:cubicBezTo>
                    <a:pt x="0" y="191"/>
                    <a:pt x="35" y="314"/>
                    <a:pt x="102" y="429"/>
                  </a:cubicBezTo>
                  <a:cubicBezTo>
                    <a:pt x="170" y="544"/>
                    <a:pt x="213" y="626"/>
                    <a:pt x="213" y="626"/>
                  </a:cubicBezTo>
                  <a:cubicBezTo>
                    <a:pt x="213" y="626"/>
                    <a:pt x="236" y="647"/>
                    <a:pt x="225" y="594"/>
                  </a:cubicBezTo>
                  <a:cubicBezTo>
                    <a:pt x="213" y="540"/>
                    <a:pt x="35" y="170"/>
                    <a:pt x="152" y="5"/>
                  </a:cubicBezTo>
                  <a:close/>
                </a:path>
              </a:pathLst>
            </a:custGeom>
            <a:solidFill>
              <a:srgbClr val="13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07" name="Freeform 7"/>
            <p:cNvSpPr>
              <a:spLocks/>
            </p:cNvSpPr>
            <p:nvPr/>
          </p:nvSpPr>
          <p:spPr bwMode="auto">
            <a:xfrm>
              <a:off x="4310580" y="3259236"/>
              <a:ext cx="464589" cy="900240"/>
            </a:xfrm>
            <a:custGeom>
              <a:avLst/>
              <a:gdLst>
                <a:gd name="T0" fmla="*/ 171 w 306"/>
                <a:gd name="T1" fmla="*/ 0 h 595"/>
                <a:gd name="T2" fmla="*/ 268 w 306"/>
                <a:gd name="T3" fmla="*/ 116 h 595"/>
                <a:gd name="T4" fmla="*/ 176 w 306"/>
                <a:gd name="T5" fmla="*/ 415 h 595"/>
                <a:gd name="T6" fmla="*/ 38 w 306"/>
                <a:gd name="T7" fmla="*/ 593 h 595"/>
                <a:gd name="T8" fmla="*/ 30 w 306"/>
                <a:gd name="T9" fmla="*/ 549 h 595"/>
                <a:gd name="T10" fmla="*/ 171 w 306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595">
                  <a:moveTo>
                    <a:pt x="171" y="0"/>
                  </a:moveTo>
                  <a:cubicBezTo>
                    <a:pt x="171" y="0"/>
                    <a:pt x="230" y="1"/>
                    <a:pt x="268" y="116"/>
                  </a:cubicBezTo>
                  <a:cubicBezTo>
                    <a:pt x="306" y="231"/>
                    <a:pt x="247" y="336"/>
                    <a:pt x="176" y="415"/>
                  </a:cubicBezTo>
                  <a:cubicBezTo>
                    <a:pt x="109" y="490"/>
                    <a:pt x="38" y="593"/>
                    <a:pt x="38" y="593"/>
                  </a:cubicBezTo>
                  <a:cubicBezTo>
                    <a:pt x="38" y="593"/>
                    <a:pt x="0" y="595"/>
                    <a:pt x="30" y="549"/>
                  </a:cubicBezTo>
                  <a:cubicBezTo>
                    <a:pt x="61" y="503"/>
                    <a:pt x="294" y="212"/>
                    <a:pt x="17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04" name="Freeform 8"/>
            <p:cNvSpPr>
              <a:spLocks/>
            </p:cNvSpPr>
            <p:nvPr/>
          </p:nvSpPr>
          <p:spPr bwMode="auto">
            <a:xfrm>
              <a:off x="4313929" y="3194701"/>
              <a:ext cx="359672" cy="979837"/>
            </a:xfrm>
            <a:custGeom>
              <a:avLst/>
              <a:gdLst>
                <a:gd name="T0" fmla="*/ 128996 w 237"/>
                <a:gd name="T1" fmla="*/ 7572 h 647"/>
                <a:gd name="T2" fmla="*/ 306556 w 237"/>
                <a:gd name="T3" fmla="*/ 145385 h 647"/>
                <a:gd name="T4" fmla="*/ 203359 w 237"/>
                <a:gd name="T5" fmla="*/ 649691 h 647"/>
                <a:gd name="T6" fmla="*/ 34905 w 237"/>
                <a:gd name="T7" fmla="*/ 948034 h 647"/>
                <a:gd name="T8" fmla="*/ 18211 w 237"/>
                <a:gd name="T9" fmla="*/ 899572 h 647"/>
                <a:gd name="T10" fmla="*/ 128996 w 237"/>
                <a:gd name="T11" fmla="*/ 7572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7" h="647">
                  <a:moveTo>
                    <a:pt x="85" y="5"/>
                  </a:moveTo>
                  <a:cubicBezTo>
                    <a:pt x="82" y="1"/>
                    <a:pt x="168" y="0"/>
                    <a:pt x="202" y="96"/>
                  </a:cubicBezTo>
                  <a:cubicBezTo>
                    <a:pt x="237" y="191"/>
                    <a:pt x="202" y="314"/>
                    <a:pt x="134" y="429"/>
                  </a:cubicBezTo>
                  <a:cubicBezTo>
                    <a:pt x="67" y="544"/>
                    <a:pt x="23" y="626"/>
                    <a:pt x="23" y="626"/>
                  </a:cubicBezTo>
                  <a:cubicBezTo>
                    <a:pt x="23" y="626"/>
                    <a:pt x="0" y="647"/>
                    <a:pt x="12" y="594"/>
                  </a:cubicBezTo>
                  <a:cubicBezTo>
                    <a:pt x="23" y="540"/>
                    <a:pt x="202" y="170"/>
                    <a:pt x="85" y="5"/>
                  </a:cubicBezTo>
                  <a:close/>
                </a:path>
              </a:pathLst>
            </a:custGeom>
            <a:solidFill>
              <a:srgbClr val="13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09" name="Freeform 9"/>
            <p:cNvSpPr>
              <a:spLocks/>
            </p:cNvSpPr>
            <p:nvPr/>
          </p:nvSpPr>
          <p:spPr bwMode="auto">
            <a:xfrm>
              <a:off x="4013815" y="3128292"/>
              <a:ext cx="264019" cy="1043460"/>
            </a:xfrm>
            <a:custGeom>
              <a:avLst/>
              <a:gdLst>
                <a:gd name="T0" fmla="*/ 156 w 174"/>
                <a:gd name="T1" fmla="*/ 32 h 689"/>
                <a:gd name="T2" fmla="*/ 31 w 174"/>
                <a:gd name="T3" fmla="*/ 132 h 689"/>
                <a:gd name="T4" fmla="*/ 75 w 174"/>
                <a:gd name="T5" fmla="*/ 455 h 689"/>
                <a:gd name="T6" fmla="*/ 151 w 174"/>
                <a:gd name="T7" fmla="*/ 666 h 689"/>
                <a:gd name="T8" fmla="*/ 170 w 174"/>
                <a:gd name="T9" fmla="*/ 648 h 689"/>
                <a:gd name="T10" fmla="*/ 156 w 174"/>
                <a:gd name="T11" fmla="*/ 3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689">
                  <a:moveTo>
                    <a:pt x="156" y="32"/>
                  </a:moveTo>
                  <a:cubicBezTo>
                    <a:pt x="156" y="32"/>
                    <a:pt x="61" y="0"/>
                    <a:pt x="31" y="132"/>
                  </a:cubicBezTo>
                  <a:cubicBezTo>
                    <a:pt x="0" y="264"/>
                    <a:pt x="40" y="371"/>
                    <a:pt x="75" y="455"/>
                  </a:cubicBezTo>
                  <a:cubicBezTo>
                    <a:pt x="111" y="539"/>
                    <a:pt x="151" y="666"/>
                    <a:pt x="151" y="666"/>
                  </a:cubicBezTo>
                  <a:cubicBezTo>
                    <a:pt x="151" y="666"/>
                    <a:pt x="174" y="689"/>
                    <a:pt x="170" y="648"/>
                  </a:cubicBezTo>
                  <a:cubicBezTo>
                    <a:pt x="166" y="607"/>
                    <a:pt x="52" y="152"/>
                    <a:pt x="156" y="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10" name="Freeform 10"/>
            <p:cNvSpPr>
              <a:spLocks/>
            </p:cNvSpPr>
            <p:nvPr/>
          </p:nvSpPr>
          <p:spPr bwMode="auto">
            <a:xfrm>
              <a:off x="4296253" y="3128292"/>
              <a:ext cx="264019" cy="1043460"/>
            </a:xfrm>
            <a:custGeom>
              <a:avLst/>
              <a:gdLst>
                <a:gd name="T0" fmla="*/ 18 w 174"/>
                <a:gd name="T1" fmla="*/ 32 h 689"/>
                <a:gd name="T2" fmla="*/ 143 w 174"/>
                <a:gd name="T3" fmla="*/ 132 h 689"/>
                <a:gd name="T4" fmla="*/ 98 w 174"/>
                <a:gd name="T5" fmla="*/ 455 h 689"/>
                <a:gd name="T6" fmla="*/ 23 w 174"/>
                <a:gd name="T7" fmla="*/ 666 h 689"/>
                <a:gd name="T8" fmla="*/ 4 w 174"/>
                <a:gd name="T9" fmla="*/ 648 h 689"/>
                <a:gd name="T10" fmla="*/ 18 w 174"/>
                <a:gd name="T11" fmla="*/ 3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689">
                  <a:moveTo>
                    <a:pt x="18" y="32"/>
                  </a:moveTo>
                  <a:cubicBezTo>
                    <a:pt x="18" y="32"/>
                    <a:pt x="112" y="0"/>
                    <a:pt x="143" y="132"/>
                  </a:cubicBezTo>
                  <a:cubicBezTo>
                    <a:pt x="174" y="264"/>
                    <a:pt x="134" y="371"/>
                    <a:pt x="98" y="455"/>
                  </a:cubicBezTo>
                  <a:cubicBezTo>
                    <a:pt x="62" y="539"/>
                    <a:pt x="23" y="666"/>
                    <a:pt x="23" y="666"/>
                  </a:cubicBezTo>
                  <a:cubicBezTo>
                    <a:pt x="23" y="666"/>
                    <a:pt x="0" y="689"/>
                    <a:pt x="4" y="648"/>
                  </a:cubicBezTo>
                  <a:cubicBezTo>
                    <a:pt x="7" y="607"/>
                    <a:pt x="121" y="152"/>
                    <a:pt x="18" y="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07" name="Freeform 11"/>
            <p:cNvSpPr>
              <a:spLocks/>
            </p:cNvSpPr>
            <p:nvPr/>
          </p:nvSpPr>
          <p:spPr bwMode="auto">
            <a:xfrm>
              <a:off x="4141860" y="3124200"/>
              <a:ext cx="164899" cy="1039583"/>
            </a:xfrm>
            <a:custGeom>
              <a:avLst/>
              <a:gdLst>
                <a:gd name="T0" fmla="*/ 155822 w 109"/>
                <a:gd name="T1" fmla="*/ 1006292 h 687"/>
                <a:gd name="T2" fmla="*/ 164899 w 109"/>
                <a:gd name="T3" fmla="*/ 42370 h 687"/>
                <a:gd name="T4" fmla="*/ 12103 w 109"/>
                <a:gd name="T5" fmla="*/ 301131 h 687"/>
                <a:gd name="T6" fmla="*/ 122540 w 109"/>
                <a:gd name="T7" fmla="*/ 1006292 h 687"/>
                <a:gd name="T8" fmla="*/ 155822 w 109"/>
                <a:gd name="T9" fmla="*/ 1006292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687">
                  <a:moveTo>
                    <a:pt x="103" y="665"/>
                  </a:moveTo>
                  <a:cubicBezTo>
                    <a:pt x="103" y="665"/>
                    <a:pt x="87" y="169"/>
                    <a:pt x="109" y="28"/>
                  </a:cubicBezTo>
                  <a:cubicBezTo>
                    <a:pt x="109" y="28"/>
                    <a:pt x="16" y="0"/>
                    <a:pt x="8" y="199"/>
                  </a:cubicBezTo>
                  <a:cubicBezTo>
                    <a:pt x="0" y="398"/>
                    <a:pt x="68" y="511"/>
                    <a:pt x="81" y="665"/>
                  </a:cubicBezTo>
                  <a:cubicBezTo>
                    <a:pt x="81" y="665"/>
                    <a:pt x="91" y="687"/>
                    <a:pt x="103" y="665"/>
                  </a:cubicBezTo>
                  <a:close/>
                </a:path>
              </a:pathLst>
            </a:custGeom>
            <a:solidFill>
              <a:srgbClr val="13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58408" name="Freeform 12"/>
            <p:cNvSpPr>
              <a:spLocks/>
            </p:cNvSpPr>
            <p:nvPr/>
          </p:nvSpPr>
          <p:spPr bwMode="auto">
            <a:xfrm>
              <a:off x="4268521" y="3124200"/>
              <a:ext cx="163705" cy="1039583"/>
            </a:xfrm>
            <a:custGeom>
              <a:avLst/>
              <a:gdLst>
                <a:gd name="T0" fmla="*/ 9095 w 108"/>
                <a:gd name="T1" fmla="*/ 1006292 h 687"/>
                <a:gd name="T2" fmla="*/ 0 w 108"/>
                <a:gd name="T3" fmla="*/ 42370 h 687"/>
                <a:gd name="T4" fmla="*/ 153094 w 108"/>
                <a:gd name="T5" fmla="*/ 301131 h 687"/>
                <a:gd name="T6" fmla="*/ 42442 w 108"/>
                <a:gd name="T7" fmla="*/ 1006292 h 687"/>
                <a:gd name="T8" fmla="*/ 9095 w 108"/>
                <a:gd name="T9" fmla="*/ 1006292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687">
                  <a:moveTo>
                    <a:pt x="6" y="665"/>
                  </a:moveTo>
                  <a:cubicBezTo>
                    <a:pt x="6" y="665"/>
                    <a:pt x="21" y="169"/>
                    <a:pt x="0" y="28"/>
                  </a:cubicBezTo>
                  <a:cubicBezTo>
                    <a:pt x="0" y="28"/>
                    <a:pt x="93" y="0"/>
                    <a:pt x="101" y="199"/>
                  </a:cubicBezTo>
                  <a:cubicBezTo>
                    <a:pt x="108" y="398"/>
                    <a:pt x="41" y="511"/>
                    <a:pt x="28" y="665"/>
                  </a:cubicBezTo>
                  <a:cubicBezTo>
                    <a:pt x="28" y="665"/>
                    <a:pt x="18" y="687"/>
                    <a:pt x="6" y="665"/>
                  </a:cubicBezTo>
                  <a:close/>
                </a:path>
              </a:pathLst>
            </a:custGeom>
            <a:solidFill>
              <a:srgbClr val="13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13" name="Freeform 13"/>
            <p:cNvSpPr>
              <a:spLocks/>
            </p:cNvSpPr>
            <p:nvPr/>
          </p:nvSpPr>
          <p:spPr bwMode="auto">
            <a:xfrm>
              <a:off x="4195967" y="4280189"/>
              <a:ext cx="171919" cy="130944"/>
            </a:xfrm>
            <a:custGeom>
              <a:avLst/>
              <a:gdLst>
                <a:gd name="T0" fmla="*/ 20 w 114"/>
                <a:gd name="T1" fmla="*/ 9 h 86"/>
                <a:gd name="T2" fmla="*/ 103 w 114"/>
                <a:gd name="T3" fmla="*/ 8 h 86"/>
                <a:gd name="T4" fmla="*/ 107 w 114"/>
                <a:gd name="T5" fmla="*/ 49 h 86"/>
                <a:gd name="T6" fmla="*/ 29 w 114"/>
                <a:gd name="T7" fmla="*/ 74 h 86"/>
                <a:gd name="T8" fmla="*/ 20 w 114"/>
                <a:gd name="T9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20" y="9"/>
                  </a:moveTo>
                  <a:cubicBezTo>
                    <a:pt x="20" y="9"/>
                    <a:pt x="65" y="0"/>
                    <a:pt x="103" y="8"/>
                  </a:cubicBezTo>
                  <a:cubicBezTo>
                    <a:pt x="103" y="8"/>
                    <a:pt x="100" y="25"/>
                    <a:pt x="107" y="49"/>
                  </a:cubicBezTo>
                  <a:cubicBezTo>
                    <a:pt x="114" y="74"/>
                    <a:pt x="65" y="86"/>
                    <a:pt x="29" y="74"/>
                  </a:cubicBezTo>
                  <a:cubicBezTo>
                    <a:pt x="0" y="59"/>
                    <a:pt x="24" y="28"/>
                    <a:pt x="20" y="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10" name="Freeform 14"/>
            <p:cNvSpPr>
              <a:spLocks noEditPoints="1"/>
            </p:cNvSpPr>
            <p:nvPr/>
          </p:nvSpPr>
          <p:spPr bwMode="auto">
            <a:xfrm>
              <a:off x="4200411" y="4105233"/>
              <a:ext cx="174459" cy="209112"/>
            </a:xfrm>
            <a:custGeom>
              <a:avLst/>
              <a:gdLst>
                <a:gd name="T0" fmla="*/ 151703 w 115"/>
                <a:gd name="T1" fmla="*/ 187898 h 138"/>
                <a:gd name="T2" fmla="*/ 142601 w 115"/>
                <a:gd name="T3" fmla="*/ 186382 h 138"/>
                <a:gd name="T4" fmla="*/ 144118 w 115"/>
                <a:gd name="T5" fmla="*/ 100010 h 138"/>
                <a:gd name="T6" fmla="*/ 151703 w 115"/>
                <a:gd name="T7" fmla="*/ 101525 h 138"/>
                <a:gd name="T8" fmla="*/ 151703 w 115"/>
                <a:gd name="T9" fmla="*/ 98495 h 138"/>
                <a:gd name="T10" fmla="*/ 153221 w 115"/>
                <a:gd name="T11" fmla="*/ 98495 h 138"/>
                <a:gd name="T12" fmla="*/ 174459 w 115"/>
                <a:gd name="T13" fmla="*/ 42429 h 138"/>
                <a:gd name="T14" fmla="*/ 0 w 115"/>
                <a:gd name="T15" fmla="*/ 42429 h 138"/>
                <a:gd name="T16" fmla="*/ 19721 w 115"/>
                <a:gd name="T17" fmla="*/ 93949 h 138"/>
                <a:gd name="T18" fmla="*/ 21238 w 115"/>
                <a:gd name="T19" fmla="*/ 104556 h 138"/>
                <a:gd name="T20" fmla="*/ 27307 w 115"/>
                <a:gd name="T21" fmla="*/ 103041 h 138"/>
                <a:gd name="T22" fmla="*/ 31858 w 115"/>
                <a:gd name="T23" fmla="*/ 187898 h 138"/>
                <a:gd name="T24" fmla="*/ 25790 w 115"/>
                <a:gd name="T25" fmla="*/ 189413 h 138"/>
                <a:gd name="T26" fmla="*/ 25790 w 115"/>
                <a:gd name="T27" fmla="*/ 209112 h 138"/>
                <a:gd name="T28" fmla="*/ 150186 w 115"/>
                <a:gd name="T29" fmla="*/ 204566 h 138"/>
                <a:gd name="T30" fmla="*/ 151703 w 115"/>
                <a:gd name="T31" fmla="*/ 187898 h 138"/>
                <a:gd name="T32" fmla="*/ 138050 w 115"/>
                <a:gd name="T33" fmla="*/ 184867 h 138"/>
                <a:gd name="T34" fmla="*/ 116812 w 115"/>
                <a:gd name="T35" fmla="*/ 181837 h 138"/>
                <a:gd name="T36" fmla="*/ 118329 w 115"/>
                <a:gd name="T37" fmla="*/ 96979 h 138"/>
                <a:gd name="T38" fmla="*/ 139567 w 115"/>
                <a:gd name="T39" fmla="*/ 100010 h 138"/>
                <a:gd name="T40" fmla="*/ 138050 w 115"/>
                <a:gd name="T41" fmla="*/ 184867 h 138"/>
                <a:gd name="T42" fmla="*/ 84954 w 115"/>
                <a:gd name="T43" fmla="*/ 181837 h 138"/>
                <a:gd name="T44" fmla="*/ 62198 w 115"/>
                <a:gd name="T45" fmla="*/ 183352 h 138"/>
                <a:gd name="T46" fmla="*/ 60681 w 115"/>
                <a:gd name="T47" fmla="*/ 96979 h 138"/>
                <a:gd name="T48" fmla="*/ 84954 w 115"/>
                <a:gd name="T49" fmla="*/ 95464 h 138"/>
                <a:gd name="T50" fmla="*/ 84954 w 115"/>
                <a:gd name="T51" fmla="*/ 181837 h 138"/>
                <a:gd name="T52" fmla="*/ 31858 w 115"/>
                <a:gd name="T53" fmla="*/ 101525 h 138"/>
                <a:gd name="T54" fmla="*/ 56130 w 115"/>
                <a:gd name="T55" fmla="*/ 96979 h 138"/>
                <a:gd name="T56" fmla="*/ 57647 w 115"/>
                <a:gd name="T57" fmla="*/ 183352 h 138"/>
                <a:gd name="T58" fmla="*/ 36409 w 115"/>
                <a:gd name="T59" fmla="*/ 186382 h 138"/>
                <a:gd name="T60" fmla="*/ 31858 w 115"/>
                <a:gd name="T61" fmla="*/ 101525 h 138"/>
                <a:gd name="T62" fmla="*/ 89505 w 115"/>
                <a:gd name="T63" fmla="*/ 181837 h 138"/>
                <a:gd name="T64" fmla="*/ 89505 w 115"/>
                <a:gd name="T65" fmla="*/ 95464 h 138"/>
                <a:gd name="T66" fmla="*/ 113778 w 115"/>
                <a:gd name="T67" fmla="*/ 96979 h 138"/>
                <a:gd name="T68" fmla="*/ 112261 w 115"/>
                <a:gd name="T69" fmla="*/ 181837 h 138"/>
                <a:gd name="T70" fmla="*/ 89505 w 115"/>
                <a:gd name="T71" fmla="*/ 18183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5" h="138">
                  <a:moveTo>
                    <a:pt x="100" y="124"/>
                  </a:moveTo>
                  <a:cubicBezTo>
                    <a:pt x="98" y="124"/>
                    <a:pt x="96" y="123"/>
                    <a:pt x="94" y="123"/>
                  </a:cubicBezTo>
                  <a:cubicBezTo>
                    <a:pt x="93" y="98"/>
                    <a:pt x="93" y="79"/>
                    <a:pt x="95" y="66"/>
                  </a:cubicBezTo>
                  <a:cubicBezTo>
                    <a:pt x="98" y="67"/>
                    <a:pt x="100" y="67"/>
                    <a:pt x="100" y="67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4" y="47"/>
                    <a:pt x="115" y="28"/>
                    <a:pt x="115" y="28"/>
                  </a:cubicBezTo>
                  <a:cubicBezTo>
                    <a:pt x="54" y="0"/>
                    <a:pt x="0" y="28"/>
                    <a:pt x="0" y="28"/>
                  </a:cubicBezTo>
                  <a:cubicBezTo>
                    <a:pt x="8" y="42"/>
                    <a:pt x="12" y="55"/>
                    <a:pt x="13" y="62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8"/>
                    <a:pt x="17" y="68"/>
                    <a:pt x="18" y="68"/>
                  </a:cubicBezTo>
                  <a:cubicBezTo>
                    <a:pt x="19" y="80"/>
                    <a:pt x="21" y="99"/>
                    <a:pt x="21" y="124"/>
                  </a:cubicBezTo>
                  <a:cubicBezTo>
                    <a:pt x="18" y="125"/>
                    <a:pt x="17" y="125"/>
                    <a:pt x="17" y="125"/>
                  </a:cubicBezTo>
                  <a:cubicBezTo>
                    <a:pt x="9" y="132"/>
                    <a:pt x="17" y="138"/>
                    <a:pt x="17" y="138"/>
                  </a:cubicBezTo>
                  <a:cubicBezTo>
                    <a:pt x="56" y="126"/>
                    <a:pt x="99" y="135"/>
                    <a:pt x="99" y="135"/>
                  </a:cubicBezTo>
                  <a:cubicBezTo>
                    <a:pt x="108" y="130"/>
                    <a:pt x="100" y="124"/>
                    <a:pt x="100" y="124"/>
                  </a:cubicBezTo>
                  <a:close/>
                  <a:moveTo>
                    <a:pt x="91" y="122"/>
                  </a:moveTo>
                  <a:cubicBezTo>
                    <a:pt x="87" y="121"/>
                    <a:pt x="82" y="121"/>
                    <a:pt x="77" y="120"/>
                  </a:cubicBezTo>
                  <a:cubicBezTo>
                    <a:pt x="75" y="102"/>
                    <a:pt x="77" y="79"/>
                    <a:pt x="78" y="64"/>
                  </a:cubicBezTo>
                  <a:cubicBezTo>
                    <a:pt x="83" y="64"/>
                    <a:pt x="88" y="65"/>
                    <a:pt x="92" y="66"/>
                  </a:cubicBezTo>
                  <a:cubicBezTo>
                    <a:pt x="90" y="79"/>
                    <a:pt x="90" y="98"/>
                    <a:pt x="91" y="122"/>
                  </a:cubicBezTo>
                  <a:close/>
                  <a:moveTo>
                    <a:pt x="56" y="120"/>
                  </a:moveTo>
                  <a:cubicBezTo>
                    <a:pt x="51" y="120"/>
                    <a:pt x="46" y="120"/>
                    <a:pt x="41" y="121"/>
                  </a:cubicBezTo>
                  <a:cubicBezTo>
                    <a:pt x="42" y="101"/>
                    <a:pt x="41" y="79"/>
                    <a:pt x="40" y="64"/>
                  </a:cubicBezTo>
                  <a:cubicBezTo>
                    <a:pt x="46" y="63"/>
                    <a:pt x="51" y="63"/>
                    <a:pt x="56" y="63"/>
                  </a:cubicBezTo>
                  <a:lnTo>
                    <a:pt x="56" y="120"/>
                  </a:lnTo>
                  <a:close/>
                  <a:moveTo>
                    <a:pt x="21" y="67"/>
                  </a:moveTo>
                  <a:cubicBezTo>
                    <a:pt x="26" y="65"/>
                    <a:pt x="32" y="65"/>
                    <a:pt x="37" y="64"/>
                  </a:cubicBezTo>
                  <a:cubicBezTo>
                    <a:pt x="38" y="79"/>
                    <a:pt x="39" y="102"/>
                    <a:pt x="38" y="121"/>
                  </a:cubicBezTo>
                  <a:cubicBezTo>
                    <a:pt x="33" y="122"/>
                    <a:pt x="28" y="123"/>
                    <a:pt x="24" y="123"/>
                  </a:cubicBezTo>
                  <a:cubicBezTo>
                    <a:pt x="24" y="98"/>
                    <a:pt x="22" y="79"/>
                    <a:pt x="21" y="67"/>
                  </a:cubicBezTo>
                  <a:close/>
                  <a:moveTo>
                    <a:pt x="59" y="120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65" y="63"/>
                    <a:pt x="70" y="63"/>
                    <a:pt x="75" y="64"/>
                  </a:cubicBezTo>
                  <a:cubicBezTo>
                    <a:pt x="74" y="79"/>
                    <a:pt x="73" y="102"/>
                    <a:pt x="74" y="120"/>
                  </a:cubicBezTo>
                  <a:cubicBezTo>
                    <a:pt x="69" y="120"/>
                    <a:pt x="64" y="120"/>
                    <a:pt x="59" y="120"/>
                  </a:cubicBezTo>
                  <a:close/>
                </a:path>
              </a:pathLst>
            </a:custGeom>
            <a:solidFill>
              <a:srgbClr val="13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348329" y="2053277"/>
            <a:ext cx="757237" cy="998538"/>
            <a:chOff x="3798917" y="3124200"/>
            <a:chExt cx="976252" cy="1286933"/>
          </a:xfrm>
        </p:grpSpPr>
        <p:sp>
          <p:nvSpPr>
            <p:cNvPr id="216" name="Freeform 5"/>
            <p:cNvSpPr>
              <a:spLocks/>
            </p:cNvSpPr>
            <p:nvPr/>
          </p:nvSpPr>
          <p:spPr bwMode="auto">
            <a:xfrm>
              <a:off x="3798917" y="3259236"/>
              <a:ext cx="466636" cy="900239"/>
            </a:xfrm>
            <a:custGeom>
              <a:avLst/>
              <a:gdLst>
                <a:gd name="T0" fmla="*/ 136 w 307"/>
                <a:gd name="T1" fmla="*/ 0 h 595"/>
                <a:gd name="T2" fmla="*/ 39 w 307"/>
                <a:gd name="T3" fmla="*/ 116 h 595"/>
                <a:gd name="T4" fmla="*/ 131 w 307"/>
                <a:gd name="T5" fmla="*/ 415 h 595"/>
                <a:gd name="T6" fmla="*/ 269 w 307"/>
                <a:gd name="T7" fmla="*/ 593 h 595"/>
                <a:gd name="T8" fmla="*/ 276 w 307"/>
                <a:gd name="T9" fmla="*/ 549 h 595"/>
                <a:gd name="T10" fmla="*/ 136 w 307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595">
                  <a:moveTo>
                    <a:pt x="136" y="0"/>
                  </a:moveTo>
                  <a:cubicBezTo>
                    <a:pt x="136" y="0"/>
                    <a:pt x="77" y="1"/>
                    <a:pt x="39" y="116"/>
                  </a:cubicBezTo>
                  <a:cubicBezTo>
                    <a:pt x="0" y="231"/>
                    <a:pt x="58" y="346"/>
                    <a:pt x="131" y="415"/>
                  </a:cubicBezTo>
                  <a:cubicBezTo>
                    <a:pt x="203" y="484"/>
                    <a:pt x="269" y="593"/>
                    <a:pt x="269" y="593"/>
                  </a:cubicBezTo>
                  <a:cubicBezTo>
                    <a:pt x="269" y="593"/>
                    <a:pt x="307" y="595"/>
                    <a:pt x="276" y="549"/>
                  </a:cubicBezTo>
                  <a:cubicBezTo>
                    <a:pt x="246" y="503"/>
                    <a:pt x="13" y="212"/>
                    <a:pt x="13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392" name="Freeform 6"/>
            <p:cNvSpPr>
              <a:spLocks/>
            </p:cNvSpPr>
            <p:nvPr/>
          </p:nvSpPr>
          <p:spPr bwMode="auto">
            <a:xfrm>
              <a:off x="3901680" y="3194701"/>
              <a:ext cx="358477" cy="979837"/>
            </a:xfrm>
            <a:custGeom>
              <a:avLst/>
              <a:gdLst>
                <a:gd name="T0" fmla="*/ 230883 w 236"/>
                <a:gd name="T1" fmla="*/ 7572 h 647"/>
                <a:gd name="T2" fmla="*/ 53164 w 236"/>
                <a:gd name="T3" fmla="*/ 145385 h 647"/>
                <a:gd name="T4" fmla="*/ 154935 w 236"/>
                <a:gd name="T5" fmla="*/ 649691 h 647"/>
                <a:gd name="T6" fmla="*/ 323541 w 236"/>
                <a:gd name="T7" fmla="*/ 948034 h 647"/>
                <a:gd name="T8" fmla="*/ 341768 w 236"/>
                <a:gd name="T9" fmla="*/ 899572 h 647"/>
                <a:gd name="T10" fmla="*/ 230883 w 236"/>
                <a:gd name="T11" fmla="*/ 7572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647">
                  <a:moveTo>
                    <a:pt x="152" y="5"/>
                  </a:moveTo>
                  <a:cubicBezTo>
                    <a:pt x="155" y="1"/>
                    <a:pt x="69" y="0"/>
                    <a:pt x="35" y="96"/>
                  </a:cubicBezTo>
                  <a:cubicBezTo>
                    <a:pt x="0" y="191"/>
                    <a:pt x="35" y="314"/>
                    <a:pt x="102" y="429"/>
                  </a:cubicBezTo>
                  <a:cubicBezTo>
                    <a:pt x="170" y="544"/>
                    <a:pt x="213" y="626"/>
                    <a:pt x="213" y="626"/>
                  </a:cubicBezTo>
                  <a:cubicBezTo>
                    <a:pt x="213" y="626"/>
                    <a:pt x="236" y="647"/>
                    <a:pt x="225" y="594"/>
                  </a:cubicBezTo>
                  <a:cubicBezTo>
                    <a:pt x="213" y="540"/>
                    <a:pt x="35" y="170"/>
                    <a:pt x="152" y="5"/>
                  </a:cubicBezTo>
                  <a:close/>
                </a:path>
              </a:pathLst>
            </a:custGeom>
            <a:solidFill>
              <a:srgbClr val="29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21" name="Freeform 7"/>
            <p:cNvSpPr>
              <a:spLocks/>
            </p:cNvSpPr>
            <p:nvPr/>
          </p:nvSpPr>
          <p:spPr bwMode="auto">
            <a:xfrm>
              <a:off x="4310580" y="3259236"/>
              <a:ext cx="464589" cy="900239"/>
            </a:xfrm>
            <a:custGeom>
              <a:avLst/>
              <a:gdLst>
                <a:gd name="T0" fmla="*/ 171 w 306"/>
                <a:gd name="T1" fmla="*/ 0 h 595"/>
                <a:gd name="T2" fmla="*/ 268 w 306"/>
                <a:gd name="T3" fmla="*/ 116 h 595"/>
                <a:gd name="T4" fmla="*/ 176 w 306"/>
                <a:gd name="T5" fmla="*/ 415 h 595"/>
                <a:gd name="T6" fmla="*/ 38 w 306"/>
                <a:gd name="T7" fmla="*/ 593 h 595"/>
                <a:gd name="T8" fmla="*/ 30 w 306"/>
                <a:gd name="T9" fmla="*/ 549 h 595"/>
                <a:gd name="T10" fmla="*/ 171 w 306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595">
                  <a:moveTo>
                    <a:pt x="171" y="0"/>
                  </a:moveTo>
                  <a:cubicBezTo>
                    <a:pt x="171" y="0"/>
                    <a:pt x="230" y="1"/>
                    <a:pt x="268" y="116"/>
                  </a:cubicBezTo>
                  <a:cubicBezTo>
                    <a:pt x="306" y="231"/>
                    <a:pt x="247" y="336"/>
                    <a:pt x="176" y="415"/>
                  </a:cubicBezTo>
                  <a:cubicBezTo>
                    <a:pt x="109" y="490"/>
                    <a:pt x="38" y="593"/>
                    <a:pt x="38" y="593"/>
                  </a:cubicBezTo>
                  <a:cubicBezTo>
                    <a:pt x="38" y="593"/>
                    <a:pt x="0" y="595"/>
                    <a:pt x="30" y="549"/>
                  </a:cubicBezTo>
                  <a:cubicBezTo>
                    <a:pt x="61" y="503"/>
                    <a:pt x="294" y="212"/>
                    <a:pt x="17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394" name="Freeform 8"/>
            <p:cNvSpPr>
              <a:spLocks/>
            </p:cNvSpPr>
            <p:nvPr/>
          </p:nvSpPr>
          <p:spPr bwMode="auto">
            <a:xfrm>
              <a:off x="4313929" y="3194701"/>
              <a:ext cx="359672" cy="979837"/>
            </a:xfrm>
            <a:custGeom>
              <a:avLst/>
              <a:gdLst>
                <a:gd name="T0" fmla="*/ 128996 w 237"/>
                <a:gd name="T1" fmla="*/ 7572 h 647"/>
                <a:gd name="T2" fmla="*/ 306556 w 237"/>
                <a:gd name="T3" fmla="*/ 145385 h 647"/>
                <a:gd name="T4" fmla="*/ 203359 w 237"/>
                <a:gd name="T5" fmla="*/ 649691 h 647"/>
                <a:gd name="T6" fmla="*/ 34905 w 237"/>
                <a:gd name="T7" fmla="*/ 948034 h 647"/>
                <a:gd name="T8" fmla="*/ 18211 w 237"/>
                <a:gd name="T9" fmla="*/ 899572 h 647"/>
                <a:gd name="T10" fmla="*/ 128996 w 237"/>
                <a:gd name="T11" fmla="*/ 7572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7" h="647">
                  <a:moveTo>
                    <a:pt x="85" y="5"/>
                  </a:moveTo>
                  <a:cubicBezTo>
                    <a:pt x="82" y="1"/>
                    <a:pt x="168" y="0"/>
                    <a:pt x="202" y="96"/>
                  </a:cubicBezTo>
                  <a:cubicBezTo>
                    <a:pt x="237" y="191"/>
                    <a:pt x="202" y="314"/>
                    <a:pt x="134" y="429"/>
                  </a:cubicBezTo>
                  <a:cubicBezTo>
                    <a:pt x="67" y="544"/>
                    <a:pt x="23" y="626"/>
                    <a:pt x="23" y="626"/>
                  </a:cubicBezTo>
                  <a:cubicBezTo>
                    <a:pt x="23" y="626"/>
                    <a:pt x="0" y="647"/>
                    <a:pt x="12" y="594"/>
                  </a:cubicBezTo>
                  <a:cubicBezTo>
                    <a:pt x="23" y="540"/>
                    <a:pt x="202" y="170"/>
                    <a:pt x="85" y="5"/>
                  </a:cubicBezTo>
                  <a:close/>
                </a:path>
              </a:pathLst>
            </a:custGeom>
            <a:solidFill>
              <a:srgbClr val="29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23" name="Freeform 9"/>
            <p:cNvSpPr>
              <a:spLocks/>
            </p:cNvSpPr>
            <p:nvPr/>
          </p:nvSpPr>
          <p:spPr bwMode="auto">
            <a:xfrm>
              <a:off x="4013815" y="3128292"/>
              <a:ext cx="264019" cy="1043459"/>
            </a:xfrm>
            <a:custGeom>
              <a:avLst/>
              <a:gdLst>
                <a:gd name="T0" fmla="*/ 156 w 174"/>
                <a:gd name="T1" fmla="*/ 32 h 689"/>
                <a:gd name="T2" fmla="*/ 31 w 174"/>
                <a:gd name="T3" fmla="*/ 132 h 689"/>
                <a:gd name="T4" fmla="*/ 75 w 174"/>
                <a:gd name="T5" fmla="*/ 455 h 689"/>
                <a:gd name="T6" fmla="*/ 151 w 174"/>
                <a:gd name="T7" fmla="*/ 666 h 689"/>
                <a:gd name="T8" fmla="*/ 170 w 174"/>
                <a:gd name="T9" fmla="*/ 648 h 689"/>
                <a:gd name="T10" fmla="*/ 156 w 174"/>
                <a:gd name="T11" fmla="*/ 3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689">
                  <a:moveTo>
                    <a:pt x="156" y="32"/>
                  </a:moveTo>
                  <a:cubicBezTo>
                    <a:pt x="156" y="32"/>
                    <a:pt x="61" y="0"/>
                    <a:pt x="31" y="132"/>
                  </a:cubicBezTo>
                  <a:cubicBezTo>
                    <a:pt x="0" y="264"/>
                    <a:pt x="40" y="371"/>
                    <a:pt x="75" y="455"/>
                  </a:cubicBezTo>
                  <a:cubicBezTo>
                    <a:pt x="111" y="539"/>
                    <a:pt x="151" y="666"/>
                    <a:pt x="151" y="666"/>
                  </a:cubicBezTo>
                  <a:cubicBezTo>
                    <a:pt x="151" y="666"/>
                    <a:pt x="174" y="689"/>
                    <a:pt x="170" y="648"/>
                  </a:cubicBezTo>
                  <a:cubicBezTo>
                    <a:pt x="166" y="607"/>
                    <a:pt x="52" y="152"/>
                    <a:pt x="156" y="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24" name="Freeform 10"/>
            <p:cNvSpPr>
              <a:spLocks/>
            </p:cNvSpPr>
            <p:nvPr/>
          </p:nvSpPr>
          <p:spPr bwMode="auto">
            <a:xfrm>
              <a:off x="4296253" y="3128292"/>
              <a:ext cx="264019" cy="1043459"/>
            </a:xfrm>
            <a:custGeom>
              <a:avLst/>
              <a:gdLst>
                <a:gd name="T0" fmla="*/ 18 w 174"/>
                <a:gd name="T1" fmla="*/ 32 h 689"/>
                <a:gd name="T2" fmla="*/ 143 w 174"/>
                <a:gd name="T3" fmla="*/ 132 h 689"/>
                <a:gd name="T4" fmla="*/ 98 w 174"/>
                <a:gd name="T5" fmla="*/ 455 h 689"/>
                <a:gd name="T6" fmla="*/ 23 w 174"/>
                <a:gd name="T7" fmla="*/ 666 h 689"/>
                <a:gd name="T8" fmla="*/ 4 w 174"/>
                <a:gd name="T9" fmla="*/ 648 h 689"/>
                <a:gd name="T10" fmla="*/ 18 w 174"/>
                <a:gd name="T11" fmla="*/ 3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689">
                  <a:moveTo>
                    <a:pt x="18" y="32"/>
                  </a:moveTo>
                  <a:cubicBezTo>
                    <a:pt x="18" y="32"/>
                    <a:pt x="112" y="0"/>
                    <a:pt x="143" y="132"/>
                  </a:cubicBezTo>
                  <a:cubicBezTo>
                    <a:pt x="174" y="264"/>
                    <a:pt x="134" y="371"/>
                    <a:pt x="98" y="455"/>
                  </a:cubicBezTo>
                  <a:cubicBezTo>
                    <a:pt x="62" y="539"/>
                    <a:pt x="23" y="666"/>
                    <a:pt x="23" y="666"/>
                  </a:cubicBezTo>
                  <a:cubicBezTo>
                    <a:pt x="23" y="666"/>
                    <a:pt x="0" y="689"/>
                    <a:pt x="4" y="648"/>
                  </a:cubicBezTo>
                  <a:cubicBezTo>
                    <a:pt x="7" y="607"/>
                    <a:pt x="121" y="152"/>
                    <a:pt x="18" y="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397" name="Freeform 11"/>
            <p:cNvSpPr>
              <a:spLocks/>
            </p:cNvSpPr>
            <p:nvPr/>
          </p:nvSpPr>
          <p:spPr bwMode="auto">
            <a:xfrm>
              <a:off x="4141860" y="3124200"/>
              <a:ext cx="164899" cy="1039583"/>
            </a:xfrm>
            <a:custGeom>
              <a:avLst/>
              <a:gdLst>
                <a:gd name="T0" fmla="*/ 155822 w 109"/>
                <a:gd name="T1" fmla="*/ 1006292 h 687"/>
                <a:gd name="T2" fmla="*/ 164899 w 109"/>
                <a:gd name="T3" fmla="*/ 42370 h 687"/>
                <a:gd name="T4" fmla="*/ 12103 w 109"/>
                <a:gd name="T5" fmla="*/ 301131 h 687"/>
                <a:gd name="T6" fmla="*/ 122540 w 109"/>
                <a:gd name="T7" fmla="*/ 1006292 h 687"/>
                <a:gd name="T8" fmla="*/ 155822 w 109"/>
                <a:gd name="T9" fmla="*/ 1006292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687">
                  <a:moveTo>
                    <a:pt x="103" y="665"/>
                  </a:moveTo>
                  <a:cubicBezTo>
                    <a:pt x="103" y="665"/>
                    <a:pt x="87" y="169"/>
                    <a:pt x="109" y="28"/>
                  </a:cubicBezTo>
                  <a:cubicBezTo>
                    <a:pt x="109" y="28"/>
                    <a:pt x="16" y="0"/>
                    <a:pt x="8" y="199"/>
                  </a:cubicBezTo>
                  <a:cubicBezTo>
                    <a:pt x="0" y="398"/>
                    <a:pt x="68" y="511"/>
                    <a:pt x="81" y="665"/>
                  </a:cubicBezTo>
                  <a:cubicBezTo>
                    <a:pt x="81" y="665"/>
                    <a:pt x="91" y="687"/>
                    <a:pt x="103" y="665"/>
                  </a:cubicBezTo>
                  <a:close/>
                </a:path>
              </a:pathLst>
            </a:custGeom>
            <a:solidFill>
              <a:srgbClr val="29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58398" name="Freeform 12"/>
            <p:cNvSpPr>
              <a:spLocks/>
            </p:cNvSpPr>
            <p:nvPr/>
          </p:nvSpPr>
          <p:spPr bwMode="auto">
            <a:xfrm>
              <a:off x="4268521" y="3124200"/>
              <a:ext cx="163705" cy="1039583"/>
            </a:xfrm>
            <a:custGeom>
              <a:avLst/>
              <a:gdLst>
                <a:gd name="T0" fmla="*/ 9095 w 108"/>
                <a:gd name="T1" fmla="*/ 1006292 h 687"/>
                <a:gd name="T2" fmla="*/ 0 w 108"/>
                <a:gd name="T3" fmla="*/ 42370 h 687"/>
                <a:gd name="T4" fmla="*/ 153094 w 108"/>
                <a:gd name="T5" fmla="*/ 301131 h 687"/>
                <a:gd name="T6" fmla="*/ 42442 w 108"/>
                <a:gd name="T7" fmla="*/ 1006292 h 687"/>
                <a:gd name="T8" fmla="*/ 9095 w 108"/>
                <a:gd name="T9" fmla="*/ 1006292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687">
                  <a:moveTo>
                    <a:pt x="6" y="665"/>
                  </a:moveTo>
                  <a:cubicBezTo>
                    <a:pt x="6" y="665"/>
                    <a:pt x="21" y="169"/>
                    <a:pt x="0" y="28"/>
                  </a:cubicBezTo>
                  <a:cubicBezTo>
                    <a:pt x="0" y="28"/>
                    <a:pt x="93" y="0"/>
                    <a:pt x="101" y="199"/>
                  </a:cubicBezTo>
                  <a:cubicBezTo>
                    <a:pt x="108" y="398"/>
                    <a:pt x="41" y="511"/>
                    <a:pt x="28" y="665"/>
                  </a:cubicBezTo>
                  <a:cubicBezTo>
                    <a:pt x="28" y="665"/>
                    <a:pt x="18" y="687"/>
                    <a:pt x="6" y="665"/>
                  </a:cubicBezTo>
                  <a:close/>
                </a:path>
              </a:pathLst>
            </a:custGeom>
            <a:solidFill>
              <a:srgbClr val="29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  <p:sp>
          <p:nvSpPr>
            <p:cNvPr id="227" name="Freeform 13"/>
            <p:cNvSpPr>
              <a:spLocks/>
            </p:cNvSpPr>
            <p:nvPr/>
          </p:nvSpPr>
          <p:spPr bwMode="auto">
            <a:xfrm>
              <a:off x="4195967" y="4280189"/>
              <a:ext cx="171919" cy="130944"/>
            </a:xfrm>
            <a:custGeom>
              <a:avLst/>
              <a:gdLst>
                <a:gd name="T0" fmla="*/ 20 w 114"/>
                <a:gd name="T1" fmla="*/ 9 h 86"/>
                <a:gd name="T2" fmla="*/ 103 w 114"/>
                <a:gd name="T3" fmla="*/ 8 h 86"/>
                <a:gd name="T4" fmla="*/ 107 w 114"/>
                <a:gd name="T5" fmla="*/ 49 h 86"/>
                <a:gd name="T6" fmla="*/ 29 w 114"/>
                <a:gd name="T7" fmla="*/ 74 h 86"/>
                <a:gd name="T8" fmla="*/ 20 w 114"/>
                <a:gd name="T9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20" y="9"/>
                  </a:moveTo>
                  <a:cubicBezTo>
                    <a:pt x="20" y="9"/>
                    <a:pt x="65" y="0"/>
                    <a:pt x="103" y="8"/>
                  </a:cubicBezTo>
                  <a:cubicBezTo>
                    <a:pt x="103" y="8"/>
                    <a:pt x="100" y="25"/>
                    <a:pt x="107" y="49"/>
                  </a:cubicBezTo>
                  <a:cubicBezTo>
                    <a:pt x="114" y="74"/>
                    <a:pt x="65" y="86"/>
                    <a:pt x="29" y="74"/>
                  </a:cubicBezTo>
                  <a:cubicBezTo>
                    <a:pt x="0" y="59"/>
                    <a:pt x="24" y="28"/>
                    <a:pt x="20" y="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8400" name="Freeform 14"/>
            <p:cNvSpPr>
              <a:spLocks noEditPoints="1"/>
            </p:cNvSpPr>
            <p:nvPr/>
          </p:nvSpPr>
          <p:spPr bwMode="auto">
            <a:xfrm>
              <a:off x="4200411" y="4105233"/>
              <a:ext cx="174459" cy="209112"/>
            </a:xfrm>
            <a:custGeom>
              <a:avLst/>
              <a:gdLst>
                <a:gd name="T0" fmla="*/ 151703 w 115"/>
                <a:gd name="T1" fmla="*/ 187898 h 138"/>
                <a:gd name="T2" fmla="*/ 142601 w 115"/>
                <a:gd name="T3" fmla="*/ 186382 h 138"/>
                <a:gd name="T4" fmla="*/ 144118 w 115"/>
                <a:gd name="T5" fmla="*/ 100010 h 138"/>
                <a:gd name="T6" fmla="*/ 151703 w 115"/>
                <a:gd name="T7" fmla="*/ 101525 h 138"/>
                <a:gd name="T8" fmla="*/ 151703 w 115"/>
                <a:gd name="T9" fmla="*/ 98495 h 138"/>
                <a:gd name="T10" fmla="*/ 153221 w 115"/>
                <a:gd name="T11" fmla="*/ 98495 h 138"/>
                <a:gd name="T12" fmla="*/ 174459 w 115"/>
                <a:gd name="T13" fmla="*/ 42429 h 138"/>
                <a:gd name="T14" fmla="*/ 0 w 115"/>
                <a:gd name="T15" fmla="*/ 42429 h 138"/>
                <a:gd name="T16" fmla="*/ 19721 w 115"/>
                <a:gd name="T17" fmla="*/ 93949 h 138"/>
                <a:gd name="T18" fmla="*/ 21238 w 115"/>
                <a:gd name="T19" fmla="*/ 104556 h 138"/>
                <a:gd name="T20" fmla="*/ 27307 w 115"/>
                <a:gd name="T21" fmla="*/ 103041 h 138"/>
                <a:gd name="T22" fmla="*/ 31858 w 115"/>
                <a:gd name="T23" fmla="*/ 187898 h 138"/>
                <a:gd name="T24" fmla="*/ 25790 w 115"/>
                <a:gd name="T25" fmla="*/ 189413 h 138"/>
                <a:gd name="T26" fmla="*/ 25790 w 115"/>
                <a:gd name="T27" fmla="*/ 209112 h 138"/>
                <a:gd name="T28" fmla="*/ 150186 w 115"/>
                <a:gd name="T29" fmla="*/ 204566 h 138"/>
                <a:gd name="T30" fmla="*/ 151703 w 115"/>
                <a:gd name="T31" fmla="*/ 187898 h 138"/>
                <a:gd name="T32" fmla="*/ 138050 w 115"/>
                <a:gd name="T33" fmla="*/ 184867 h 138"/>
                <a:gd name="T34" fmla="*/ 116812 w 115"/>
                <a:gd name="T35" fmla="*/ 181837 h 138"/>
                <a:gd name="T36" fmla="*/ 118329 w 115"/>
                <a:gd name="T37" fmla="*/ 96979 h 138"/>
                <a:gd name="T38" fmla="*/ 139567 w 115"/>
                <a:gd name="T39" fmla="*/ 100010 h 138"/>
                <a:gd name="T40" fmla="*/ 138050 w 115"/>
                <a:gd name="T41" fmla="*/ 184867 h 138"/>
                <a:gd name="T42" fmla="*/ 84954 w 115"/>
                <a:gd name="T43" fmla="*/ 181837 h 138"/>
                <a:gd name="T44" fmla="*/ 62198 w 115"/>
                <a:gd name="T45" fmla="*/ 183352 h 138"/>
                <a:gd name="T46" fmla="*/ 60681 w 115"/>
                <a:gd name="T47" fmla="*/ 96979 h 138"/>
                <a:gd name="T48" fmla="*/ 84954 w 115"/>
                <a:gd name="T49" fmla="*/ 95464 h 138"/>
                <a:gd name="T50" fmla="*/ 84954 w 115"/>
                <a:gd name="T51" fmla="*/ 181837 h 138"/>
                <a:gd name="T52" fmla="*/ 31858 w 115"/>
                <a:gd name="T53" fmla="*/ 101525 h 138"/>
                <a:gd name="T54" fmla="*/ 56130 w 115"/>
                <a:gd name="T55" fmla="*/ 96979 h 138"/>
                <a:gd name="T56" fmla="*/ 57647 w 115"/>
                <a:gd name="T57" fmla="*/ 183352 h 138"/>
                <a:gd name="T58" fmla="*/ 36409 w 115"/>
                <a:gd name="T59" fmla="*/ 186382 h 138"/>
                <a:gd name="T60" fmla="*/ 31858 w 115"/>
                <a:gd name="T61" fmla="*/ 101525 h 138"/>
                <a:gd name="T62" fmla="*/ 89505 w 115"/>
                <a:gd name="T63" fmla="*/ 181837 h 138"/>
                <a:gd name="T64" fmla="*/ 89505 w 115"/>
                <a:gd name="T65" fmla="*/ 95464 h 138"/>
                <a:gd name="T66" fmla="*/ 113778 w 115"/>
                <a:gd name="T67" fmla="*/ 96979 h 138"/>
                <a:gd name="T68" fmla="*/ 112261 w 115"/>
                <a:gd name="T69" fmla="*/ 181837 h 138"/>
                <a:gd name="T70" fmla="*/ 89505 w 115"/>
                <a:gd name="T71" fmla="*/ 18183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5" h="138">
                  <a:moveTo>
                    <a:pt x="100" y="124"/>
                  </a:moveTo>
                  <a:cubicBezTo>
                    <a:pt x="98" y="124"/>
                    <a:pt x="96" y="123"/>
                    <a:pt x="94" y="123"/>
                  </a:cubicBezTo>
                  <a:cubicBezTo>
                    <a:pt x="93" y="98"/>
                    <a:pt x="93" y="79"/>
                    <a:pt x="95" y="66"/>
                  </a:cubicBezTo>
                  <a:cubicBezTo>
                    <a:pt x="98" y="67"/>
                    <a:pt x="100" y="67"/>
                    <a:pt x="100" y="67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4" y="47"/>
                    <a:pt x="115" y="28"/>
                    <a:pt x="115" y="28"/>
                  </a:cubicBezTo>
                  <a:cubicBezTo>
                    <a:pt x="54" y="0"/>
                    <a:pt x="0" y="28"/>
                    <a:pt x="0" y="28"/>
                  </a:cubicBezTo>
                  <a:cubicBezTo>
                    <a:pt x="8" y="42"/>
                    <a:pt x="12" y="55"/>
                    <a:pt x="13" y="62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8"/>
                    <a:pt x="17" y="68"/>
                    <a:pt x="18" y="68"/>
                  </a:cubicBezTo>
                  <a:cubicBezTo>
                    <a:pt x="19" y="80"/>
                    <a:pt x="21" y="99"/>
                    <a:pt x="21" y="124"/>
                  </a:cubicBezTo>
                  <a:cubicBezTo>
                    <a:pt x="18" y="125"/>
                    <a:pt x="17" y="125"/>
                    <a:pt x="17" y="125"/>
                  </a:cubicBezTo>
                  <a:cubicBezTo>
                    <a:pt x="9" y="132"/>
                    <a:pt x="17" y="138"/>
                    <a:pt x="17" y="138"/>
                  </a:cubicBezTo>
                  <a:cubicBezTo>
                    <a:pt x="56" y="126"/>
                    <a:pt x="99" y="135"/>
                    <a:pt x="99" y="135"/>
                  </a:cubicBezTo>
                  <a:cubicBezTo>
                    <a:pt x="108" y="130"/>
                    <a:pt x="100" y="124"/>
                    <a:pt x="100" y="124"/>
                  </a:cubicBezTo>
                  <a:close/>
                  <a:moveTo>
                    <a:pt x="91" y="122"/>
                  </a:moveTo>
                  <a:cubicBezTo>
                    <a:pt x="87" y="121"/>
                    <a:pt x="82" y="121"/>
                    <a:pt x="77" y="120"/>
                  </a:cubicBezTo>
                  <a:cubicBezTo>
                    <a:pt x="75" y="102"/>
                    <a:pt x="77" y="79"/>
                    <a:pt x="78" y="64"/>
                  </a:cubicBezTo>
                  <a:cubicBezTo>
                    <a:pt x="83" y="64"/>
                    <a:pt x="88" y="65"/>
                    <a:pt x="92" y="66"/>
                  </a:cubicBezTo>
                  <a:cubicBezTo>
                    <a:pt x="90" y="79"/>
                    <a:pt x="90" y="98"/>
                    <a:pt x="91" y="122"/>
                  </a:cubicBezTo>
                  <a:close/>
                  <a:moveTo>
                    <a:pt x="56" y="120"/>
                  </a:moveTo>
                  <a:cubicBezTo>
                    <a:pt x="51" y="120"/>
                    <a:pt x="46" y="120"/>
                    <a:pt x="41" y="121"/>
                  </a:cubicBezTo>
                  <a:cubicBezTo>
                    <a:pt x="42" y="101"/>
                    <a:pt x="41" y="79"/>
                    <a:pt x="40" y="64"/>
                  </a:cubicBezTo>
                  <a:cubicBezTo>
                    <a:pt x="46" y="63"/>
                    <a:pt x="51" y="63"/>
                    <a:pt x="56" y="63"/>
                  </a:cubicBezTo>
                  <a:lnTo>
                    <a:pt x="56" y="120"/>
                  </a:lnTo>
                  <a:close/>
                  <a:moveTo>
                    <a:pt x="21" y="67"/>
                  </a:moveTo>
                  <a:cubicBezTo>
                    <a:pt x="26" y="65"/>
                    <a:pt x="32" y="65"/>
                    <a:pt x="37" y="64"/>
                  </a:cubicBezTo>
                  <a:cubicBezTo>
                    <a:pt x="38" y="79"/>
                    <a:pt x="39" y="102"/>
                    <a:pt x="38" y="121"/>
                  </a:cubicBezTo>
                  <a:cubicBezTo>
                    <a:pt x="33" y="122"/>
                    <a:pt x="28" y="123"/>
                    <a:pt x="24" y="123"/>
                  </a:cubicBezTo>
                  <a:cubicBezTo>
                    <a:pt x="24" y="98"/>
                    <a:pt x="22" y="79"/>
                    <a:pt x="21" y="67"/>
                  </a:cubicBezTo>
                  <a:close/>
                  <a:moveTo>
                    <a:pt x="59" y="120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65" y="63"/>
                    <a:pt x="70" y="63"/>
                    <a:pt x="75" y="64"/>
                  </a:cubicBezTo>
                  <a:cubicBezTo>
                    <a:pt x="74" y="79"/>
                    <a:pt x="73" y="102"/>
                    <a:pt x="74" y="120"/>
                  </a:cubicBezTo>
                  <a:cubicBezTo>
                    <a:pt x="69" y="120"/>
                    <a:pt x="64" y="120"/>
                    <a:pt x="59" y="120"/>
                  </a:cubicBezTo>
                  <a:close/>
                </a:path>
              </a:pathLst>
            </a:custGeom>
            <a:solidFill>
              <a:srgbClr val="29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/>
            </a:p>
          </p:txBody>
        </p:sp>
      </p:grpSp>
      <p:grpSp>
        <p:nvGrpSpPr>
          <p:cNvPr id="58383" name="Group 229"/>
          <p:cNvGrpSpPr>
            <a:grpSpLocks/>
          </p:cNvGrpSpPr>
          <p:nvPr/>
        </p:nvGrpSpPr>
        <p:grpSpPr bwMode="auto">
          <a:xfrm>
            <a:off x="10980403" y="6279483"/>
            <a:ext cx="825500" cy="915987"/>
            <a:chOff x="10868699" y="6240358"/>
            <a:chExt cx="825592" cy="916859"/>
          </a:xfrm>
        </p:grpSpPr>
        <p:sp>
          <p:nvSpPr>
            <p:cNvPr id="231" name="TextBox 230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F29DFE88-11B8-4292-B580-C9C1C59753C0}" type="slidenum">
                <a:rPr lang="en-US" sz="1400">
                  <a:solidFill>
                    <a:schemeClr val="bg1"/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7</a:t>
              </a:fld>
              <a:endParaRPr lang="en-US" sz="1400" dirty="0">
                <a:solidFill>
                  <a:schemeClr val="bg1"/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58388" name="Group 231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233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4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9" y="6189915"/>
            <a:ext cx="475529" cy="365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634504" y="2345173"/>
            <a:ext cx="695004" cy="963251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8227577" y="1162738"/>
            <a:ext cx="3420667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1. Children Family Resource </a:t>
            </a:r>
            <a:r>
              <a:rPr lang="en-GB" sz="2000" b="1" dirty="0" err="1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Center</a:t>
            </a:r>
            <a:endParaRPr lang="en-GB" sz="2000" b="1" dirty="0" smtClean="0">
              <a:solidFill>
                <a:schemeClr val="bg1"/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  Henderson County, NC 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9990" y="1194254"/>
            <a:ext cx="1985554" cy="6729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AC8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6074063" y="2282739"/>
            <a:ext cx="1985554" cy="67292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6085321" y="3444736"/>
            <a:ext cx="1985554" cy="67292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A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048951" y="4507505"/>
            <a:ext cx="2010666" cy="9836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6589"/>
      </p:ext>
    </p:extLst>
  </p:cSld>
  <p:clrMapOvr>
    <a:masterClrMapping/>
  </p:clrMapOvr>
  <p:transition spd="slow" advTm="50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8" grpId="0"/>
      <p:bldP spid="1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38863" y="3691810"/>
            <a:ext cx="1982787" cy="2120900"/>
            <a:chOff x="6147941" y="3728267"/>
            <a:chExt cx="1983514" cy="2121203"/>
          </a:xfrm>
        </p:grpSpPr>
        <p:grpSp>
          <p:nvGrpSpPr>
            <p:cNvPr id="87064" name="Group 45"/>
            <p:cNvGrpSpPr>
              <a:grpSpLocks/>
            </p:cNvGrpSpPr>
            <p:nvPr/>
          </p:nvGrpSpPr>
          <p:grpSpPr bwMode="auto">
            <a:xfrm>
              <a:off x="6173204" y="3728267"/>
              <a:ext cx="1958251" cy="2121203"/>
              <a:chOff x="793061" y="2154807"/>
              <a:chExt cx="1793081" cy="2210049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 flipV="1">
                <a:off x="793195" y="2154807"/>
                <a:ext cx="1792947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35" name="Round Same Side Corner Rectangle 34"/>
              <p:cNvSpPr/>
              <p:nvPr/>
            </p:nvSpPr>
            <p:spPr>
              <a:xfrm flipV="1">
                <a:off x="793195" y="2154807"/>
                <a:ext cx="1792947" cy="2170348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6147941" y="4412577"/>
              <a:ext cx="1958105" cy="2770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038601" y="3729038"/>
            <a:ext cx="1992313" cy="2120900"/>
            <a:chOff x="4038310" y="3728267"/>
            <a:chExt cx="1993191" cy="2121203"/>
          </a:xfrm>
        </p:grpSpPr>
        <p:grpSp>
          <p:nvGrpSpPr>
            <p:cNvPr id="87086" name="Group 45"/>
            <p:cNvGrpSpPr>
              <a:grpSpLocks/>
            </p:cNvGrpSpPr>
            <p:nvPr/>
          </p:nvGrpSpPr>
          <p:grpSpPr bwMode="auto">
            <a:xfrm>
              <a:off x="4073250" y="3728267"/>
              <a:ext cx="1958251" cy="2121203"/>
              <a:chOff x="793061" y="2154807"/>
              <a:chExt cx="1793081" cy="2210049"/>
            </a:xfrm>
          </p:grpSpPr>
          <p:sp>
            <p:nvSpPr>
              <p:cNvPr id="29" name="Round Same Side Corner Rectangle 28"/>
              <p:cNvSpPr/>
              <p:nvPr/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30" name="Round Same Side Corner Rectangle 29"/>
              <p:cNvSpPr/>
              <p:nvPr/>
            </p:nvSpPr>
            <p:spPr>
              <a:xfrm flipV="1">
                <a:off x="793061" y="2154807"/>
                <a:ext cx="1793081" cy="2170348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4038310" y="4428424"/>
              <a:ext cx="1958251" cy="6464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Baby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f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riendly facility? Media used? Benefits discussed? Length of conversation?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963738" y="3729038"/>
            <a:ext cx="1957387" cy="2120900"/>
            <a:chOff x="1962948" y="3728267"/>
            <a:chExt cx="1958252" cy="2121203"/>
          </a:xfrm>
        </p:grpSpPr>
        <p:grpSp>
          <p:nvGrpSpPr>
            <p:cNvPr id="87082" name="Group 45"/>
            <p:cNvGrpSpPr>
              <a:grpSpLocks/>
            </p:cNvGrpSpPr>
            <p:nvPr/>
          </p:nvGrpSpPr>
          <p:grpSpPr bwMode="auto">
            <a:xfrm>
              <a:off x="1962949" y="3728267"/>
              <a:ext cx="1958251" cy="2121203"/>
              <a:chOff x="793061" y="2154807"/>
              <a:chExt cx="1793081" cy="2210049"/>
            </a:xfrm>
          </p:grpSpPr>
          <p:sp>
            <p:nvSpPr>
              <p:cNvPr id="5" name="Round Same Side Corner Rectangle 4"/>
              <p:cNvSpPr/>
              <p:nvPr/>
            </p:nvSpPr>
            <p:spPr>
              <a:xfrm flipV="1">
                <a:off x="793060" y="2154807"/>
                <a:ext cx="1793082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6" name="Round Same Side Corner Rectangle 5"/>
              <p:cNvSpPr/>
              <p:nvPr/>
            </p:nvSpPr>
            <p:spPr>
              <a:xfrm flipV="1">
                <a:off x="793060" y="2154807"/>
                <a:ext cx="1793082" cy="2170348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1962948" y="4412577"/>
              <a:ext cx="1958252" cy="831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Obstacles at work? School? Comfort levels at these locations?  Availability of pre-natal class? Intention? 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64" name="Group 152"/>
          <p:cNvGrpSpPr>
            <a:grpSpLocks/>
          </p:cNvGrpSpPr>
          <p:nvPr/>
        </p:nvGrpSpPr>
        <p:grpSpPr bwMode="auto">
          <a:xfrm>
            <a:off x="4310063" y="1870075"/>
            <a:ext cx="3559175" cy="569913"/>
            <a:chOff x="2942630" y="1008183"/>
            <a:chExt cx="3258740" cy="521579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2942630" y="1041599"/>
              <a:ext cx="3258740" cy="4881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081" name="Rounded Rectangle 65"/>
            <p:cNvSpPr>
              <a:spLocks noChangeArrowheads="1"/>
            </p:cNvSpPr>
            <p:nvPr/>
          </p:nvSpPr>
          <p:spPr bwMode="auto">
            <a:xfrm>
              <a:off x="2942630" y="1008183"/>
              <a:ext cx="3258740" cy="488663"/>
            </a:xfrm>
            <a:prstGeom prst="roundRect">
              <a:avLst>
                <a:gd name="adj" fmla="val 16667"/>
              </a:avLst>
            </a:prstGeom>
            <a:solidFill>
              <a:srgbClr val="29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 smtClean="0">
                  <a:solidFill>
                    <a:schemeClr val="bg1"/>
                  </a:solidFill>
                  <a:latin typeface="Ruda" pitchFamily="2" charset="0"/>
                </a:rPr>
                <a:t>Categories of Intrigue </a:t>
              </a:r>
              <a:endParaRPr lang="en-US" altLang="en-US" sz="1600" dirty="0">
                <a:solidFill>
                  <a:schemeClr val="bg1"/>
                </a:solidFill>
                <a:latin typeface="Ruda" pitchFamily="2" charset="0"/>
              </a:endParaRPr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1519238" y="685800"/>
            <a:ext cx="9144000" cy="746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ea typeface="Fira Sans Book" panose="00000400000000000000" pitchFamily="50" charset="0"/>
                <a:cs typeface="Clear Sans Light" panose="020B0303030202020304" pitchFamily="34" charset="0"/>
              </a:rPr>
              <a:t>Methods</a:t>
            </a:r>
            <a:endParaRPr lang="en-GB" sz="38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Clear Sans Light" panose="020B0303030202020304" pitchFamily="34" charset="0"/>
            </a:endParaRPr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2027573" y="1211819"/>
            <a:ext cx="7936832" cy="630942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ctr" defTabSz="12190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Needs Assessment Through Cross Sectional Survey Distribution </a:t>
            </a:r>
          </a:p>
          <a:p>
            <a:pPr algn="ctr" defTabSz="12190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Interviews with Health Providers and Clinic Directors 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87049" name="Group 80"/>
          <p:cNvGrpSpPr>
            <a:grpSpLocks/>
          </p:cNvGrpSpPr>
          <p:nvPr/>
        </p:nvGrpSpPr>
        <p:grpSpPr bwMode="auto">
          <a:xfrm>
            <a:off x="10868025" y="6215063"/>
            <a:ext cx="825500" cy="915987"/>
            <a:chOff x="10868699" y="6240358"/>
            <a:chExt cx="825592" cy="916859"/>
          </a:xfrm>
        </p:grpSpPr>
        <p:sp>
          <p:nvSpPr>
            <p:cNvPr id="82" name="TextBox 81"/>
            <p:cNvSpPr txBox="1"/>
            <p:nvPr/>
          </p:nvSpPr>
          <p:spPr>
            <a:xfrm>
              <a:off x="10868699" y="6362711"/>
              <a:ext cx="557275" cy="308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fld id="{9ED2F991-0326-4202-8521-BAFA707B7CFF}" type="slidenum"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rPr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t>8</a:t>
              </a:fld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grpSp>
          <p:nvGrpSpPr>
            <p:cNvPr id="87077" name="Group 82"/>
            <p:cNvGrpSpPr>
              <a:grpSpLocks/>
            </p:cNvGrpSpPr>
            <p:nvPr/>
          </p:nvGrpSpPr>
          <p:grpSpPr bwMode="auto">
            <a:xfrm>
              <a:off x="10994895" y="6240358"/>
              <a:ext cx="699396" cy="916859"/>
              <a:chOff x="10930629" y="6027457"/>
              <a:chExt cx="989830" cy="1297598"/>
            </a:xfrm>
          </p:grpSpPr>
          <p:sp>
            <p:nvSpPr>
              <p:cNvPr id="84" name="Shape 962"/>
              <p:cNvSpPr/>
              <p:nvPr/>
            </p:nvSpPr>
            <p:spPr>
              <a:xfrm rot="17920429">
                <a:off x="11196870" y="6074743"/>
                <a:ext cx="143928" cy="143807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50800" tIns="50800" rIns="50800" bIns="508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85" name="Shape 950"/>
              <p:cNvSpPr/>
              <p:nvPr/>
            </p:nvSpPr>
            <p:spPr>
              <a:xfrm rot="4104212">
                <a:off x="10776201" y="6180797"/>
                <a:ext cx="1297598" cy="99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0567" extrusionOk="0">
                    <a:moveTo>
                      <a:pt x="9238" y="14072"/>
                    </a:moveTo>
                    <a:cubicBezTo>
                      <a:pt x="9105" y="16884"/>
                      <a:pt x="7229" y="19023"/>
                      <a:pt x="5050" y="18851"/>
                    </a:cubicBezTo>
                    <a:cubicBezTo>
                      <a:pt x="2871" y="18678"/>
                      <a:pt x="1212" y="16258"/>
                      <a:pt x="1346" y="13446"/>
                    </a:cubicBezTo>
                    <a:cubicBezTo>
                      <a:pt x="1480" y="10634"/>
                      <a:pt x="3355" y="8495"/>
                      <a:pt x="5535" y="8668"/>
                    </a:cubicBezTo>
                    <a:cubicBezTo>
                      <a:pt x="7714" y="8841"/>
                      <a:pt x="9372" y="11260"/>
                      <a:pt x="9238" y="14072"/>
                    </a:cubicBezTo>
                    <a:close/>
                    <a:moveTo>
                      <a:pt x="19715" y="121"/>
                    </a:moveTo>
                    <a:cubicBezTo>
                      <a:pt x="19056" y="588"/>
                      <a:pt x="11954" y="7063"/>
                      <a:pt x="11954" y="7063"/>
                    </a:cubicBezTo>
                    <a:cubicBezTo>
                      <a:pt x="11954" y="7063"/>
                      <a:pt x="11777" y="7234"/>
                      <a:pt x="11865" y="7501"/>
                    </a:cubicBezTo>
                    <a:lnTo>
                      <a:pt x="9537" y="9583"/>
                    </a:lnTo>
                    <a:cubicBezTo>
                      <a:pt x="9384" y="9323"/>
                      <a:pt x="9214" y="9074"/>
                      <a:pt x="9029" y="8838"/>
                    </a:cubicBezTo>
                    <a:cubicBezTo>
                      <a:pt x="6939" y="6186"/>
                      <a:pt x="3579" y="6222"/>
                      <a:pt x="1523" y="8918"/>
                    </a:cubicBezTo>
                    <a:cubicBezTo>
                      <a:pt x="-532" y="11614"/>
                      <a:pt x="-504" y="15949"/>
                      <a:pt x="1585" y="18601"/>
                    </a:cubicBezTo>
                    <a:cubicBezTo>
                      <a:pt x="3675" y="21253"/>
                      <a:pt x="7035" y="21217"/>
                      <a:pt x="9090" y="18521"/>
                    </a:cubicBezTo>
                    <a:cubicBezTo>
                      <a:pt x="10706" y="16403"/>
                      <a:pt x="11034" y="13271"/>
                      <a:pt x="10087" y="10740"/>
                    </a:cubicBezTo>
                    <a:lnTo>
                      <a:pt x="12463" y="8682"/>
                    </a:lnTo>
                    <a:cubicBezTo>
                      <a:pt x="12623" y="8885"/>
                      <a:pt x="12812" y="8735"/>
                      <a:pt x="12812" y="8735"/>
                    </a:cubicBezTo>
                    <a:cubicBezTo>
                      <a:pt x="12812" y="8735"/>
                      <a:pt x="20075" y="2565"/>
                      <a:pt x="20653" y="1945"/>
                    </a:cubicBezTo>
                    <a:cubicBezTo>
                      <a:pt x="21068" y="1500"/>
                      <a:pt x="20858" y="966"/>
                      <a:pt x="20708" y="702"/>
                    </a:cubicBezTo>
                    <a:lnTo>
                      <a:pt x="20712" y="698"/>
                    </a:lnTo>
                    <a:cubicBezTo>
                      <a:pt x="20712" y="698"/>
                      <a:pt x="20373" y="-347"/>
                      <a:pt x="19715" y="12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73525" y="3013075"/>
            <a:ext cx="1957388" cy="1312863"/>
            <a:chOff x="4073249" y="3013447"/>
            <a:chExt cx="1958251" cy="1312890"/>
          </a:xfrm>
        </p:grpSpPr>
        <p:grpSp>
          <p:nvGrpSpPr>
            <p:cNvPr id="42" name="Group 49"/>
            <p:cNvGrpSpPr/>
            <p:nvPr/>
          </p:nvGrpSpPr>
          <p:grpSpPr>
            <a:xfrm rot="16200000" flipH="1" flipV="1">
              <a:off x="4395930" y="2690766"/>
              <a:ext cx="1312890" cy="1958251"/>
              <a:chOff x="7162800" y="1192655"/>
              <a:chExt cx="1318260" cy="1628775"/>
            </a:xfrm>
            <a:solidFill>
              <a:srgbClr val="9CBC58"/>
            </a:solidFill>
          </p:grpSpPr>
          <p:sp>
            <p:nvSpPr>
              <p:cNvPr id="45" name="Rectangle 24"/>
              <p:cNvSpPr/>
              <p:nvPr/>
            </p:nvSpPr>
            <p:spPr>
              <a:xfrm>
                <a:off x="716280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46" name="Rectangle 8"/>
              <p:cNvSpPr/>
              <p:nvPr/>
            </p:nvSpPr>
            <p:spPr>
              <a:xfrm>
                <a:off x="726186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87073" name="TextBox 88"/>
            <p:cNvSpPr txBox="1">
              <a:spLocks noChangeArrowheads="1"/>
            </p:cNvSpPr>
            <p:nvPr/>
          </p:nvSpPr>
          <p:spPr bwMode="auto">
            <a:xfrm>
              <a:off x="4407705" y="3245960"/>
              <a:ext cx="1289340" cy="24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GB" altLang="en-US" sz="1600" b="1" dirty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51790" y="3013074"/>
            <a:ext cx="1957387" cy="1312863"/>
            <a:chOff x="1962949" y="3013447"/>
            <a:chExt cx="1958251" cy="1312890"/>
          </a:xfrm>
        </p:grpSpPr>
        <p:grpSp>
          <p:nvGrpSpPr>
            <p:cNvPr id="11" name="Group 49"/>
            <p:cNvGrpSpPr/>
            <p:nvPr/>
          </p:nvGrpSpPr>
          <p:grpSpPr>
            <a:xfrm rot="16200000" flipH="1" flipV="1">
              <a:off x="2285630" y="2690766"/>
              <a:ext cx="1312890" cy="1958251"/>
              <a:chOff x="7162800" y="1192655"/>
              <a:chExt cx="1318260" cy="1628775"/>
            </a:xfrm>
            <a:solidFill>
              <a:srgbClr val="F69C15"/>
            </a:solidFill>
          </p:grpSpPr>
          <p:sp>
            <p:nvSpPr>
              <p:cNvPr id="24" name="Rectangle 24"/>
              <p:cNvSpPr/>
              <p:nvPr/>
            </p:nvSpPr>
            <p:spPr>
              <a:xfrm>
                <a:off x="716280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25" name="Rectangle 8"/>
              <p:cNvSpPr/>
              <p:nvPr/>
            </p:nvSpPr>
            <p:spPr>
              <a:xfrm>
                <a:off x="726186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87069" name="TextBox 96"/>
            <p:cNvSpPr txBox="1">
              <a:spLocks noChangeArrowheads="1"/>
            </p:cNvSpPr>
            <p:nvPr/>
          </p:nvSpPr>
          <p:spPr bwMode="auto">
            <a:xfrm>
              <a:off x="2289505" y="3198872"/>
              <a:ext cx="1289340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 b="1" dirty="0" smtClean="0">
                  <a:solidFill>
                    <a:schemeClr val="bg1"/>
                  </a:solidFill>
                  <a:latin typeface="Ruda" pitchFamily="2" charset="0"/>
                  <a:ea typeface="Clear Sans" pitchFamily="34" charset="0"/>
                  <a:cs typeface="Clear Sans" pitchFamily="34" charset="0"/>
                </a:rPr>
                <a:t>Environmental Support</a:t>
              </a:r>
              <a:endParaRPr lang="en-GB" altLang="en-US" sz="1600" b="1" dirty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endParaRPr>
            </a:p>
          </p:txBody>
        </p:sp>
      </p:grpSp>
      <p:sp>
        <p:nvSpPr>
          <p:cNvPr id="55" name="Shape 2191"/>
          <p:cNvSpPr/>
          <p:nvPr/>
        </p:nvSpPr>
        <p:spPr>
          <a:xfrm rot="16200000" flipH="1" flipV="1">
            <a:off x="6098382" y="-462756"/>
            <a:ext cx="0" cy="6351587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lIns="50800" tIns="50800" rIns="50800" bIns="5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6" name="Shape 2175"/>
          <p:cNvSpPr/>
          <p:nvPr/>
        </p:nvSpPr>
        <p:spPr>
          <a:xfrm flipV="1">
            <a:off x="6099175" y="2435225"/>
            <a:ext cx="0" cy="266700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lIns="50800" tIns="50800" rIns="50800" bIns="5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" name="Shape 2175"/>
          <p:cNvSpPr/>
          <p:nvPr/>
        </p:nvSpPr>
        <p:spPr>
          <a:xfrm flipV="1">
            <a:off x="2941638" y="2701925"/>
            <a:ext cx="0" cy="314325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lIns="50800" tIns="50800" rIns="50800" bIns="5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Shape 2175"/>
          <p:cNvSpPr/>
          <p:nvPr/>
        </p:nvSpPr>
        <p:spPr>
          <a:xfrm flipV="1">
            <a:off x="5059363" y="2724150"/>
            <a:ext cx="0" cy="292100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lIns="50800" tIns="50800" rIns="50800" bIns="5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0" name="Shape 2175"/>
          <p:cNvSpPr/>
          <p:nvPr/>
        </p:nvSpPr>
        <p:spPr>
          <a:xfrm flipV="1">
            <a:off x="7148513" y="2724150"/>
            <a:ext cx="0" cy="292100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lIns="50800" tIns="50800" rIns="50800" bIns="5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1" name="Shape 2175"/>
          <p:cNvSpPr/>
          <p:nvPr/>
        </p:nvSpPr>
        <p:spPr>
          <a:xfrm flipV="1">
            <a:off x="9255125" y="2701925"/>
            <a:ext cx="0" cy="314325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lIns="50800" tIns="50800" rIns="50800" bIns="50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14978" y="3013075"/>
            <a:ext cx="3716198" cy="1312863"/>
            <a:chOff x="4413616" y="3013447"/>
            <a:chExt cx="3717838" cy="1312890"/>
          </a:xfrm>
        </p:grpSpPr>
        <p:grpSp>
          <p:nvGrpSpPr>
            <p:cNvPr id="48" name="Group 49"/>
            <p:cNvGrpSpPr/>
            <p:nvPr/>
          </p:nvGrpSpPr>
          <p:grpSpPr>
            <a:xfrm rot="16200000" flipH="1" flipV="1">
              <a:off x="6495884" y="2690766"/>
              <a:ext cx="1312890" cy="1958251"/>
              <a:chOff x="7162800" y="1192655"/>
              <a:chExt cx="1318260" cy="1628775"/>
            </a:xfrm>
            <a:solidFill>
              <a:srgbClr val="16A086"/>
            </a:solidFill>
          </p:grpSpPr>
          <p:sp>
            <p:nvSpPr>
              <p:cNvPr id="51" name="Rectangle 24"/>
              <p:cNvSpPr/>
              <p:nvPr/>
            </p:nvSpPr>
            <p:spPr>
              <a:xfrm>
                <a:off x="716280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52" name="Rectangle 8"/>
              <p:cNvSpPr/>
              <p:nvPr/>
            </p:nvSpPr>
            <p:spPr>
              <a:xfrm>
                <a:off x="726186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87063" name="TextBox 94"/>
            <p:cNvSpPr txBox="1">
              <a:spLocks noChangeArrowheads="1"/>
            </p:cNvSpPr>
            <p:nvPr/>
          </p:nvSpPr>
          <p:spPr bwMode="auto">
            <a:xfrm>
              <a:off x="4413616" y="3198871"/>
              <a:ext cx="1289340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1600" b="1" dirty="0" smtClean="0">
                  <a:solidFill>
                    <a:schemeClr val="bg1"/>
                  </a:solidFill>
                  <a:latin typeface="Ruda" pitchFamily="2" charset="0"/>
                  <a:ea typeface="Clear Sans" pitchFamily="34" charset="0"/>
                  <a:cs typeface="Clear Sans" pitchFamily="34" charset="0"/>
                </a:rPr>
                <a:t>Healthcare Social Support </a:t>
              </a:r>
              <a:endParaRPr lang="en-GB" altLang="en-US" sz="1600" b="1" dirty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652" y="6268371"/>
            <a:ext cx="475529" cy="365792"/>
          </a:xfrm>
          <a:prstGeom prst="rect">
            <a:avLst/>
          </a:prstGeom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8259763" y="3710999"/>
            <a:ext cx="1982787" cy="2120900"/>
            <a:chOff x="6147941" y="3728267"/>
            <a:chExt cx="1983514" cy="2121203"/>
          </a:xfrm>
        </p:grpSpPr>
        <p:grpSp>
          <p:nvGrpSpPr>
            <p:cNvPr id="72" name="Group 45"/>
            <p:cNvGrpSpPr>
              <a:grpSpLocks/>
            </p:cNvGrpSpPr>
            <p:nvPr/>
          </p:nvGrpSpPr>
          <p:grpSpPr bwMode="auto">
            <a:xfrm>
              <a:off x="6173204" y="3728267"/>
              <a:ext cx="1958251" cy="2121203"/>
              <a:chOff x="793061" y="2154807"/>
              <a:chExt cx="1793081" cy="2210049"/>
            </a:xfrm>
          </p:grpSpPr>
          <p:sp>
            <p:nvSpPr>
              <p:cNvPr id="74" name="Round Same Side Corner Rectangle 73"/>
              <p:cNvSpPr/>
              <p:nvPr/>
            </p:nvSpPr>
            <p:spPr>
              <a:xfrm flipV="1">
                <a:off x="793195" y="2154807"/>
                <a:ext cx="1792947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75" name="Round Same Side Corner Rectangle 74"/>
              <p:cNvSpPr/>
              <p:nvPr/>
            </p:nvSpPr>
            <p:spPr>
              <a:xfrm flipV="1">
                <a:off x="793195" y="2154807"/>
                <a:ext cx="1792947" cy="2170348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6147941" y="4412577"/>
              <a:ext cx="1958105" cy="2770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42495" y="3013075"/>
            <a:ext cx="3700054" cy="1312863"/>
            <a:chOff x="6543344" y="3013447"/>
            <a:chExt cx="3698687" cy="1312890"/>
          </a:xfrm>
        </p:grpSpPr>
        <p:grpSp>
          <p:nvGrpSpPr>
            <p:cNvPr id="54" name="Group 49"/>
            <p:cNvGrpSpPr/>
            <p:nvPr/>
          </p:nvGrpSpPr>
          <p:grpSpPr>
            <a:xfrm rot="16200000" flipH="1" flipV="1">
              <a:off x="8606461" y="2690766"/>
              <a:ext cx="1312890" cy="1958251"/>
              <a:chOff x="7162800" y="1192655"/>
              <a:chExt cx="1318260" cy="1628775"/>
            </a:xfrm>
            <a:solidFill>
              <a:srgbClr val="C3382B"/>
            </a:solidFill>
          </p:grpSpPr>
          <p:sp>
            <p:nvSpPr>
              <p:cNvPr id="57" name="Rectangle 24"/>
              <p:cNvSpPr/>
              <p:nvPr/>
            </p:nvSpPr>
            <p:spPr>
              <a:xfrm>
                <a:off x="716280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58" name="Rectangle 8"/>
              <p:cNvSpPr/>
              <p:nvPr/>
            </p:nvSpPr>
            <p:spPr>
              <a:xfrm>
                <a:off x="7261860" y="1192655"/>
                <a:ext cx="1219200" cy="162877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  <p:sp>
          <p:nvSpPr>
            <p:cNvPr id="87071" name="TextBox 95"/>
            <p:cNvSpPr txBox="1">
              <a:spLocks noChangeArrowheads="1"/>
            </p:cNvSpPr>
            <p:nvPr/>
          </p:nvSpPr>
          <p:spPr bwMode="auto">
            <a:xfrm>
              <a:off x="6543344" y="3208395"/>
              <a:ext cx="1289340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 b="1" dirty="0" smtClean="0">
                  <a:solidFill>
                    <a:schemeClr val="bg1"/>
                  </a:solidFill>
                  <a:latin typeface="Ruda" pitchFamily="2" charset="0"/>
                  <a:ea typeface="Clear Sans" pitchFamily="34" charset="0"/>
                  <a:cs typeface="Clear Sans" pitchFamily="34" charset="0"/>
                </a:rPr>
                <a:t>Interpersonal Support</a:t>
              </a:r>
              <a:endParaRPr lang="en-GB" altLang="en-US" sz="1600" b="1" dirty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 bwMode="auto">
          <a:xfrm>
            <a:off x="6173788" y="4413250"/>
            <a:ext cx="19573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Do you feel in control of how you feed your baby? Do you feel encouraged by friends; family; peers?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86" name="TextBox 95"/>
          <p:cNvSpPr txBox="1">
            <a:spLocks noChangeArrowheads="1"/>
          </p:cNvSpPr>
          <p:nvPr/>
        </p:nvSpPr>
        <p:spPr bwMode="auto">
          <a:xfrm>
            <a:off x="8629267" y="3187195"/>
            <a:ext cx="12898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 b="1" dirty="0" smtClean="0">
                <a:solidFill>
                  <a:schemeClr val="bg1"/>
                </a:solidFill>
                <a:latin typeface="Ruda" pitchFamily="2" charset="0"/>
                <a:ea typeface="Clear Sans" pitchFamily="34" charset="0"/>
                <a:cs typeface="Clear Sans" pitchFamily="34" charset="0"/>
              </a:rPr>
              <a:t>Use of Social Media</a:t>
            </a:r>
            <a:endParaRPr lang="en-GB" altLang="en-US" sz="1600" b="1" dirty="0">
              <a:solidFill>
                <a:schemeClr val="bg1"/>
              </a:solidFill>
              <a:latin typeface="Ruda" pitchFamily="2" charset="0"/>
              <a:ea typeface="Clear Sans" pitchFamily="34" charset="0"/>
              <a:cs typeface="Clear Sans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234364" y="4444068"/>
            <a:ext cx="19573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Types of social media used? Length of time using? Use of social media for education? Interest in creating a website?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23860"/>
      </p:ext>
    </p:extLst>
  </p:cSld>
  <p:clrMapOvr>
    <a:masterClrMapping/>
  </p:clrMapOvr>
  <p:transition spd="med" advTm="1229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3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2179349" cy="25254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4440" y="2847892"/>
            <a:ext cx="64143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“You know, they are teenagers…” </a:t>
            </a:r>
            <a:endParaRPr lang="id-ID" sz="4000" b="1" dirty="0">
              <a:solidFill>
                <a:schemeClr val="bg1"/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69937"/>
      </p:ext>
    </p:extLst>
  </p:cSld>
  <p:clrMapOvr>
    <a:masterClrMapping/>
  </p:clrMapOvr>
  <p:transition spd="slow" advTm="71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4|0.9|0.9|0.9|0.9|0.9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547</Words>
  <Application>Microsoft Office PowerPoint</Application>
  <PresentationFormat>Widescreen</PresentationFormat>
  <Paragraphs>140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Clear Sans</vt:lpstr>
      <vt:lpstr>Clear Sans Light</vt:lpstr>
      <vt:lpstr>Clear Sans Medium</vt:lpstr>
      <vt:lpstr>Fira Sans Book</vt:lpstr>
      <vt:lpstr>Fira Sans SemiBold</vt:lpstr>
      <vt:lpstr>FontAwesome</vt:lpstr>
      <vt:lpstr>Helvetica Light</vt:lpstr>
      <vt:lpstr>Kontrapunkt Bob Bold</vt:lpstr>
      <vt:lpstr>Lato Light</vt:lpstr>
      <vt:lpstr>Roboto</vt:lpstr>
      <vt:lpstr>Ruda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kaminski</dc:creator>
  <cp:lastModifiedBy>Laura Magistro Wells</cp:lastModifiedBy>
  <cp:revision>70</cp:revision>
  <dcterms:created xsi:type="dcterms:W3CDTF">2017-04-18T14:03:42Z</dcterms:created>
  <dcterms:modified xsi:type="dcterms:W3CDTF">2017-04-20T13:44:01Z</dcterms:modified>
</cp:coreProperties>
</file>