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6" r:id="rId2"/>
    <p:sldId id="257" r:id="rId3"/>
    <p:sldId id="259" r:id="rId4"/>
    <p:sldId id="285" r:id="rId5"/>
    <p:sldId id="261" r:id="rId6"/>
    <p:sldId id="264" r:id="rId7"/>
    <p:sldId id="271" r:id="rId8"/>
    <p:sldId id="284" r:id="rId9"/>
    <p:sldId id="273" r:id="rId10"/>
    <p:sldId id="274" r:id="rId11"/>
    <p:sldId id="276" r:id="rId12"/>
    <p:sldId id="286" r:id="rId13"/>
    <p:sldId id="279" r:id="rId14"/>
    <p:sldId id="280" r:id="rId15"/>
    <p:sldId id="282" r:id="rId16"/>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35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3" autoAdjust="0"/>
    <p:restoredTop sz="86313" autoAdjust="0"/>
  </p:normalViewPr>
  <p:slideViewPr>
    <p:cSldViewPr>
      <p:cViewPr>
        <p:scale>
          <a:sx n="75" d="100"/>
          <a:sy n="75" d="100"/>
        </p:scale>
        <p:origin x="-744" y="228"/>
      </p:cViewPr>
      <p:guideLst>
        <p:guide orient="horz" pos="2160"/>
        <p:guide pos="2880"/>
      </p:guideLst>
    </p:cSldViewPr>
  </p:slideViewPr>
  <p:outlineViewPr>
    <p:cViewPr>
      <p:scale>
        <a:sx n="33" d="100"/>
        <a:sy n="33" d="100"/>
      </p:scale>
      <p:origin x="0" y="21264"/>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Intensive special education</c:v>
                </c:pt>
              </c:strCache>
            </c:strRef>
          </c:tx>
          <c:spPr>
            <a:solidFill>
              <a:srgbClr val="FF0000"/>
            </a:solidFill>
            <a:ln w="12700">
              <a:solidFill>
                <a:schemeClr val="tx1"/>
              </a:solidFill>
            </a:ln>
          </c:spPr>
          <c:invertIfNegative val="0"/>
          <c:cat>
            <c:strRef>
              <c:f>Sheet1!$A$2:$A$4</c:f>
              <c:strCache>
                <c:ptCount val="3"/>
                <c:pt idx="0">
                  <c:v>HH I-III (receive IHDP)</c:v>
                </c:pt>
                <c:pt idx="1">
                  <c:v>Our cohort: HH IV/V (some EI-ECE-EHS)</c:v>
                </c:pt>
                <c:pt idx="2">
                  <c:v>HH  IV/V (no IHDP)</c:v>
                </c:pt>
              </c:strCache>
            </c:strRef>
          </c:cat>
          <c:val>
            <c:numRef>
              <c:f>Sheet1!$B$2:$B$4</c:f>
              <c:numCache>
                <c:formatCode>General</c:formatCode>
                <c:ptCount val="3"/>
                <c:pt idx="0">
                  <c:v>10</c:v>
                </c:pt>
                <c:pt idx="1">
                  <c:v>8</c:v>
                </c:pt>
                <c:pt idx="2">
                  <c:v>15</c:v>
                </c:pt>
              </c:numCache>
            </c:numRef>
          </c:val>
        </c:ser>
        <c:ser>
          <c:idx val="1"/>
          <c:order val="1"/>
          <c:tx>
            <c:strRef>
              <c:f>Sheet1!$C$1</c:f>
              <c:strCache>
                <c:ptCount val="1"/>
                <c:pt idx="0">
                  <c:v>Some special Education</c:v>
                </c:pt>
              </c:strCache>
            </c:strRef>
          </c:tx>
          <c:spPr>
            <a:solidFill>
              <a:srgbClr val="FFFF00"/>
            </a:solidFill>
            <a:ln w="12700">
              <a:solidFill>
                <a:schemeClr val="tx1"/>
              </a:solidFill>
            </a:ln>
          </c:spPr>
          <c:invertIfNegative val="0"/>
          <c:cat>
            <c:strRef>
              <c:f>Sheet1!$A$2:$A$4</c:f>
              <c:strCache>
                <c:ptCount val="3"/>
                <c:pt idx="0">
                  <c:v>HH I-III (receive IHDP)</c:v>
                </c:pt>
                <c:pt idx="1">
                  <c:v>Our cohort: HH IV/V (some EI-ECE-EHS)</c:v>
                </c:pt>
                <c:pt idx="2">
                  <c:v>HH  IV/V (no IHDP)</c:v>
                </c:pt>
              </c:strCache>
            </c:strRef>
          </c:cat>
          <c:val>
            <c:numRef>
              <c:f>Sheet1!$C$2:$C$4</c:f>
              <c:numCache>
                <c:formatCode>General</c:formatCode>
                <c:ptCount val="3"/>
                <c:pt idx="0">
                  <c:v>10</c:v>
                </c:pt>
                <c:pt idx="1">
                  <c:v>15</c:v>
                </c:pt>
                <c:pt idx="2">
                  <c:v>25</c:v>
                </c:pt>
              </c:numCache>
            </c:numRef>
          </c:val>
        </c:ser>
        <c:ser>
          <c:idx val="2"/>
          <c:order val="2"/>
          <c:tx>
            <c:strRef>
              <c:f>Sheet1!$D$1</c:f>
              <c:strCache>
                <c:ptCount val="1"/>
                <c:pt idx="0">
                  <c:v>Regular Education</c:v>
                </c:pt>
              </c:strCache>
            </c:strRef>
          </c:tx>
          <c:spPr>
            <a:solidFill>
              <a:srgbClr val="92D050"/>
            </a:solidFill>
            <a:ln w="12700">
              <a:solidFill>
                <a:schemeClr val="tx1"/>
              </a:solidFill>
            </a:ln>
          </c:spPr>
          <c:invertIfNegative val="0"/>
          <c:cat>
            <c:strRef>
              <c:f>Sheet1!$A$2:$A$4</c:f>
              <c:strCache>
                <c:ptCount val="3"/>
                <c:pt idx="0">
                  <c:v>HH I-III (receive IHDP)</c:v>
                </c:pt>
                <c:pt idx="1">
                  <c:v>Our cohort: HH IV/V (some EI-ECE-EHS)</c:v>
                </c:pt>
                <c:pt idx="2">
                  <c:v>HH  IV/V (no IHDP)</c:v>
                </c:pt>
              </c:strCache>
            </c:strRef>
          </c:cat>
          <c:val>
            <c:numRef>
              <c:f>Sheet1!$D$2:$D$4</c:f>
              <c:numCache>
                <c:formatCode>General</c:formatCode>
                <c:ptCount val="3"/>
                <c:pt idx="0">
                  <c:v>80</c:v>
                </c:pt>
                <c:pt idx="1">
                  <c:v>73</c:v>
                </c:pt>
                <c:pt idx="2">
                  <c:v>60</c:v>
                </c:pt>
              </c:numCache>
            </c:numRef>
          </c:val>
        </c:ser>
        <c:dLbls>
          <c:showLegendKey val="0"/>
          <c:showVal val="0"/>
          <c:showCatName val="0"/>
          <c:showSerName val="0"/>
          <c:showPercent val="0"/>
          <c:showBubbleSize val="0"/>
        </c:dLbls>
        <c:gapWidth val="150"/>
        <c:axId val="187122432"/>
        <c:axId val="187900672"/>
      </c:barChart>
      <c:catAx>
        <c:axId val="187122432"/>
        <c:scaling>
          <c:orientation val="minMax"/>
        </c:scaling>
        <c:delete val="0"/>
        <c:axPos val="b"/>
        <c:majorTickMark val="out"/>
        <c:minorTickMark val="none"/>
        <c:tickLblPos val="nextTo"/>
        <c:crossAx val="187900672"/>
        <c:crosses val="autoZero"/>
        <c:auto val="1"/>
        <c:lblAlgn val="ctr"/>
        <c:lblOffset val="100"/>
        <c:noMultiLvlLbl val="0"/>
      </c:catAx>
      <c:valAx>
        <c:axId val="187900672"/>
        <c:scaling>
          <c:orientation val="minMax"/>
        </c:scaling>
        <c:delete val="0"/>
        <c:axPos val="l"/>
        <c:majorGridlines/>
        <c:numFmt formatCode="General" sourceLinked="1"/>
        <c:majorTickMark val="out"/>
        <c:minorTickMark val="none"/>
        <c:tickLblPos val="nextTo"/>
        <c:crossAx val="18712243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22492F3B-4D51-44FC-8810-A98747A67C47}" type="datetimeFigureOut">
              <a:rPr lang="en-US" smtClean="0"/>
              <a:t>4/22/2015</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40EFAEDE-A24B-4F13-B946-496EDAC87EFD}" type="slidenum">
              <a:rPr lang="en-US" smtClean="0"/>
              <a:t>‹#›</a:t>
            </a:fld>
            <a:endParaRPr lang="en-US"/>
          </a:p>
        </p:txBody>
      </p:sp>
    </p:spTree>
    <p:extLst>
      <p:ext uri="{BB962C8B-B14F-4D97-AF65-F5344CB8AC3E}">
        <p14:creationId xmlns:p14="http://schemas.microsoft.com/office/powerpoint/2010/main" val="3903075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the past  3  decades, </a:t>
            </a:r>
            <a:r>
              <a:rPr lang="en-US" baseline="0" dirty="0" smtClean="0"/>
              <a:t> obstetrics and  neonatology  have  dramatically increased the  survival of children born  preterm.  Currently  95%  of infants born late preterm(32-36 weeks  gestation),  90%  of  infants born  very preterm(28-31 weeks  gestation) , and 80%  of  infants  born at  extreme prematurity(&lt;28 weeks  survive. We sought to  examine  accessing  community supports prior to kindergarten entry for  very preterm survivors. </a:t>
            </a:r>
          </a:p>
          <a:p>
            <a:endParaRPr lang="en-US" dirty="0"/>
          </a:p>
        </p:txBody>
      </p:sp>
      <p:sp>
        <p:nvSpPr>
          <p:cNvPr id="4" name="Slide Number Placeholder 3"/>
          <p:cNvSpPr>
            <a:spLocks noGrp="1"/>
          </p:cNvSpPr>
          <p:nvPr>
            <p:ph type="sldNum" sz="quarter" idx="10"/>
          </p:nvPr>
        </p:nvSpPr>
        <p:spPr/>
        <p:txBody>
          <a:bodyPr/>
          <a:lstStyle/>
          <a:p>
            <a:fld id="{40EFAEDE-A24B-4F13-B946-496EDAC87EFD}" type="slidenum">
              <a:rPr lang="en-US" smtClean="0"/>
              <a:t>1</a:t>
            </a:fld>
            <a:endParaRPr lang="en-US"/>
          </a:p>
        </p:txBody>
      </p:sp>
    </p:spTree>
    <p:extLst>
      <p:ext uri="{BB962C8B-B14F-4D97-AF65-F5344CB8AC3E}">
        <p14:creationId xmlns:p14="http://schemas.microsoft.com/office/powerpoint/2010/main" val="4204600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read this  slide</a:t>
            </a:r>
            <a:endParaRPr lang="en-US" dirty="0"/>
          </a:p>
        </p:txBody>
      </p:sp>
      <p:sp>
        <p:nvSpPr>
          <p:cNvPr id="4" name="Slide Number Placeholder 3"/>
          <p:cNvSpPr>
            <a:spLocks noGrp="1"/>
          </p:cNvSpPr>
          <p:nvPr>
            <p:ph type="sldNum" sz="quarter" idx="10"/>
          </p:nvPr>
        </p:nvSpPr>
        <p:spPr/>
        <p:txBody>
          <a:bodyPr/>
          <a:lstStyle/>
          <a:p>
            <a:fld id="{40EFAEDE-A24B-4F13-B946-496EDAC87EFD}" type="slidenum">
              <a:rPr lang="en-US" smtClean="0"/>
              <a:t>11</a:t>
            </a:fld>
            <a:endParaRPr lang="en-US"/>
          </a:p>
        </p:txBody>
      </p:sp>
    </p:spTree>
    <p:extLst>
      <p:ext uri="{BB962C8B-B14F-4D97-AF65-F5344CB8AC3E}">
        <p14:creationId xmlns:p14="http://schemas.microsoft.com/office/powerpoint/2010/main" val="3684382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fa</a:t>
            </a:r>
            <a:r>
              <a:rPr lang="en-US" baseline="0" dirty="0" smtClean="0"/>
              <a:t>  figure. Y  axes  special  education costs  Group  1  + EI-EHS  a  </a:t>
            </a:r>
            <a:r>
              <a:rPr lang="en-US" baseline="0" dirty="0" err="1" smtClean="0"/>
              <a:t>veritcal</a:t>
            </a:r>
            <a:r>
              <a:rPr lang="en-US" baseline="0" dirty="0" smtClean="0"/>
              <a:t>  bar  with  yellow some  special  </a:t>
            </a:r>
            <a:r>
              <a:rPr lang="en-US" baseline="0" dirty="0" err="1" smtClean="0"/>
              <a:t>ed</a:t>
            </a:r>
            <a:r>
              <a:rPr lang="en-US" baseline="0" dirty="0" smtClean="0"/>
              <a:t>  and  red  intensive  special  ed. Next  sport on  x  axis  Group  2  No EI/EHS .</a:t>
            </a:r>
            <a:endParaRPr lang="en-US" dirty="0"/>
          </a:p>
        </p:txBody>
      </p:sp>
      <p:sp>
        <p:nvSpPr>
          <p:cNvPr id="4" name="Slide Number Placeholder 3"/>
          <p:cNvSpPr>
            <a:spLocks noGrp="1"/>
          </p:cNvSpPr>
          <p:nvPr>
            <p:ph type="sldNum" sz="quarter" idx="10"/>
          </p:nvPr>
        </p:nvSpPr>
        <p:spPr/>
        <p:txBody>
          <a:bodyPr/>
          <a:lstStyle/>
          <a:p>
            <a:fld id="{40EFAEDE-A24B-4F13-B946-496EDAC87EFD}" type="slidenum">
              <a:rPr lang="en-US" smtClean="0"/>
              <a:t>13</a:t>
            </a:fld>
            <a:endParaRPr lang="en-US"/>
          </a:p>
        </p:txBody>
      </p:sp>
    </p:spTree>
    <p:extLst>
      <p:ext uri="{BB962C8B-B14F-4D97-AF65-F5344CB8AC3E}">
        <p14:creationId xmlns:p14="http://schemas.microsoft.com/office/powerpoint/2010/main" val="2750381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this  slide </a:t>
            </a:r>
            <a:endParaRPr lang="en-US" dirty="0"/>
          </a:p>
        </p:txBody>
      </p:sp>
      <p:sp>
        <p:nvSpPr>
          <p:cNvPr id="4" name="Slide Number Placeholder 3"/>
          <p:cNvSpPr>
            <a:spLocks noGrp="1"/>
          </p:cNvSpPr>
          <p:nvPr>
            <p:ph type="sldNum" sz="quarter" idx="10"/>
          </p:nvPr>
        </p:nvSpPr>
        <p:spPr/>
        <p:txBody>
          <a:bodyPr/>
          <a:lstStyle/>
          <a:p>
            <a:fld id="{40EFAEDE-A24B-4F13-B946-496EDAC87EFD}" type="slidenum">
              <a:rPr lang="en-US" smtClean="0"/>
              <a:t>14</a:t>
            </a:fld>
            <a:endParaRPr lang="en-US"/>
          </a:p>
        </p:txBody>
      </p:sp>
    </p:spTree>
    <p:extLst>
      <p:ext uri="{BB962C8B-B14F-4D97-AF65-F5344CB8AC3E}">
        <p14:creationId xmlns:p14="http://schemas.microsoft.com/office/powerpoint/2010/main" val="1451014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the  points in  </a:t>
            </a:r>
            <a:r>
              <a:rPr lang="en-US" baseline="0" smtClean="0"/>
              <a:t>this  slide. </a:t>
            </a:r>
            <a:endParaRPr lang="en-US"/>
          </a:p>
        </p:txBody>
      </p:sp>
      <p:sp>
        <p:nvSpPr>
          <p:cNvPr id="4" name="Slide Number Placeholder 3"/>
          <p:cNvSpPr>
            <a:spLocks noGrp="1"/>
          </p:cNvSpPr>
          <p:nvPr>
            <p:ph type="sldNum" sz="quarter" idx="10"/>
          </p:nvPr>
        </p:nvSpPr>
        <p:spPr/>
        <p:txBody>
          <a:bodyPr/>
          <a:lstStyle/>
          <a:p>
            <a:fld id="{40EFAEDE-A24B-4F13-B946-496EDAC87EFD}" type="slidenum">
              <a:rPr lang="en-US" smtClean="0"/>
              <a:t>15</a:t>
            </a:fld>
            <a:endParaRPr lang="en-US"/>
          </a:p>
        </p:txBody>
      </p:sp>
    </p:spTree>
    <p:extLst>
      <p:ext uri="{BB962C8B-B14F-4D97-AF65-F5344CB8AC3E}">
        <p14:creationId xmlns:p14="http://schemas.microsoft.com/office/powerpoint/2010/main" val="312490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Children born  very preterm are  at  high risk for  developmental  delays.  These are  defined  as  the  gap  between  a  child’s actual  </a:t>
            </a:r>
            <a:r>
              <a:rPr lang="en-US" dirty="0" err="1" smtClean="0"/>
              <a:t>developmentand</a:t>
            </a:r>
            <a:r>
              <a:rPr lang="en-US" dirty="0" smtClean="0"/>
              <a:t>  age  appropriate  expectations.  There are multidimensional  and  </a:t>
            </a:r>
            <a:r>
              <a:rPr lang="en-US" dirty="0" err="1" smtClean="0"/>
              <a:t>incude</a:t>
            </a:r>
            <a:r>
              <a:rPr lang="en-US" dirty="0" smtClean="0"/>
              <a:t>  </a:t>
            </a:r>
            <a:r>
              <a:rPr lang="en-US" dirty="0" err="1" smtClean="0"/>
              <a:t>physical,cognitive</a:t>
            </a:r>
            <a:r>
              <a:rPr lang="en-US" dirty="0" smtClean="0"/>
              <a:t>, communicative, social  emotional  and  adaptive domains  assessed using  appropriately  normed and culturally  valid tools. </a:t>
            </a:r>
            <a:r>
              <a:rPr lang="en-US" dirty="0" smtClean="0">
                <a:solidFill>
                  <a:schemeClr val="bg2">
                    <a:lumMod val="25000"/>
                  </a:schemeClr>
                </a:solidFill>
                <a:latin typeface="Calibri Light" panose="020F0302020204030204" pitchFamily="34" charset="0"/>
              </a:rPr>
              <a:t>A child is considered to have a developmental delay when he or she is diagnosed utilizing appropriately  normed and culturally  relevant assessments  in the following areas of development: </a:t>
            </a:r>
          </a:p>
          <a:p>
            <a:pPr lvl="1"/>
            <a:r>
              <a:rPr lang="en-US" sz="2300" dirty="0" smtClean="0">
                <a:solidFill>
                  <a:schemeClr val="bg2">
                    <a:lumMod val="25000"/>
                  </a:schemeClr>
                </a:solidFill>
                <a:latin typeface="Calibri Light" panose="020F0302020204030204" pitchFamily="34" charset="0"/>
              </a:rPr>
              <a:t>Physical: includes motor, vision, hearing</a:t>
            </a:r>
          </a:p>
          <a:p>
            <a:pPr lvl="1"/>
            <a:r>
              <a:rPr lang="en-US" sz="2300" dirty="0" smtClean="0">
                <a:solidFill>
                  <a:schemeClr val="bg2">
                    <a:lumMod val="25000"/>
                  </a:schemeClr>
                </a:solidFill>
                <a:latin typeface="Calibri Light" panose="020F0302020204030204" pitchFamily="34" charset="0"/>
              </a:rPr>
              <a:t>Cognitive</a:t>
            </a:r>
          </a:p>
          <a:p>
            <a:pPr lvl="1"/>
            <a:r>
              <a:rPr lang="en-US" sz="2300" dirty="0" smtClean="0">
                <a:solidFill>
                  <a:schemeClr val="bg2">
                    <a:lumMod val="25000"/>
                  </a:schemeClr>
                </a:solidFill>
                <a:latin typeface="Calibri Light" panose="020F0302020204030204" pitchFamily="34" charset="0"/>
              </a:rPr>
              <a:t>Communication</a:t>
            </a:r>
          </a:p>
          <a:p>
            <a:pPr lvl="1"/>
            <a:r>
              <a:rPr lang="en-US" sz="2300" dirty="0" smtClean="0">
                <a:solidFill>
                  <a:schemeClr val="bg2">
                    <a:lumMod val="25000"/>
                  </a:schemeClr>
                </a:solidFill>
                <a:latin typeface="Calibri Light" panose="020F0302020204030204" pitchFamily="34" charset="0"/>
              </a:rPr>
              <a:t>Social-emotional</a:t>
            </a:r>
          </a:p>
          <a:p>
            <a:pPr lvl="1"/>
            <a:r>
              <a:rPr lang="en-US" sz="2300" dirty="0" smtClean="0">
                <a:solidFill>
                  <a:schemeClr val="bg2">
                    <a:lumMod val="25000"/>
                  </a:schemeClr>
                </a:solidFill>
                <a:latin typeface="Calibri Light" panose="020F0302020204030204" pitchFamily="34" charset="0"/>
              </a:rPr>
              <a:t>Adaptive</a:t>
            </a:r>
          </a:p>
          <a:p>
            <a:pPr marL="0" lvl="1" defTabSz="932871">
              <a:defRPr/>
            </a:pPr>
            <a:endParaRPr lang="en-US" dirty="0" smtClean="0"/>
          </a:p>
          <a:p>
            <a:pPr marL="0" lvl="1" defTabSz="932871">
              <a:defRPr/>
            </a:pPr>
            <a:r>
              <a:rPr lang="en-US" dirty="0" smtClean="0"/>
              <a:t> Developmental  delays represent a  complex  interaction between  biological and environmental </a:t>
            </a:r>
            <a:r>
              <a:rPr lang="en-US" dirty="0"/>
              <a:t>risk </a:t>
            </a:r>
            <a:r>
              <a:rPr lang="en-US" dirty="0" smtClean="0"/>
              <a:t>factors.  Biological</a:t>
            </a:r>
            <a:r>
              <a:rPr lang="en-US" baseline="0" dirty="0" smtClean="0"/>
              <a:t>  risks include prematurity , low birth weight,  neonatal seizures/encephalopathies, , malformations, and  sepsis/meningitis. </a:t>
            </a:r>
            <a:endParaRPr lang="en-US" dirty="0"/>
          </a:p>
          <a:p>
            <a:pPr marL="0" lvl="1" defTabSz="932871">
              <a:defRPr/>
            </a:pPr>
            <a:r>
              <a:rPr lang="en-US" dirty="0" smtClean="0"/>
              <a:t>Poverty, social disadvantage, and  distressed neighborhoods   </a:t>
            </a:r>
            <a:r>
              <a:rPr lang="en-US" dirty="0"/>
              <a:t>has been repeatedly related to problematic development in </a:t>
            </a:r>
            <a:r>
              <a:rPr lang="en-US" dirty="0" smtClean="0"/>
              <a:t> communicative, cognitive, </a:t>
            </a:r>
            <a:r>
              <a:rPr lang="en-US" dirty="0"/>
              <a:t>and </a:t>
            </a:r>
            <a:r>
              <a:rPr lang="en-US" dirty="0" err="1"/>
              <a:t>socioemotional</a:t>
            </a:r>
            <a:r>
              <a:rPr lang="en-US" dirty="0"/>
              <a:t> domains </a:t>
            </a:r>
            <a:r>
              <a:rPr lang="en-US" dirty="0" smtClean="0"/>
              <a:t> which are  essential to  entering kindergarten ready to  learn. </a:t>
            </a:r>
            <a:endParaRPr lang="en-US" dirty="0"/>
          </a:p>
          <a:p>
            <a:endParaRPr lang="en-US" dirty="0"/>
          </a:p>
        </p:txBody>
      </p:sp>
      <p:sp>
        <p:nvSpPr>
          <p:cNvPr id="4" name="Slide Number Placeholder 3"/>
          <p:cNvSpPr>
            <a:spLocks noGrp="1"/>
          </p:cNvSpPr>
          <p:nvPr>
            <p:ph type="sldNum" sz="quarter" idx="10"/>
          </p:nvPr>
        </p:nvSpPr>
        <p:spPr/>
        <p:txBody>
          <a:bodyPr/>
          <a:lstStyle/>
          <a:p>
            <a:fld id="{40EFAEDE-A24B-4F13-B946-496EDAC87EFD}" type="slidenum">
              <a:rPr lang="en-US" smtClean="0"/>
              <a:t>2</a:t>
            </a:fld>
            <a:endParaRPr lang="en-US"/>
          </a:p>
        </p:txBody>
      </p:sp>
    </p:spTree>
    <p:extLst>
      <p:ext uri="{BB962C8B-B14F-4D97-AF65-F5344CB8AC3E}">
        <p14:creationId xmlns:p14="http://schemas.microsoft.com/office/powerpoint/2010/main" val="177709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2871" rtl="0" eaLnBrk="1" fontAlgn="auto" latinLnBrk="0" hangingPunct="1">
              <a:lnSpc>
                <a:spcPct val="100000"/>
              </a:lnSpc>
              <a:spcBef>
                <a:spcPts val="0"/>
              </a:spcBef>
              <a:spcAft>
                <a:spcPts val="0"/>
              </a:spcAft>
              <a:buClrTx/>
              <a:buSzTx/>
              <a:buFontTx/>
              <a:buNone/>
              <a:tabLst/>
              <a:defRPr/>
            </a:pPr>
            <a:r>
              <a:rPr lang="en-US" dirty="0"/>
              <a:t>Attending a high-quality early </a:t>
            </a:r>
            <a:r>
              <a:rPr lang="en-US" dirty="0" smtClean="0"/>
              <a:t>childhood</a:t>
            </a:r>
            <a:r>
              <a:rPr lang="en-US" baseline="0" dirty="0" smtClean="0"/>
              <a:t> programs </a:t>
            </a:r>
            <a:r>
              <a:rPr lang="en-US" dirty="0" smtClean="0"/>
              <a:t> </a:t>
            </a:r>
            <a:r>
              <a:rPr lang="en-US" dirty="0"/>
              <a:t>predicts higher levels of achievement at age </a:t>
            </a:r>
            <a:r>
              <a:rPr lang="en-US" dirty="0" smtClean="0"/>
              <a:t>11, less grade repetition, and less need for  special  education services. </a:t>
            </a:r>
            <a:r>
              <a:rPr lang="en-US" dirty="0" smtClean="0">
                <a:solidFill>
                  <a:schemeClr val="bg2">
                    <a:lumMod val="25000"/>
                  </a:schemeClr>
                </a:solidFill>
                <a:latin typeface="Calibri Light" panose="020F0302020204030204" pitchFamily="34" charset="0"/>
              </a:rPr>
              <a:t>Education readiness and early school success can mean the difference between a socially fulfilling, intellectually stimulating, and economically productive life.</a:t>
            </a:r>
          </a:p>
          <a:p>
            <a:pPr defTabSz="932871">
              <a:defRPr/>
            </a:pPr>
            <a:endParaRPr lang="en-US" dirty="0"/>
          </a:p>
        </p:txBody>
      </p:sp>
      <p:sp>
        <p:nvSpPr>
          <p:cNvPr id="4" name="Slide Number Placeholder 3"/>
          <p:cNvSpPr>
            <a:spLocks noGrp="1"/>
          </p:cNvSpPr>
          <p:nvPr>
            <p:ph type="sldNum" sz="quarter" idx="10"/>
          </p:nvPr>
        </p:nvSpPr>
        <p:spPr/>
        <p:txBody>
          <a:bodyPr/>
          <a:lstStyle/>
          <a:p>
            <a:fld id="{40EFAEDE-A24B-4F13-B946-496EDAC87EFD}" type="slidenum">
              <a:rPr lang="en-US" smtClean="0"/>
              <a:t>3</a:t>
            </a:fld>
            <a:endParaRPr lang="en-US"/>
          </a:p>
        </p:txBody>
      </p:sp>
    </p:spTree>
    <p:extLst>
      <p:ext uri="{BB962C8B-B14F-4D97-AF65-F5344CB8AC3E}">
        <p14:creationId xmlns:p14="http://schemas.microsoft.com/office/powerpoint/2010/main" val="3168926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started  with  premature  birth  as  a  health  risk  factor and  examined  long  term  impact  on  learning  </a:t>
            </a:r>
            <a:r>
              <a:rPr lang="en-US" dirty="0" err="1" smtClean="0"/>
              <a:t>behaviora</a:t>
            </a:r>
            <a:r>
              <a:rPr lang="en-US" dirty="0" smtClean="0"/>
              <a:t> and  emotional competencies underlying  school  success.  We  examined the  role  of  access to  early intervention and  preschool  learning  experiences  and the  role of  missed  opportunities in  accessing these  services</a:t>
            </a:r>
            <a:r>
              <a:rPr lang="en-US" baseline="0" dirty="0" smtClean="0"/>
              <a:t> on  long term  special  education costs. We  specifically  examined  what  would  be  the  cost  of  implementing  comprehensive  early intervention and  preschool  services on  kindergarten readiness and  long term special education costs. </a:t>
            </a:r>
            <a:endParaRPr lang="en-US" dirty="0"/>
          </a:p>
        </p:txBody>
      </p:sp>
      <p:sp>
        <p:nvSpPr>
          <p:cNvPr id="4" name="Slide Number Placeholder 3"/>
          <p:cNvSpPr>
            <a:spLocks noGrp="1"/>
          </p:cNvSpPr>
          <p:nvPr>
            <p:ph type="sldNum" sz="quarter" idx="10"/>
          </p:nvPr>
        </p:nvSpPr>
        <p:spPr/>
        <p:txBody>
          <a:bodyPr/>
          <a:lstStyle/>
          <a:p>
            <a:fld id="{40EFAEDE-A24B-4F13-B946-496EDAC87EFD}" type="slidenum">
              <a:rPr lang="en-US" smtClean="0"/>
              <a:t>4</a:t>
            </a:fld>
            <a:endParaRPr lang="en-US"/>
          </a:p>
        </p:txBody>
      </p:sp>
    </p:spTree>
    <p:extLst>
      <p:ext uri="{BB962C8B-B14F-4D97-AF65-F5344CB8AC3E}">
        <p14:creationId xmlns:p14="http://schemas.microsoft.com/office/powerpoint/2010/main" val="1668909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pl-PL" dirty="0" smtClean="0"/>
              <a:t>These early intervention services</a:t>
            </a:r>
            <a:r>
              <a:rPr lang="pl-PL" baseline="0" dirty="0" smtClean="0"/>
              <a:t> include screening, assessment, referral, and treatment. </a:t>
            </a:r>
            <a:r>
              <a:rPr lang="en-US" dirty="0" smtClean="0"/>
              <a:t>The</a:t>
            </a:r>
            <a:r>
              <a:rPr lang="en-US" baseline="0" dirty="0" smtClean="0"/>
              <a:t> </a:t>
            </a:r>
            <a:r>
              <a:rPr lang="en-US" dirty="0" smtClean="0"/>
              <a:t> </a:t>
            </a:r>
            <a:r>
              <a:rPr lang="en-US" dirty="0"/>
              <a:t>Individuals with Disabilities Education Act (IDEA), </a:t>
            </a:r>
            <a:r>
              <a:rPr lang="en-US" dirty="0" smtClean="0"/>
              <a:t> </a:t>
            </a:r>
            <a:r>
              <a:rPr lang="en-US" dirty="0"/>
              <a:t>established the right of children </a:t>
            </a:r>
            <a:r>
              <a:rPr lang="en-US" dirty="0" smtClean="0"/>
              <a:t>with delays,  disabilities, or high  biological risk  to receive comprehensive  early</a:t>
            </a:r>
            <a:r>
              <a:rPr lang="en-US" baseline="0" dirty="0" smtClean="0"/>
              <a:t> intervention </a:t>
            </a:r>
            <a:r>
              <a:rPr lang="en-US" dirty="0" smtClean="0"/>
              <a:t> services from  birth  to  3 Y   and preschool services from 3-5   Y and  then  throughout their  schooling(6-21Y</a:t>
            </a:r>
            <a:r>
              <a:rPr lang="en-US" baseline="0" dirty="0" smtClean="0"/>
              <a:t> )</a:t>
            </a:r>
            <a:r>
              <a:rPr lang="en-US" dirty="0" smtClean="0"/>
              <a:t>.  These services  are  </a:t>
            </a:r>
            <a:r>
              <a:rPr lang="en-US" dirty="0"/>
              <a:t>designed to meet </a:t>
            </a:r>
            <a:r>
              <a:rPr lang="en-US" dirty="0" smtClean="0"/>
              <a:t>children’s  </a:t>
            </a:r>
            <a:r>
              <a:rPr lang="en-US" dirty="0"/>
              <a:t>needs free of charge, and, to the greatest extent possible, to receive instruction in regular education classrooms alongside nondisabled </a:t>
            </a:r>
            <a:r>
              <a:rPr lang="en-US" dirty="0" smtClean="0"/>
              <a:t>children</a:t>
            </a:r>
            <a:r>
              <a:rPr lang="en-US" baseline="0" dirty="0" smtClean="0"/>
              <a:t> and to  receive  the  supports  necessary to  optimize   educational, vocational   and  life   skills  outcomes. </a:t>
            </a:r>
            <a:endParaRPr lang="en-US" dirty="0"/>
          </a:p>
          <a:p>
            <a:endParaRPr lang="en-US" dirty="0"/>
          </a:p>
        </p:txBody>
      </p:sp>
      <p:sp>
        <p:nvSpPr>
          <p:cNvPr id="4" name="Slide Number Placeholder 3"/>
          <p:cNvSpPr>
            <a:spLocks noGrp="1"/>
          </p:cNvSpPr>
          <p:nvPr>
            <p:ph type="sldNum" sz="quarter" idx="10"/>
          </p:nvPr>
        </p:nvSpPr>
        <p:spPr/>
        <p:txBody>
          <a:bodyPr/>
          <a:lstStyle/>
          <a:p>
            <a:fld id="{40EFAEDE-A24B-4F13-B946-496EDAC87EFD}" type="slidenum">
              <a:rPr lang="en-US" smtClean="0"/>
              <a:t>5</a:t>
            </a:fld>
            <a:endParaRPr lang="en-US"/>
          </a:p>
        </p:txBody>
      </p:sp>
    </p:spTree>
    <p:extLst>
      <p:ext uri="{BB962C8B-B14F-4D97-AF65-F5344CB8AC3E}">
        <p14:creationId xmlns:p14="http://schemas.microsoft.com/office/powerpoint/2010/main" val="3168926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smtClean="0"/>
              <a:t>Intensive mode quality  </a:t>
            </a:r>
            <a:r>
              <a:rPr lang="en-US" dirty="0"/>
              <a:t>early childhood programs from the 1960s and </a:t>
            </a:r>
            <a:r>
              <a:rPr lang="en-US" dirty="0" smtClean="0"/>
              <a:t>1970s</a:t>
            </a:r>
            <a:r>
              <a:rPr lang="en-US" baseline="0" dirty="0" smtClean="0"/>
              <a:t> included the </a:t>
            </a:r>
            <a:r>
              <a:rPr lang="en-US" dirty="0" smtClean="0"/>
              <a:t> </a:t>
            </a:r>
            <a:r>
              <a:rPr lang="en-US" dirty="0"/>
              <a:t>Perry </a:t>
            </a:r>
            <a:r>
              <a:rPr lang="en-US" dirty="0" smtClean="0"/>
              <a:t>Preschool,</a:t>
            </a:r>
            <a:r>
              <a:rPr lang="en-US" baseline="0" dirty="0" smtClean="0"/>
              <a:t> Head Start</a:t>
            </a:r>
            <a:r>
              <a:rPr lang="en-US" dirty="0" smtClean="0"/>
              <a:t> </a:t>
            </a:r>
            <a:r>
              <a:rPr lang="en-US" dirty="0"/>
              <a:t>and </a:t>
            </a:r>
            <a:r>
              <a:rPr lang="en-US" dirty="0" smtClean="0"/>
              <a:t>Abecedarian</a:t>
            </a:r>
            <a:r>
              <a:rPr lang="en-US" baseline="0" dirty="0" smtClean="0"/>
              <a:t>  projects These   improved educational, health  and  life-course outcomes for  children  experiencing poverty,  social disadvantage, and minority status.  The  IHDP   implemented  comprehensive  home  visiting , early intervention,  and full day early child  education in the  first  three years of  life  for  children born  prematurely. The Chicago CPC project   involved  preschool and  early elementary services  for  children at  high risk for  poverty  and  educational  failure.</a:t>
            </a:r>
            <a:r>
              <a:rPr lang="en-US" dirty="0" smtClean="0"/>
              <a:t> These model  </a:t>
            </a:r>
            <a:r>
              <a:rPr lang="en-US" dirty="0"/>
              <a:t>programs </a:t>
            </a:r>
            <a:r>
              <a:rPr lang="en-US" dirty="0" smtClean="0"/>
              <a:t> </a:t>
            </a:r>
            <a:r>
              <a:rPr lang="en-US" dirty="0"/>
              <a:t>appear to generate benefits far in excess of program costs</a:t>
            </a:r>
            <a:r>
              <a:rPr lang="en-US" dirty="0" smtClean="0"/>
              <a:t>. However    gaps in  quality  compromise  large scale community</a:t>
            </a:r>
            <a:r>
              <a:rPr lang="en-US" baseline="0" dirty="0" smtClean="0"/>
              <a:t> implementation </a:t>
            </a:r>
            <a:r>
              <a:rPr lang="en-US" dirty="0" smtClean="0"/>
              <a:t> and  </a:t>
            </a:r>
            <a:r>
              <a:rPr lang="en-US" baseline="0" dirty="0" smtClean="0"/>
              <a:t> the costs for implementing comprehensive  model  programs  have   been  deemed  too  costly. </a:t>
            </a:r>
            <a:endParaRPr lang="en-US" dirty="0"/>
          </a:p>
          <a:p>
            <a:pPr defTabSz="932871">
              <a:defRPr/>
            </a:pPr>
            <a:endParaRPr lang="en-US" dirty="0"/>
          </a:p>
          <a:p>
            <a:pPr defTabSz="932871">
              <a:defRPr/>
            </a:pPr>
            <a:endParaRPr lang="en-US" dirty="0"/>
          </a:p>
          <a:p>
            <a:pPr defTabSz="932871">
              <a:defRPr/>
            </a:pPr>
            <a:endParaRPr lang="en-US" dirty="0"/>
          </a:p>
          <a:p>
            <a:pPr defTabSz="932871">
              <a:defRPr/>
            </a:pPr>
            <a:endParaRPr lang="en-US" dirty="0"/>
          </a:p>
          <a:p>
            <a:endParaRPr lang="en-US" dirty="0"/>
          </a:p>
        </p:txBody>
      </p:sp>
      <p:sp>
        <p:nvSpPr>
          <p:cNvPr id="4" name="Slide Number Placeholder 3"/>
          <p:cNvSpPr>
            <a:spLocks noGrp="1"/>
          </p:cNvSpPr>
          <p:nvPr>
            <p:ph type="sldNum" sz="quarter" idx="10"/>
          </p:nvPr>
        </p:nvSpPr>
        <p:spPr/>
        <p:txBody>
          <a:bodyPr/>
          <a:lstStyle/>
          <a:p>
            <a:fld id="{40EFAEDE-A24B-4F13-B946-496EDAC87EFD}" type="slidenum">
              <a:rPr lang="en-US" smtClean="0"/>
              <a:t>6</a:t>
            </a:fld>
            <a:endParaRPr lang="en-US"/>
          </a:p>
        </p:txBody>
      </p:sp>
    </p:spTree>
    <p:extLst>
      <p:ext uri="{BB962C8B-B14F-4D97-AF65-F5344CB8AC3E}">
        <p14:creationId xmlns:p14="http://schemas.microsoft.com/office/powerpoint/2010/main" val="3168926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cohort</a:t>
            </a:r>
            <a:r>
              <a:rPr lang="en-US" baseline="0" dirty="0" smtClean="0"/>
              <a:t>  included  121  very  preterm infants who  survived respiratory distress syndrome  and were comprehensively assess at  ages  2  and  5.5 years. </a:t>
            </a:r>
            <a:endParaRPr lang="en-US" dirty="0"/>
          </a:p>
        </p:txBody>
      </p:sp>
      <p:sp>
        <p:nvSpPr>
          <p:cNvPr id="4" name="Slide Number Placeholder 3"/>
          <p:cNvSpPr>
            <a:spLocks noGrp="1"/>
          </p:cNvSpPr>
          <p:nvPr>
            <p:ph type="sldNum" sz="quarter" idx="10"/>
          </p:nvPr>
        </p:nvSpPr>
        <p:spPr/>
        <p:txBody>
          <a:bodyPr/>
          <a:lstStyle/>
          <a:p>
            <a:fld id="{40EFAEDE-A24B-4F13-B946-496EDAC87EFD}" type="slidenum">
              <a:rPr lang="en-US" smtClean="0"/>
              <a:t>7</a:t>
            </a:fld>
            <a:endParaRPr lang="en-US"/>
          </a:p>
        </p:txBody>
      </p:sp>
    </p:spTree>
    <p:extLst>
      <p:ext uri="{BB962C8B-B14F-4D97-AF65-F5344CB8AC3E}">
        <p14:creationId xmlns:p14="http://schemas.microsoft.com/office/powerpoint/2010/main" val="3168926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demonstrates  the  relationship  between  neurodevelopmental  status  at  age  2 years  and  lack of  school readiness  at  age  5.5 years.  Point to  disabled  column.  92%</a:t>
            </a:r>
            <a:r>
              <a:rPr lang="en-US" baseline="0" dirty="0" smtClean="0"/>
              <a:t>  of  children with  disability  at  age  2  were not  school ready  at  age 5.5, a  relative risk  of 6. with confidence intervals of  3.6 and 10.6)  Point at  delayed  column. 50%  of  children  with  delay   at  age  2  were  not  school ready  at  age 5.5 years. A  greater than  threefold   relative  risk. The comparison group were  the  80  children  who  were  normal  at  age  2 Y, 15% were  not  ready  for  kindergarten.  </a:t>
            </a:r>
            <a:endParaRPr lang="en-US" dirty="0"/>
          </a:p>
        </p:txBody>
      </p:sp>
      <p:sp>
        <p:nvSpPr>
          <p:cNvPr id="4" name="Slide Number Placeholder 3"/>
          <p:cNvSpPr>
            <a:spLocks noGrp="1"/>
          </p:cNvSpPr>
          <p:nvPr>
            <p:ph type="sldNum" sz="quarter" idx="10"/>
          </p:nvPr>
        </p:nvSpPr>
        <p:spPr/>
        <p:txBody>
          <a:bodyPr/>
          <a:lstStyle/>
          <a:p>
            <a:fld id="{40EFAEDE-A24B-4F13-B946-496EDAC87EFD}" type="slidenum">
              <a:rPr lang="en-US" smtClean="0"/>
              <a:t>9</a:t>
            </a:fld>
            <a:endParaRPr lang="en-US"/>
          </a:p>
        </p:txBody>
      </p:sp>
    </p:spTree>
    <p:extLst>
      <p:ext uri="{BB962C8B-B14F-4D97-AF65-F5344CB8AC3E}">
        <p14:creationId xmlns:p14="http://schemas.microsoft.com/office/powerpoint/2010/main" val="2752877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graph  shows  the  role of  socioeconomic status as  demonstrated  by  the  Hollingshead  Index  of  social  position</a:t>
            </a:r>
            <a:r>
              <a:rPr lang="en-US" baseline="0" dirty="0" smtClean="0"/>
              <a:t> and  neurodevelopmental status  at  ages  2  and  5.5 y.  Of  the  28  children delayed  at  age  2 75% of  those  with   limited education and employment designated by  Hollingshead  level  5  were not  school  ready.  Of  the  children  with  parents  with  some  college  and  a  middle income or  higher  wage, 7 %  were  not  school ready  if  they  had  normal development at  age  2. However  more than  25%  were not  school  ready  if there parents  had  not  completed high  school or  were  unemployed. </a:t>
            </a:r>
            <a:endParaRPr lang="en-US" dirty="0"/>
          </a:p>
        </p:txBody>
      </p:sp>
      <p:sp>
        <p:nvSpPr>
          <p:cNvPr id="4" name="Slide Number Placeholder 3"/>
          <p:cNvSpPr>
            <a:spLocks noGrp="1"/>
          </p:cNvSpPr>
          <p:nvPr>
            <p:ph type="sldNum" sz="quarter" idx="10"/>
          </p:nvPr>
        </p:nvSpPr>
        <p:spPr/>
        <p:txBody>
          <a:bodyPr/>
          <a:lstStyle/>
          <a:p>
            <a:fld id="{40EFAEDE-A24B-4F13-B946-496EDAC87EFD}" type="slidenum">
              <a:rPr lang="en-US" smtClean="0"/>
              <a:t>10</a:t>
            </a:fld>
            <a:endParaRPr lang="en-US"/>
          </a:p>
        </p:txBody>
      </p:sp>
    </p:spTree>
    <p:extLst>
      <p:ext uri="{BB962C8B-B14F-4D97-AF65-F5344CB8AC3E}">
        <p14:creationId xmlns:p14="http://schemas.microsoft.com/office/powerpoint/2010/main" val="2158709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3E0793-8091-42F2-8021-ECE7D89CC911}"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532-E909-44F3-A975-A81AB4FB4543}" type="slidenum">
              <a:rPr lang="en-US" smtClean="0"/>
              <a:t>‹#›</a:t>
            </a:fld>
            <a:endParaRPr lang="en-US"/>
          </a:p>
        </p:txBody>
      </p:sp>
    </p:spTree>
    <p:extLst>
      <p:ext uri="{BB962C8B-B14F-4D97-AF65-F5344CB8AC3E}">
        <p14:creationId xmlns:p14="http://schemas.microsoft.com/office/powerpoint/2010/main" val="580126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E0793-8091-42F2-8021-ECE7D89CC911}"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532-E909-44F3-A975-A81AB4FB4543}" type="slidenum">
              <a:rPr lang="en-US" smtClean="0"/>
              <a:t>‹#›</a:t>
            </a:fld>
            <a:endParaRPr lang="en-US"/>
          </a:p>
        </p:txBody>
      </p:sp>
    </p:spTree>
    <p:extLst>
      <p:ext uri="{BB962C8B-B14F-4D97-AF65-F5344CB8AC3E}">
        <p14:creationId xmlns:p14="http://schemas.microsoft.com/office/powerpoint/2010/main" val="295411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E0793-8091-42F2-8021-ECE7D89CC911}"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532-E909-44F3-A975-A81AB4FB4543}" type="slidenum">
              <a:rPr lang="en-US" smtClean="0"/>
              <a:t>‹#›</a:t>
            </a:fld>
            <a:endParaRPr lang="en-US"/>
          </a:p>
        </p:txBody>
      </p:sp>
    </p:spTree>
    <p:extLst>
      <p:ext uri="{BB962C8B-B14F-4D97-AF65-F5344CB8AC3E}">
        <p14:creationId xmlns:p14="http://schemas.microsoft.com/office/powerpoint/2010/main" val="1459653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E0793-8091-42F2-8021-ECE7D89CC911}"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532-E909-44F3-A975-A81AB4FB4543}" type="slidenum">
              <a:rPr lang="en-US" smtClean="0"/>
              <a:t>‹#›</a:t>
            </a:fld>
            <a:endParaRPr lang="en-US"/>
          </a:p>
        </p:txBody>
      </p:sp>
    </p:spTree>
    <p:extLst>
      <p:ext uri="{BB962C8B-B14F-4D97-AF65-F5344CB8AC3E}">
        <p14:creationId xmlns:p14="http://schemas.microsoft.com/office/powerpoint/2010/main" val="83226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3E0793-8091-42F2-8021-ECE7D89CC911}"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532-E909-44F3-A975-A81AB4FB4543}" type="slidenum">
              <a:rPr lang="en-US" smtClean="0"/>
              <a:t>‹#›</a:t>
            </a:fld>
            <a:endParaRPr lang="en-US"/>
          </a:p>
        </p:txBody>
      </p:sp>
    </p:spTree>
    <p:extLst>
      <p:ext uri="{BB962C8B-B14F-4D97-AF65-F5344CB8AC3E}">
        <p14:creationId xmlns:p14="http://schemas.microsoft.com/office/powerpoint/2010/main" val="309870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3E0793-8091-42F2-8021-ECE7D89CC911}"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4532-E909-44F3-A975-A81AB4FB4543}" type="slidenum">
              <a:rPr lang="en-US" smtClean="0"/>
              <a:t>‹#›</a:t>
            </a:fld>
            <a:endParaRPr lang="en-US"/>
          </a:p>
        </p:txBody>
      </p:sp>
    </p:spTree>
    <p:extLst>
      <p:ext uri="{BB962C8B-B14F-4D97-AF65-F5344CB8AC3E}">
        <p14:creationId xmlns:p14="http://schemas.microsoft.com/office/powerpoint/2010/main" val="3769060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3E0793-8091-42F2-8021-ECE7D89CC911}"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14532-E909-44F3-A975-A81AB4FB4543}" type="slidenum">
              <a:rPr lang="en-US" smtClean="0"/>
              <a:t>‹#›</a:t>
            </a:fld>
            <a:endParaRPr lang="en-US"/>
          </a:p>
        </p:txBody>
      </p:sp>
    </p:spTree>
    <p:extLst>
      <p:ext uri="{BB962C8B-B14F-4D97-AF65-F5344CB8AC3E}">
        <p14:creationId xmlns:p14="http://schemas.microsoft.com/office/powerpoint/2010/main" val="3573363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3E0793-8091-42F2-8021-ECE7D89CC911}"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14532-E909-44F3-A975-A81AB4FB4543}" type="slidenum">
              <a:rPr lang="en-US" smtClean="0"/>
              <a:t>‹#›</a:t>
            </a:fld>
            <a:endParaRPr lang="en-US"/>
          </a:p>
        </p:txBody>
      </p:sp>
    </p:spTree>
    <p:extLst>
      <p:ext uri="{BB962C8B-B14F-4D97-AF65-F5344CB8AC3E}">
        <p14:creationId xmlns:p14="http://schemas.microsoft.com/office/powerpoint/2010/main" val="136992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E0793-8091-42F2-8021-ECE7D89CC911}"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14532-E909-44F3-A975-A81AB4FB4543}" type="slidenum">
              <a:rPr lang="en-US" smtClean="0"/>
              <a:t>‹#›</a:t>
            </a:fld>
            <a:endParaRPr lang="en-US"/>
          </a:p>
        </p:txBody>
      </p:sp>
    </p:spTree>
    <p:extLst>
      <p:ext uri="{BB962C8B-B14F-4D97-AF65-F5344CB8AC3E}">
        <p14:creationId xmlns:p14="http://schemas.microsoft.com/office/powerpoint/2010/main" val="352939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E0793-8091-42F2-8021-ECE7D89CC911}"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4532-E909-44F3-A975-A81AB4FB4543}" type="slidenum">
              <a:rPr lang="en-US" smtClean="0"/>
              <a:t>‹#›</a:t>
            </a:fld>
            <a:endParaRPr lang="en-US"/>
          </a:p>
        </p:txBody>
      </p:sp>
    </p:spTree>
    <p:extLst>
      <p:ext uri="{BB962C8B-B14F-4D97-AF65-F5344CB8AC3E}">
        <p14:creationId xmlns:p14="http://schemas.microsoft.com/office/powerpoint/2010/main" val="2848911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E0793-8091-42F2-8021-ECE7D89CC911}"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4532-E909-44F3-A975-A81AB4FB4543}" type="slidenum">
              <a:rPr lang="en-US" smtClean="0"/>
              <a:t>‹#›</a:t>
            </a:fld>
            <a:endParaRPr lang="en-US"/>
          </a:p>
        </p:txBody>
      </p:sp>
    </p:spTree>
    <p:extLst>
      <p:ext uri="{BB962C8B-B14F-4D97-AF65-F5344CB8AC3E}">
        <p14:creationId xmlns:p14="http://schemas.microsoft.com/office/powerpoint/2010/main" val="1399191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E0793-8091-42F2-8021-ECE7D89CC911}" type="datetimeFigureOut">
              <a:rPr lang="en-US" smtClean="0"/>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14532-E909-44F3-A975-A81AB4FB4543}" type="slidenum">
              <a:rPr lang="en-US" smtClean="0"/>
              <a:t>‹#›</a:t>
            </a:fld>
            <a:endParaRPr lang="en-US"/>
          </a:p>
        </p:txBody>
      </p:sp>
    </p:spTree>
    <p:extLst>
      <p:ext uri="{BB962C8B-B14F-4D97-AF65-F5344CB8AC3E}">
        <p14:creationId xmlns:p14="http://schemas.microsoft.com/office/powerpoint/2010/main" val="261567411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772400" cy="2076450"/>
          </a:xfrm>
        </p:spPr>
        <p:txBody>
          <a:bodyPr>
            <a:normAutofit fontScale="90000"/>
          </a:bodyPr>
          <a:lstStyle/>
          <a:p>
            <a:r>
              <a:rPr lang="en-US" sz="3600" dirty="0">
                <a:solidFill>
                  <a:schemeClr val="bg2">
                    <a:lumMod val="25000"/>
                  </a:schemeClr>
                </a:solidFill>
                <a:latin typeface="Calibri Light" panose="020F0302020204030204" pitchFamily="34" charset="0"/>
              </a:rPr>
              <a:t>Implementing Community Supports to </a:t>
            </a:r>
            <a:r>
              <a:rPr lang="en-US" sz="3600" dirty="0" smtClean="0">
                <a:solidFill>
                  <a:schemeClr val="bg2">
                    <a:lumMod val="25000"/>
                  </a:schemeClr>
                </a:solidFill>
                <a:latin typeface="Calibri Light" panose="020F0302020204030204" pitchFamily="34" charset="0"/>
              </a:rPr>
              <a:t>Lessen </a:t>
            </a:r>
            <a:r>
              <a:rPr lang="en-US" sz="3600" dirty="0">
                <a:solidFill>
                  <a:schemeClr val="bg2">
                    <a:lumMod val="25000"/>
                  </a:schemeClr>
                </a:solidFill>
                <a:latin typeface="Calibri Light" panose="020F0302020204030204" pitchFamily="34" charset="0"/>
              </a:rPr>
              <a:t>Health Disparities at </a:t>
            </a:r>
            <a:r>
              <a:rPr lang="en-US" sz="3600" dirty="0" smtClean="0">
                <a:solidFill>
                  <a:schemeClr val="bg2">
                    <a:lumMod val="25000"/>
                  </a:schemeClr>
                </a:solidFill>
                <a:latin typeface="Calibri Light" panose="020F0302020204030204" pitchFamily="34" charset="0"/>
              </a:rPr>
              <a:t>Kindergarten </a:t>
            </a:r>
            <a:r>
              <a:rPr lang="en-US" sz="3600" dirty="0">
                <a:solidFill>
                  <a:schemeClr val="bg2">
                    <a:lumMod val="25000"/>
                  </a:schemeClr>
                </a:solidFill>
                <a:latin typeface="Calibri Light" panose="020F0302020204030204" pitchFamily="34" charset="0"/>
              </a:rPr>
              <a:t>Entry </a:t>
            </a:r>
            <a:r>
              <a:rPr lang="en-US" sz="3600" dirty="0" smtClean="0">
                <a:solidFill>
                  <a:schemeClr val="bg2">
                    <a:lumMod val="25000"/>
                  </a:schemeClr>
                </a:solidFill>
                <a:latin typeface="Calibri Light" panose="020F0302020204030204" pitchFamily="34" charset="0"/>
              </a:rPr>
              <a:t>for Very Preterm Survivors</a:t>
            </a:r>
            <a:r>
              <a:rPr lang="en-US" dirty="0" smtClean="0">
                <a:latin typeface="Calibri Light" panose="020F0302020204030204" pitchFamily="34" charset="0"/>
              </a:rPr>
              <a:t/>
            </a:r>
            <a:br>
              <a:rPr lang="en-US" dirty="0" smtClean="0">
                <a:latin typeface="Calibri Light" panose="020F0302020204030204" pitchFamily="34" charset="0"/>
              </a:rPr>
            </a:br>
            <a:endParaRPr lang="en-US" dirty="0">
              <a:latin typeface="Calibri Light" panose="020F0302020204030204" pitchFamily="34" charset="0"/>
            </a:endParaRPr>
          </a:p>
        </p:txBody>
      </p:sp>
      <p:sp>
        <p:nvSpPr>
          <p:cNvPr id="3" name="Subtitle 2"/>
          <p:cNvSpPr>
            <a:spLocks noGrp="1"/>
          </p:cNvSpPr>
          <p:nvPr>
            <p:ph type="subTitle" idx="1"/>
          </p:nvPr>
        </p:nvSpPr>
        <p:spPr/>
        <p:txBody>
          <a:bodyPr>
            <a:normAutofit fontScale="85000" lnSpcReduction="20000"/>
          </a:bodyPr>
          <a:lstStyle/>
          <a:p>
            <a:endParaRPr lang="en-US" sz="1800" dirty="0" smtClean="0">
              <a:latin typeface="Calibri Light" panose="020F0302020204030204" pitchFamily="34" charset="0"/>
            </a:endParaRPr>
          </a:p>
          <a:p>
            <a:r>
              <a:rPr lang="en-US" sz="1800" b="1" dirty="0" smtClean="0">
                <a:latin typeface="Calibri Light" panose="020F0302020204030204" pitchFamily="34" charset="0"/>
              </a:rPr>
              <a:t>Amelia </a:t>
            </a:r>
            <a:r>
              <a:rPr lang="en-US" sz="1800" b="1" dirty="0" err="1" smtClean="0">
                <a:latin typeface="Calibri Light" panose="020F0302020204030204" pitchFamily="34" charset="0"/>
              </a:rPr>
              <a:t>Dmowska</a:t>
            </a:r>
            <a:endParaRPr lang="en-US" sz="1800" b="1" dirty="0" smtClean="0">
              <a:latin typeface="Calibri Light" panose="020F0302020204030204" pitchFamily="34" charset="0"/>
            </a:endParaRPr>
          </a:p>
          <a:p>
            <a:r>
              <a:rPr lang="en-US" sz="1800" b="1" dirty="0" smtClean="0">
                <a:latin typeface="Calibri Light" panose="020F0302020204030204" pitchFamily="34" charset="0"/>
              </a:rPr>
              <a:t>Mentor: Dr. Michael E. Msall, </a:t>
            </a:r>
          </a:p>
          <a:p>
            <a:r>
              <a:rPr lang="en-US" sz="1800" b="1" dirty="0" smtClean="0">
                <a:latin typeface="Calibri Light" panose="020F0302020204030204" pitchFamily="34" charset="0"/>
              </a:rPr>
              <a:t> Chief</a:t>
            </a:r>
            <a:r>
              <a:rPr lang="en-US" sz="1800" b="1" dirty="0">
                <a:latin typeface="Calibri Light" panose="020F0302020204030204" pitchFamily="34" charset="0"/>
              </a:rPr>
              <a:t> </a:t>
            </a:r>
            <a:r>
              <a:rPr lang="en-US" sz="1800" b="1" dirty="0" smtClean="0">
                <a:latin typeface="Calibri Light" panose="020F0302020204030204" pitchFamily="34" charset="0"/>
              </a:rPr>
              <a:t>of Developmental and Behavioral Pediatrics</a:t>
            </a:r>
          </a:p>
          <a:p>
            <a:r>
              <a:rPr lang="en-US" sz="1800" b="1" dirty="0" smtClean="0">
                <a:latin typeface="Calibri Light" panose="020F0302020204030204" pitchFamily="34" charset="0"/>
              </a:rPr>
              <a:t>University </a:t>
            </a:r>
            <a:r>
              <a:rPr lang="en-US" sz="1800" b="1" dirty="0">
                <a:latin typeface="Calibri Light" panose="020F0302020204030204" pitchFamily="34" charset="0"/>
              </a:rPr>
              <a:t>of </a:t>
            </a:r>
            <a:r>
              <a:rPr lang="en-US" sz="1800" b="1" dirty="0" smtClean="0">
                <a:latin typeface="Calibri Light" panose="020F0302020204030204" pitchFamily="34" charset="0"/>
              </a:rPr>
              <a:t>Chicago Medicine Comer Children’s Hospital</a:t>
            </a:r>
          </a:p>
          <a:p>
            <a:r>
              <a:rPr lang="en-US" sz="1800" b="1" dirty="0" smtClean="0">
                <a:latin typeface="Calibri Light" panose="020F0302020204030204" pitchFamily="34" charset="0"/>
              </a:rPr>
              <a:t>JP Kennedy Research Center on Intellectual and Developmental Disabilities </a:t>
            </a:r>
          </a:p>
          <a:p>
            <a:r>
              <a:rPr lang="en-US" sz="1800" b="1" dirty="0" smtClean="0">
                <a:latin typeface="Calibri Light" panose="020F0302020204030204" pitchFamily="34" charset="0"/>
              </a:rPr>
              <a:t>Chicago IL  60637 </a:t>
            </a:r>
            <a:r>
              <a:rPr lang="en-US" sz="1800" b="1" dirty="0" err="1" smtClean="0">
                <a:latin typeface="Calibri Light" panose="020F0302020204030204" pitchFamily="34" charset="0"/>
              </a:rPr>
              <a:t>mmsall@peds.bsd.uchicago.edu</a:t>
            </a:r>
            <a:endParaRPr lang="en-US" sz="1800" b="1" dirty="0" smtClean="0">
              <a:latin typeface="Calibri Light" panose="020F0302020204030204" pitchFamily="34" charset="0"/>
            </a:endParaRPr>
          </a:p>
          <a:p>
            <a:endParaRPr lang="en-US" sz="1800" dirty="0">
              <a:latin typeface="Calibri Light" panose="020F0302020204030204" pitchFamily="34" charset="0"/>
            </a:endParaRPr>
          </a:p>
          <a:p>
            <a:endParaRPr lang="en-US" sz="1800" dirty="0">
              <a:latin typeface="Calibri Light" panose="020F030202020403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3600"/>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Connector 5"/>
          <p:cNvCxnSpPr/>
          <p:nvPr/>
        </p:nvCxnSpPr>
        <p:spPr>
          <a:xfrm>
            <a:off x="990600" y="3886200"/>
            <a:ext cx="7315200" cy="0"/>
          </a:xfrm>
          <a:prstGeom prst="line">
            <a:avLst/>
          </a:prstGeom>
          <a:ln>
            <a:solidFill>
              <a:schemeClr val="bg2">
                <a:lumMod val="25000"/>
              </a:schemeClr>
            </a:solidFill>
          </a:ln>
        </p:spPr>
        <p:style>
          <a:lnRef idx="1">
            <a:schemeClr val="dk1"/>
          </a:lnRef>
          <a:fillRef idx="0">
            <a:schemeClr val="dk1"/>
          </a:fillRef>
          <a:effectRef idx="0">
            <a:schemeClr val="dk1"/>
          </a:effectRef>
          <a:fontRef idx="minor">
            <a:schemeClr val="tx1"/>
          </a:fontRef>
        </p:style>
      </p:cxnSp>
      <p:pic>
        <p:nvPicPr>
          <p:cNvPr id="4" name="Picture 2" descr="C:\Users\atimosci\Desktop\Things to Save beginning 7-10\Comer10th_multicolo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438400"/>
            <a:ext cx="2857500"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923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chemeClr val="bg2">
                    <a:lumMod val="25000"/>
                  </a:schemeClr>
                </a:solidFill>
                <a:latin typeface="Calibri Light" panose="020F0302020204030204" pitchFamily="34" charset="0"/>
              </a:rPr>
              <a:t>Neurodevelopmental </a:t>
            </a:r>
            <a:r>
              <a:rPr lang="en-US" sz="2400" b="1" dirty="0">
                <a:solidFill>
                  <a:schemeClr val="bg2">
                    <a:lumMod val="25000"/>
                  </a:schemeClr>
                </a:solidFill>
                <a:latin typeface="Calibri Light" panose="020F0302020204030204" pitchFamily="34" charset="0"/>
              </a:rPr>
              <a:t>S</a:t>
            </a:r>
            <a:r>
              <a:rPr lang="en-US" sz="2400" b="1" dirty="0" smtClean="0">
                <a:solidFill>
                  <a:schemeClr val="bg2">
                    <a:lumMod val="25000"/>
                  </a:schemeClr>
                </a:solidFill>
                <a:latin typeface="Calibri Light" panose="020F0302020204030204" pitchFamily="34" charset="0"/>
              </a:rPr>
              <a:t>tatus at 2Y and 5.5Y by SES </a:t>
            </a:r>
            <a:endParaRPr lang="en-US" sz="2400"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28800" y="1371600"/>
            <a:ext cx="5053584" cy="5200944"/>
          </a:xfrm>
        </p:spPr>
      </p:pic>
    </p:spTree>
    <p:extLst>
      <p:ext uri="{BB962C8B-B14F-4D97-AF65-F5344CB8AC3E}">
        <p14:creationId xmlns:p14="http://schemas.microsoft.com/office/powerpoint/2010/main" val="169477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1935162"/>
          </a:xfrm>
        </p:spPr>
        <p:txBody>
          <a:bodyPr>
            <a:normAutofit/>
          </a:bodyPr>
          <a:lstStyle/>
          <a:p>
            <a:r>
              <a:rPr lang="en-US" sz="3600" dirty="0" smtClean="0">
                <a:solidFill>
                  <a:schemeClr val="bg2">
                    <a:lumMod val="25000"/>
                  </a:schemeClr>
                </a:solidFill>
                <a:latin typeface="Calibri Light" pitchFamily="34" charset="0"/>
              </a:rPr>
              <a:t>Health Disparities and Early Intervention, Head Start and Early Child Education</a:t>
            </a:r>
            <a:endParaRPr lang="en-US" dirty="0">
              <a:solidFill>
                <a:schemeClr val="bg2">
                  <a:lumMod val="25000"/>
                </a:schemeClr>
              </a:solidFill>
              <a:latin typeface="Calibri Light" pitchFamily="34" charset="0"/>
            </a:endParaRPr>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dirty="0" smtClean="0">
                <a:solidFill>
                  <a:schemeClr val="bg2">
                    <a:lumMod val="25000"/>
                  </a:schemeClr>
                </a:solidFill>
                <a:latin typeface="Calibri Light" pitchFamily="34" charset="0"/>
              </a:rPr>
              <a:t>10% of H IV/V  accessed early </a:t>
            </a:r>
            <a:r>
              <a:rPr lang="en-US" dirty="0" smtClean="0">
                <a:solidFill>
                  <a:schemeClr val="bg2">
                    <a:lumMod val="25000"/>
                  </a:schemeClr>
                </a:solidFill>
                <a:latin typeface="Calibri Light" pitchFamily="34" charset="0"/>
              </a:rPr>
              <a:t>intervention</a:t>
            </a:r>
            <a:r>
              <a:rPr lang="pl-PL" dirty="0" smtClean="0">
                <a:solidFill>
                  <a:schemeClr val="bg2">
                    <a:lumMod val="25000"/>
                  </a:schemeClr>
                </a:solidFill>
                <a:latin typeface="Calibri Light" pitchFamily="34" charset="0"/>
              </a:rPr>
              <a:t> birth to three years</a:t>
            </a:r>
            <a:r>
              <a:rPr lang="en-US" dirty="0" smtClean="0">
                <a:solidFill>
                  <a:schemeClr val="bg2">
                    <a:lumMod val="25000"/>
                  </a:schemeClr>
                </a:solidFill>
                <a:latin typeface="Calibri Light" pitchFamily="34" charset="0"/>
              </a:rPr>
              <a:t>.  </a:t>
            </a:r>
            <a:endParaRPr lang="en-US" dirty="0" smtClean="0">
              <a:solidFill>
                <a:schemeClr val="bg2">
                  <a:lumMod val="25000"/>
                </a:schemeClr>
              </a:solidFill>
              <a:latin typeface="Calibri Light" pitchFamily="34" charset="0"/>
            </a:endParaRPr>
          </a:p>
          <a:p>
            <a:r>
              <a:rPr lang="en-US" dirty="0" smtClean="0">
                <a:solidFill>
                  <a:schemeClr val="bg2">
                    <a:lumMod val="25000"/>
                  </a:schemeClr>
                </a:solidFill>
                <a:latin typeface="Calibri Light" pitchFamily="34" charset="0"/>
              </a:rPr>
              <a:t>25% accessed Head </a:t>
            </a:r>
            <a:r>
              <a:rPr lang="en-US" dirty="0" smtClean="0">
                <a:solidFill>
                  <a:schemeClr val="bg2">
                    <a:lumMod val="25000"/>
                  </a:schemeClr>
                </a:solidFill>
                <a:latin typeface="Calibri Light" pitchFamily="34" charset="0"/>
              </a:rPr>
              <a:t>Start</a:t>
            </a:r>
            <a:r>
              <a:rPr lang="pl-PL" dirty="0" smtClean="0">
                <a:solidFill>
                  <a:schemeClr val="bg2">
                    <a:lumMod val="25000"/>
                  </a:schemeClr>
                </a:solidFill>
                <a:latin typeface="Calibri Light" pitchFamily="34" charset="0"/>
              </a:rPr>
              <a:t> from 0-2 years</a:t>
            </a:r>
            <a:r>
              <a:rPr lang="en-US" dirty="0" smtClean="0">
                <a:solidFill>
                  <a:schemeClr val="bg2">
                    <a:lumMod val="25000"/>
                  </a:schemeClr>
                </a:solidFill>
                <a:latin typeface="Calibri Light" pitchFamily="34" charset="0"/>
              </a:rPr>
              <a:t> </a:t>
            </a:r>
            <a:r>
              <a:rPr lang="en-US" dirty="0" smtClean="0">
                <a:solidFill>
                  <a:schemeClr val="bg2">
                    <a:lumMod val="25000"/>
                  </a:schemeClr>
                </a:solidFill>
                <a:latin typeface="Calibri Light" pitchFamily="34" charset="0"/>
              </a:rPr>
              <a:t>or Early Child  </a:t>
            </a:r>
            <a:r>
              <a:rPr lang="en-US" dirty="0" smtClean="0">
                <a:solidFill>
                  <a:schemeClr val="bg2">
                    <a:lumMod val="25000"/>
                  </a:schemeClr>
                </a:solidFill>
                <a:latin typeface="Calibri Light" pitchFamily="34" charset="0"/>
              </a:rPr>
              <a:t>Education</a:t>
            </a:r>
            <a:r>
              <a:rPr lang="pl-PL" dirty="0" smtClean="0">
                <a:solidFill>
                  <a:schemeClr val="bg2">
                    <a:lumMod val="25000"/>
                  </a:schemeClr>
                </a:solidFill>
                <a:latin typeface="Calibri Light" pitchFamily="34" charset="0"/>
              </a:rPr>
              <a:t> from 3-5 years</a:t>
            </a:r>
          </a:p>
          <a:p>
            <a:pPr lvl="1"/>
            <a:r>
              <a:rPr lang="pl-PL" dirty="0" smtClean="0">
                <a:solidFill>
                  <a:schemeClr val="bg2">
                    <a:lumMod val="25000"/>
                  </a:schemeClr>
                </a:solidFill>
                <a:latin typeface="Calibri Light" pitchFamily="34" charset="0"/>
              </a:rPr>
              <a:t>If children received early intervention services, then 30% needed kindergraten special education services.</a:t>
            </a:r>
          </a:p>
          <a:p>
            <a:pPr lvl="1"/>
            <a:r>
              <a:rPr lang="pl-PL" dirty="0" smtClean="0">
                <a:solidFill>
                  <a:schemeClr val="bg2">
                    <a:lumMod val="25000"/>
                  </a:schemeClr>
                </a:solidFill>
                <a:latin typeface="Calibri Light" pitchFamily="34" charset="0"/>
              </a:rPr>
              <a:t>If they did not receive early intervention services, then 70% needed kindergarten special education services.</a:t>
            </a:r>
          </a:p>
          <a:p>
            <a:r>
              <a:rPr lang="pl-PL" dirty="0" smtClean="0">
                <a:solidFill>
                  <a:schemeClr val="bg2">
                    <a:lumMod val="25000"/>
                  </a:schemeClr>
                </a:solidFill>
                <a:latin typeface="Calibri Light" pitchFamily="34" charset="0"/>
              </a:rPr>
              <a:t>Economic Model</a:t>
            </a:r>
            <a:r>
              <a:rPr lang="en-US" dirty="0" smtClean="0">
                <a:solidFill>
                  <a:schemeClr val="bg2">
                    <a:lumMod val="25000"/>
                  </a:schemeClr>
                </a:solidFill>
                <a:latin typeface="Calibri Light" pitchFamily="34" charset="0"/>
              </a:rPr>
              <a:t> </a:t>
            </a:r>
            <a:r>
              <a:rPr lang="en-US" dirty="0" smtClean="0">
                <a:solidFill>
                  <a:schemeClr val="bg2">
                    <a:lumMod val="25000"/>
                  </a:schemeClr>
                </a:solidFill>
                <a:latin typeface="Calibri Light" pitchFamily="34" charset="0"/>
              </a:rPr>
              <a:t>used: </a:t>
            </a:r>
            <a:r>
              <a:rPr lang="pl-PL" dirty="0" smtClean="0">
                <a:solidFill>
                  <a:schemeClr val="bg2">
                    <a:lumMod val="25000"/>
                  </a:schemeClr>
                </a:solidFill>
                <a:latin typeface="Calibri Light" pitchFamily="34" charset="0"/>
              </a:rPr>
              <a:t>Educational</a:t>
            </a:r>
            <a:r>
              <a:rPr lang="en-US" dirty="0" smtClean="0">
                <a:solidFill>
                  <a:schemeClr val="bg2">
                    <a:lumMod val="25000"/>
                  </a:schemeClr>
                </a:solidFill>
                <a:latin typeface="Calibri Light" pitchFamily="34" charset="0"/>
              </a:rPr>
              <a:t> </a:t>
            </a:r>
            <a:r>
              <a:rPr lang="en-US" dirty="0">
                <a:solidFill>
                  <a:schemeClr val="bg2">
                    <a:lumMod val="25000"/>
                  </a:schemeClr>
                </a:solidFill>
                <a:latin typeface="Calibri Light" pitchFamily="34" charset="0"/>
              </a:rPr>
              <a:t>costs from </a:t>
            </a:r>
            <a:r>
              <a:rPr lang="en-US" dirty="0" smtClean="0">
                <a:solidFill>
                  <a:schemeClr val="bg2">
                    <a:lumMod val="25000"/>
                  </a:schemeClr>
                </a:solidFill>
                <a:latin typeface="Calibri Light" pitchFamily="34" charset="0"/>
              </a:rPr>
              <a:t>not</a:t>
            </a:r>
            <a:r>
              <a:rPr lang="pl-PL" dirty="0" smtClean="0">
                <a:solidFill>
                  <a:schemeClr val="bg2">
                    <a:lumMod val="25000"/>
                  </a:schemeClr>
                </a:solidFill>
                <a:latin typeface="Calibri Light" pitchFamily="34" charset="0"/>
              </a:rPr>
              <a:t> </a:t>
            </a:r>
            <a:r>
              <a:rPr lang="en-US" dirty="0" smtClean="0">
                <a:solidFill>
                  <a:schemeClr val="bg2">
                    <a:lumMod val="25000"/>
                  </a:schemeClr>
                </a:solidFill>
                <a:latin typeface="Calibri Light" pitchFamily="34" charset="0"/>
              </a:rPr>
              <a:t>implementing </a:t>
            </a:r>
            <a:r>
              <a:rPr lang="en-US" dirty="0">
                <a:solidFill>
                  <a:schemeClr val="bg2">
                    <a:lumMod val="25000"/>
                  </a:schemeClr>
                </a:solidFill>
                <a:latin typeface="Calibri Light" pitchFamily="34" charset="0"/>
              </a:rPr>
              <a:t>the  IHDP model. </a:t>
            </a:r>
          </a:p>
          <a:p>
            <a:pPr marL="0" indent="0">
              <a:buNone/>
            </a:pPr>
            <a:r>
              <a:rPr lang="en-US" dirty="0" smtClean="0">
                <a:solidFill>
                  <a:schemeClr val="bg2">
                    <a:lumMod val="25000"/>
                  </a:schemeClr>
                </a:solidFill>
                <a:latin typeface="Calibri Light" pitchFamily="34" charset="0"/>
              </a:rPr>
              <a:t>	</a:t>
            </a:r>
          </a:p>
          <a:p>
            <a:endParaRPr lang="en-US" dirty="0">
              <a:solidFill>
                <a:schemeClr val="bg2">
                  <a:lumMod val="25000"/>
                </a:schemeClr>
              </a:solidFill>
              <a:latin typeface="Calibri Light"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3600"/>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1239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latin typeface="Calibri Light" pitchFamily="34" charset="0"/>
              </a:rPr>
              <a:t>Special Education Consequences of  not receiving IHDP:  EI-EC</a:t>
            </a:r>
            <a:r>
              <a:rPr lang="pl-PL" dirty="0" smtClean="0">
                <a:latin typeface="Calibri Light" pitchFamily="34" charset="0"/>
              </a:rPr>
              <a:t>E</a:t>
            </a:r>
            <a:r>
              <a:rPr lang="en-US" dirty="0" smtClean="0">
                <a:latin typeface="Calibri Light" pitchFamily="34" charset="0"/>
              </a:rPr>
              <a:t>-EHS</a:t>
            </a:r>
            <a:endParaRPr lang="en-US" dirty="0"/>
          </a:p>
        </p:txBody>
      </p:sp>
      <p:sp>
        <p:nvSpPr>
          <p:cNvPr id="7" name="Content Placeholder 6"/>
          <p:cNvSpPr>
            <a:spLocks noGrp="1"/>
          </p:cNvSpPr>
          <p:nvPr>
            <p:ph idx="1"/>
          </p:nvPr>
        </p:nvSpPr>
        <p:spPr/>
        <p:txBody>
          <a:bodyPr/>
          <a:lstStyle/>
          <a:p>
            <a:endParaRPr lang="en-US" dirty="0"/>
          </a:p>
        </p:txBody>
      </p:sp>
      <p:graphicFrame>
        <p:nvGraphicFramePr>
          <p:cNvPr id="4" name="Chart 3"/>
          <p:cNvGraphicFramePr/>
          <p:nvPr>
            <p:extLst>
              <p:ext uri="{D42A27DB-BD31-4B8C-83A1-F6EECF244321}">
                <p14:modId xmlns:p14="http://schemas.microsoft.com/office/powerpoint/2010/main" val="2963605173"/>
              </p:ext>
            </p:extLst>
          </p:nvPr>
        </p:nvGraphicFramePr>
        <p:xfrm>
          <a:off x="931822" y="1191378"/>
          <a:ext cx="7831178" cy="520942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rot="16200000">
            <a:off x="-146953" y="3304205"/>
            <a:ext cx="1709058" cy="369332"/>
          </a:xfrm>
          <a:prstGeom prst="rect">
            <a:avLst/>
          </a:prstGeom>
          <a:noFill/>
        </p:spPr>
        <p:txBody>
          <a:bodyPr wrap="square" rtlCol="0">
            <a:spAutoFit/>
          </a:bodyPr>
          <a:lstStyle/>
          <a:p>
            <a:r>
              <a:rPr lang="pl-PL" dirty="0" smtClean="0"/>
              <a:t>% of children</a:t>
            </a:r>
            <a:endParaRPr lang="en-US" dirty="0"/>
          </a:p>
        </p:txBody>
      </p:sp>
    </p:spTree>
    <p:extLst>
      <p:ext uri="{BB962C8B-B14F-4D97-AF65-F5344CB8AC3E}">
        <p14:creationId xmlns:p14="http://schemas.microsoft.com/office/powerpoint/2010/main" val="2132335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libri Light" pitchFamily="34" charset="0"/>
              </a:rPr>
              <a:t>Model</a:t>
            </a:r>
            <a:r>
              <a:rPr lang="pl-PL" dirty="0">
                <a:latin typeface="Calibri Light" pitchFamily="34" charset="0"/>
              </a:rPr>
              <a:t>:</a:t>
            </a:r>
            <a:r>
              <a:rPr lang="en-US" dirty="0" smtClean="0">
                <a:latin typeface="Calibri Light" pitchFamily="34" charset="0"/>
              </a:rPr>
              <a:t> </a:t>
            </a:r>
            <a:r>
              <a:rPr lang="en-US" dirty="0" smtClean="0">
                <a:latin typeface="Calibri Light" pitchFamily="34" charset="0"/>
              </a:rPr>
              <a:t>Extra Special Education Costs</a:t>
            </a:r>
            <a:endParaRPr lang="en-US" dirty="0">
              <a:latin typeface="Calibri Light" pitchFamily="34" charset="0"/>
            </a:endParaRPr>
          </a:p>
        </p:txBody>
      </p:sp>
      <p:sp>
        <p:nvSpPr>
          <p:cNvPr id="3" name="Content Placeholder 2"/>
          <p:cNvSpPr>
            <a:spLocks noGrp="1"/>
          </p:cNvSpPr>
          <p:nvPr>
            <p:ph idx="1"/>
          </p:nvPr>
        </p:nvSpPr>
        <p:spPr/>
        <p:txBody>
          <a:bodyPr/>
          <a:lstStyle/>
          <a:p>
            <a:r>
              <a:rPr lang="en-US" dirty="0" smtClean="0">
                <a:latin typeface="Calibri Light" pitchFamily="34" charset="0"/>
              </a:rPr>
              <a:t>For every 100 VLBW without </a:t>
            </a:r>
            <a:r>
              <a:rPr lang="en-US" dirty="0" smtClean="0">
                <a:latin typeface="Calibri Light" pitchFamily="34" charset="0"/>
              </a:rPr>
              <a:t>EI-</a:t>
            </a:r>
            <a:r>
              <a:rPr lang="pl-PL" dirty="0" smtClean="0">
                <a:latin typeface="Calibri Light" pitchFamily="34" charset="0"/>
              </a:rPr>
              <a:t>ECE-</a:t>
            </a:r>
            <a:r>
              <a:rPr lang="en-US" dirty="0" smtClean="0">
                <a:latin typeface="Calibri Light" pitchFamily="34" charset="0"/>
              </a:rPr>
              <a:t>EHS</a:t>
            </a:r>
            <a:endParaRPr lang="en-US" dirty="0" smtClean="0">
              <a:latin typeface="Calibri Light" pitchFamily="34" charset="0"/>
            </a:endParaRPr>
          </a:p>
          <a:p>
            <a:pPr marL="0" indent="0">
              <a:buNone/>
            </a:pPr>
            <a:r>
              <a:rPr lang="en-US" dirty="0" smtClean="0">
                <a:latin typeface="Calibri Light" pitchFamily="34" charset="0"/>
              </a:rPr>
              <a:t>	Some special </a:t>
            </a:r>
            <a:r>
              <a:rPr lang="en-US" dirty="0" err="1" smtClean="0">
                <a:latin typeface="Calibri Light" pitchFamily="34" charset="0"/>
              </a:rPr>
              <a:t>ed</a:t>
            </a:r>
            <a:r>
              <a:rPr lang="en-US" dirty="0" smtClean="0">
                <a:latin typeface="Calibri Light" pitchFamily="34" charset="0"/>
              </a:rPr>
              <a:t> : 25 x $15K x 16 Y=$6.0M</a:t>
            </a:r>
          </a:p>
          <a:p>
            <a:pPr marL="0" indent="0">
              <a:buNone/>
            </a:pPr>
            <a:r>
              <a:rPr lang="en-US" dirty="0" smtClean="0">
                <a:latin typeface="Calibri Light" pitchFamily="34" charset="0"/>
              </a:rPr>
              <a:t>	Intensive spec </a:t>
            </a:r>
            <a:r>
              <a:rPr lang="en-US" dirty="0" err="1" smtClean="0">
                <a:latin typeface="Calibri Light" pitchFamily="34" charset="0"/>
              </a:rPr>
              <a:t>ed</a:t>
            </a:r>
            <a:r>
              <a:rPr lang="en-US" dirty="0" smtClean="0">
                <a:latin typeface="Calibri Light" pitchFamily="34" charset="0"/>
              </a:rPr>
              <a:t>: 15 x $30K x 16 Y=$7.2M</a:t>
            </a:r>
          </a:p>
          <a:p>
            <a:r>
              <a:rPr lang="en-US" dirty="0" smtClean="0">
                <a:latin typeface="Calibri Light" pitchFamily="34" charset="0"/>
              </a:rPr>
              <a:t>For  every 100 VLBW with  EI </a:t>
            </a:r>
            <a:r>
              <a:rPr lang="en-US" dirty="0" smtClean="0">
                <a:latin typeface="Calibri Light" pitchFamily="34" charset="0"/>
              </a:rPr>
              <a:t>–</a:t>
            </a:r>
            <a:r>
              <a:rPr lang="pl-PL" dirty="0" smtClean="0">
                <a:latin typeface="Calibri Light" pitchFamily="34" charset="0"/>
              </a:rPr>
              <a:t>ECE-</a:t>
            </a:r>
            <a:r>
              <a:rPr lang="en-US" dirty="0" smtClean="0">
                <a:latin typeface="Calibri Light" pitchFamily="34" charset="0"/>
              </a:rPr>
              <a:t>EHS</a:t>
            </a:r>
            <a:endParaRPr lang="en-US" dirty="0" smtClean="0">
              <a:latin typeface="Calibri Light" pitchFamily="34" charset="0"/>
            </a:endParaRPr>
          </a:p>
          <a:p>
            <a:pPr marL="0" indent="0">
              <a:buNone/>
            </a:pPr>
            <a:r>
              <a:rPr lang="en-US" dirty="0">
                <a:latin typeface="Calibri Light" pitchFamily="34" charset="0"/>
              </a:rPr>
              <a:t>	</a:t>
            </a:r>
            <a:r>
              <a:rPr lang="en-US" dirty="0" smtClean="0">
                <a:latin typeface="Calibri Light" pitchFamily="34" charset="0"/>
              </a:rPr>
              <a:t>Some special </a:t>
            </a:r>
            <a:r>
              <a:rPr lang="en-US" dirty="0" err="1" smtClean="0">
                <a:latin typeface="Calibri Light" pitchFamily="34" charset="0"/>
              </a:rPr>
              <a:t>ed</a:t>
            </a:r>
            <a:r>
              <a:rPr lang="en-US" dirty="0" smtClean="0">
                <a:latin typeface="Calibri Light" pitchFamily="34" charset="0"/>
              </a:rPr>
              <a:t>: </a:t>
            </a:r>
            <a:r>
              <a:rPr lang="en-US" b="1" dirty="0" smtClean="0">
                <a:latin typeface="Calibri Light" pitchFamily="34" charset="0"/>
              </a:rPr>
              <a:t>15</a:t>
            </a:r>
            <a:r>
              <a:rPr lang="pl-PL" dirty="0" smtClean="0">
                <a:latin typeface="Calibri Light" pitchFamily="34" charset="0"/>
              </a:rPr>
              <a:t> </a:t>
            </a:r>
            <a:r>
              <a:rPr lang="en-US" dirty="0" smtClean="0">
                <a:latin typeface="Calibri Light" pitchFamily="34" charset="0"/>
              </a:rPr>
              <a:t>x $</a:t>
            </a:r>
            <a:r>
              <a:rPr lang="en-US" dirty="0" smtClean="0">
                <a:latin typeface="Calibri Light" pitchFamily="34" charset="0"/>
              </a:rPr>
              <a:t>15K x16 Y</a:t>
            </a:r>
            <a:r>
              <a:rPr lang="en-US" b="1" dirty="0" smtClean="0">
                <a:latin typeface="Calibri Light" pitchFamily="34" charset="0"/>
              </a:rPr>
              <a:t>=$3.6M</a:t>
            </a:r>
          </a:p>
          <a:p>
            <a:pPr marL="0" indent="0">
              <a:buNone/>
            </a:pPr>
            <a:r>
              <a:rPr lang="en-US" dirty="0">
                <a:latin typeface="Calibri Light" pitchFamily="34" charset="0"/>
              </a:rPr>
              <a:t>	</a:t>
            </a:r>
            <a:r>
              <a:rPr lang="en-US" dirty="0" smtClean="0">
                <a:latin typeface="Calibri Light" pitchFamily="34" charset="0"/>
              </a:rPr>
              <a:t>Intensive spec </a:t>
            </a:r>
            <a:r>
              <a:rPr lang="en-US" dirty="0" err="1" smtClean="0">
                <a:latin typeface="Calibri Light" pitchFamily="34" charset="0"/>
              </a:rPr>
              <a:t>ed</a:t>
            </a:r>
            <a:r>
              <a:rPr lang="en-US" dirty="0" smtClean="0">
                <a:latin typeface="Calibri Light" pitchFamily="34" charset="0"/>
              </a:rPr>
              <a:t>:</a:t>
            </a:r>
            <a:r>
              <a:rPr lang="pl-PL" dirty="0" smtClean="0">
                <a:latin typeface="Calibri Light" pitchFamily="34" charset="0"/>
              </a:rPr>
              <a:t> </a:t>
            </a:r>
            <a:r>
              <a:rPr lang="en-US" b="1" dirty="0" smtClean="0">
                <a:latin typeface="Calibri Light" pitchFamily="34" charset="0"/>
              </a:rPr>
              <a:t>8</a:t>
            </a:r>
            <a:r>
              <a:rPr lang="pl-PL" dirty="0" smtClean="0">
                <a:latin typeface="Calibri Light" pitchFamily="34" charset="0"/>
              </a:rPr>
              <a:t> </a:t>
            </a:r>
            <a:r>
              <a:rPr lang="en-US" dirty="0" smtClean="0">
                <a:latin typeface="Calibri Light" pitchFamily="34" charset="0"/>
              </a:rPr>
              <a:t>x</a:t>
            </a:r>
            <a:r>
              <a:rPr lang="pl-PL" dirty="0" smtClean="0">
                <a:latin typeface="Calibri Light" pitchFamily="34" charset="0"/>
              </a:rPr>
              <a:t> </a:t>
            </a:r>
            <a:r>
              <a:rPr lang="en-US" dirty="0" smtClean="0">
                <a:latin typeface="Calibri Light" pitchFamily="34" charset="0"/>
              </a:rPr>
              <a:t>$30K</a:t>
            </a:r>
            <a:r>
              <a:rPr lang="pl-PL" dirty="0" smtClean="0">
                <a:latin typeface="Calibri Light" pitchFamily="34" charset="0"/>
              </a:rPr>
              <a:t> </a:t>
            </a:r>
            <a:r>
              <a:rPr lang="en-US" dirty="0" smtClean="0">
                <a:latin typeface="Calibri Light" pitchFamily="34" charset="0"/>
              </a:rPr>
              <a:t>x16 </a:t>
            </a:r>
            <a:r>
              <a:rPr lang="en-US" dirty="0" smtClean="0">
                <a:latin typeface="Calibri Light" pitchFamily="34" charset="0"/>
              </a:rPr>
              <a:t>Y=</a:t>
            </a:r>
            <a:r>
              <a:rPr lang="en-US" b="1" dirty="0" smtClean="0">
                <a:latin typeface="Calibri Light" pitchFamily="34" charset="0"/>
              </a:rPr>
              <a:t>$3.8 M</a:t>
            </a:r>
          </a:p>
          <a:p>
            <a:endParaRPr lang="en-US" dirty="0" smtClean="0">
              <a:latin typeface="Calibri Light" pitchFamily="34" charset="0"/>
            </a:endParaRPr>
          </a:p>
          <a:p>
            <a:pPr marL="0" indent="0">
              <a:buNone/>
            </a:pPr>
            <a:endParaRPr lang="en-US" dirty="0">
              <a:latin typeface="Calibri Light"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3600"/>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6417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Light" pitchFamily="34" charset="0"/>
              </a:rPr>
              <a:t>IHDP Investment model</a:t>
            </a:r>
            <a:endParaRPr lang="en-US" dirty="0">
              <a:latin typeface="Calibri Light"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Calibri Light" pitchFamily="34" charset="0"/>
              </a:rPr>
              <a:t>In order to increase </a:t>
            </a:r>
            <a:r>
              <a:rPr lang="en-US" dirty="0" smtClean="0">
                <a:latin typeface="Calibri Light" pitchFamily="34" charset="0"/>
              </a:rPr>
              <a:t>EI-ECC</a:t>
            </a:r>
            <a:r>
              <a:rPr lang="pl-PL" dirty="0" smtClean="0">
                <a:latin typeface="Calibri Light" pitchFamily="34" charset="0"/>
              </a:rPr>
              <a:t>-EHE</a:t>
            </a:r>
            <a:r>
              <a:rPr lang="en-US" dirty="0" smtClean="0">
                <a:latin typeface="Calibri Light" pitchFamily="34" charset="0"/>
              </a:rPr>
              <a:t> </a:t>
            </a:r>
            <a:r>
              <a:rPr lang="en-US" dirty="0" smtClean="0">
                <a:latin typeface="Calibri Light" pitchFamily="34" charset="0"/>
              </a:rPr>
              <a:t>from 35% to 90%  will cost $40K per child. </a:t>
            </a:r>
          </a:p>
          <a:p>
            <a:r>
              <a:rPr lang="en-US" dirty="0" smtClean="0">
                <a:latin typeface="Calibri Light" pitchFamily="34" charset="0"/>
              </a:rPr>
              <a:t>In 100 VLBW who are H4 or H5 this will cost  55x$40K=$2.2M</a:t>
            </a:r>
          </a:p>
          <a:p>
            <a:r>
              <a:rPr lang="en-US" dirty="0" smtClean="0">
                <a:latin typeface="Calibri Light" pitchFamily="34" charset="0"/>
              </a:rPr>
              <a:t>This will save special education  $5.8M just in  educational costs. For every dollar there is a  savings of $2.60</a:t>
            </a:r>
          </a:p>
          <a:p>
            <a:r>
              <a:rPr lang="en-US" dirty="0" smtClean="0">
                <a:latin typeface="Calibri Light" pitchFamily="34" charset="0"/>
              </a:rPr>
              <a:t>If one considers dropouts the  savings is even higher and estimated to double. For every dollar then the savings is $5.20.</a:t>
            </a:r>
          </a:p>
          <a:p>
            <a:endParaRPr lang="en-US" dirty="0">
              <a:latin typeface="Calibri Light"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3600"/>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9335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libri Light" pitchFamily="34" charset="0"/>
              </a:rPr>
              <a:t>Conclusion</a:t>
            </a:r>
            <a:endParaRPr lang="en-US" dirty="0">
              <a:latin typeface="Calibri Light" pitchFamily="34"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Calibri Light" pitchFamily="34" charset="0"/>
              </a:rPr>
              <a:t>There are high special education costs in  not receiving early education services after very preterm birth. </a:t>
            </a:r>
          </a:p>
          <a:p>
            <a:r>
              <a:rPr lang="en-US" dirty="0" smtClean="0">
                <a:latin typeface="Calibri Light" pitchFamily="34" charset="0"/>
              </a:rPr>
              <a:t>Strategies  for auditing home visiting, family supports, and receiving EI </a:t>
            </a:r>
            <a:r>
              <a:rPr lang="pl-PL" dirty="0" smtClean="0">
                <a:latin typeface="Calibri Light" pitchFamily="34" charset="0"/>
              </a:rPr>
              <a:t>and</a:t>
            </a:r>
            <a:r>
              <a:rPr lang="en-US" dirty="0" smtClean="0">
                <a:latin typeface="Calibri Light" pitchFamily="34" charset="0"/>
              </a:rPr>
              <a:t> EC</a:t>
            </a:r>
            <a:r>
              <a:rPr lang="pl-PL" smtClean="0">
                <a:latin typeface="Calibri Light" pitchFamily="34" charset="0"/>
              </a:rPr>
              <a:t>E</a:t>
            </a:r>
            <a:r>
              <a:rPr lang="en-US" smtClean="0">
                <a:latin typeface="Calibri Light" pitchFamily="34" charset="0"/>
              </a:rPr>
              <a:t> </a:t>
            </a:r>
            <a:r>
              <a:rPr lang="en-US" dirty="0" smtClean="0">
                <a:latin typeface="Calibri Light" pitchFamily="34" charset="0"/>
              </a:rPr>
              <a:t>services are needed. </a:t>
            </a:r>
          </a:p>
          <a:p>
            <a:r>
              <a:rPr lang="pl-PL" dirty="0" smtClean="0">
                <a:latin typeface="Calibri Light" pitchFamily="34" charset="0"/>
              </a:rPr>
              <a:t>This m</a:t>
            </a:r>
            <a:r>
              <a:rPr lang="en-US" dirty="0" err="1" smtClean="0">
                <a:latin typeface="Calibri Light" pitchFamily="34" charset="0"/>
              </a:rPr>
              <a:t>odel</a:t>
            </a:r>
            <a:r>
              <a:rPr lang="en-US" dirty="0" smtClean="0">
                <a:latin typeface="Calibri Light" pitchFamily="34" charset="0"/>
              </a:rPr>
              <a:t>  </a:t>
            </a:r>
            <a:r>
              <a:rPr lang="en-US" dirty="0" smtClean="0">
                <a:latin typeface="Calibri Light" pitchFamily="34" charset="0"/>
              </a:rPr>
              <a:t>was  used for  the  1% of  highest risk </a:t>
            </a:r>
            <a:r>
              <a:rPr lang="en-US" dirty="0" err="1" smtClean="0">
                <a:latin typeface="Calibri Light" pitchFamily="34" charset="0"/>
              </a:rPr>
              <a:t>preterms</a:t>
            </a:r>
            <a:r>
              <a:rPr lang="en-US" dirty="0" smtClean="0">
                <a:latin typeface="Calibri Light" pitchFamily="34" charset="0"/>
              </a:rPr>
              <a:t>.  </a:t>
            </a:r>
          </a:p>
          <a:p>
            <a:r>
              <a:rPr lang="pl-PL" dirty="0" smtClean="0">
                <a:latin typeface="Calibri Light" pitchFamily="34" charset="0"/>
              </a:rPr>
              <a:t>It has been shown that there are additional benefits </a:t>
            </a:r>
            <a:r>
              <a:rPr lang="en-US" dirty="0" smtClean="0">
                <a:latin typeface="Calibri Light" pitchFamily="34" charset="0"/>
              </a:rPr>
              <a:t>for  </a:t>
            </a:r>
            <a:r>
              <a:rPr lang="en-US" dirty="0" smtClean="0">
                <a:latin typeface="Calibri Light" pitchFamily="34" charset="0"/>
              </a:rPr>
              <a:t>10% of </a:t>
            </a:r>
            <a:r>
              <a:rPr lang="en-US" dirty="0" err="1" smtClean="0">
                <a:latin typeface="Calibri Light" pitchFamily="34" charset="0"/>
              </a:rPr>
              <a:t>preterms</a:t>
            </a:r>
            <a:r>
              <a:rPr lang="en-US" dirty="0" smtClean="0">
                <a:latin typeface="Calibri Light" pitchFamily="34" charset="0"/>
              </a:rPr>
              <a:t>  who are  32-36 weeks gestation. </a:t>
            </a:r>
          </a:p>
          <a:p>
            <a:pPr lvl="1"/>
            <a:r>
              <a:rPr lang="en-US" dirty="0" smtClean="0">
                <a:latin typeface="Calibri Light" pitchFamily="34" charset="0"/>
              </a:rPr>
              <a:t>These children are </a:t>
            </a:r>
            <a:r>
              <a:rPr lang="en-US" dirty="0" smtClean="0">
                <a:latin typeface="Calibri Light" pitchFamily="34" charset="0"/>
              </a:rPr>
              <a:t>also </a:t>
            </a:r>
            <a:r>
              <a:rPr lang="en-US" dirty="0" smtClean="0">
                <a:latin typeface="Calibri Light" pitchFamily="34" charset="0"/>
              </a:rPr>
              <a:t>missing access to   home visiting,  head  start and early childhood education.  </a:t>
            </a:r>
          </a:p>
          <a:p>
            <a:endParaRPr lang="en-US" dirty="0" smtClean="0">
              <a:latin typeface="Calibri Light" pitchFamily="34" charset="0"/>
            </a:endParaRPr>
          </a:p>
          <a:p>
            <a:endParaRPr lang="en-US" dirty="0">
              <a:latin typeface="Calibri Light"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3600"/>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8329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3600"/>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chemeClr val="bg2">
                    <a:lumMod val="25000"/>
                  </a:schemeClr>
                </a:solidFill>
                <a:latin typeface="Calibri Light" panose="020F0302020204030204" pitchFamily="34" charset="0"/>
              </a:rPr>
              <a:t>Early Developmental Delay</a:t>
            </a:r>
            <a:endParaRPr lang="en-US" dirty="0"/>
          </a:p>
        </p:txBody>
      </p:sp>
      <p:sp>
        <p:nvSpPr>
          <p:cNvPr id="3" name="Content Placeholder 2"/>
          <p:cNvSpPr>
            <a:spLocks noGrp="1"/>
          </p:cNvSpPr>
          <p:nvPr>
            <p:ph idx="1"/>
          </p:nvPr>
        </p:nvSpPr>
        <p:spPr>
          <a:xfrm>
            <a:off x="457200" y="1234068"/>
            <a:ext cx="8077200" cy="4876800"/>
          </a:xfrm>
        </p:spPr>
        <p:txBody>
          <a:bodyPr>
            <a:normAutofit fontScale="92500" lnSpcReduction="20000"/>
          </a:bodyPr>
          <a:lstStyle/>
          <a:p>
            <a:pPr lvl="0"/>
            <a:r>
              <a:rPr lang="en-US" dirty="0" smtClean="0">
                <a:solidFill>
                  <a:schemeClr val="bg2">
                    <a:lumMod val="25000"/>
                  </a:schemeClr>
                </a:solidFill>
                <a:latin typeface="Calibri Light" panose="020F0302020204030204" pitchFamily="34" charset="0"/>
              </a:rPr>
              <a:t>Developmental delay=a gap between a child’s actual development and age-appropriate expectations </a:t>
            </a:r>
          </a:p>
          <a:p>
            <a:pPr lvl="0"/>
            <a:r>
              <a:rPr lang="en-US" dirty="0" smtClean="0">
                <a:solidFill>
                  <a:schemeClr val="bg2">
                    <a:lumMod val="25000"/>
                  </a:schemeClr>
                </a:solidFill>
                <a:latin typeface="Calibri Light" panose="020F0302020204030204" pitchFamily="34" charset="0"/>
              </a:rPr>
              <a:t>Factors associated with risk for developmental delay include both biological and environmental factors</a:t>
            </a:r>
          </a:p>
          <a:p>
            <a:pPr lvl="1"/>
            <a:r>
              <a:rPr lang="en-US" dirty="0" smtClean="0">
                <a:solidFill>
                  <a:schemeClr val="bg2">
                    <a:lumMod val="25000"/>
                  </a:schemeClr>
                </a:solidFill>
                <a:latin typeface="Calibri Light" panose="020F0302020204030204" pitchFamily="34" charset="0"/>
              </a:rPr>
              <a:t>Biological: premature birth or low birth </a:t>
            </a:r>
            <a:r>
              <a:rPr lang="en-US" dirty="0" smtClean="0">
                <a:solidFill>
                  <a:schemeClr val="bg2">
                    <a:lumMod val="25000"/>
                  </a:schemeClr>
                </a:solidFill>
                <a:latin typeface="Calibri Light" panose="020F0302020204030204" pitchFamily="34" charset="0"/>
              </a:rPr>
              <a:t>weight</a:t>
            </a:r>
            <a:r>
              <a:rPr lang="pl-PL" dirty="0" smtClean="0">
                <a:solidFill>
                  <a:schemeClr val="bg2">
                    <a:lumMod val="25000"/>
                  </a:schemeClr>
                </a:solidFill>
                <a:latin typeface="Calibri Light" panose="020F0302020204030204" pitchFamily="34" charset="0"/>
              </a:rPr>
              <a:t>, neonatal seizures/encephalopathies, malformations, and sepsis/meningitis </a:t>
            </a:r>
            <a:r>
              <a:rPr lang="en-US" dirty="0" smtClean="0">
                <a:solidFill>
                  <a:schemeClr val="bg2">
                    <a:lumMod val="25000"/>
                  </a:schemeClr>
                </a:solidFill>
                <a:latin typeface="Calibri Light" panose="020F0302020204030204" pitchFamily="34" charset="0"/>
              </a:rPr>
              <a:t> </a:t>
            </a:r>
            <a:endParaRPr lang="en-US" dirty="0" smtClean="0">
              <a:solidFill>
                <a:schemeClr val="bg2">
                  <a:lumMod val="25000"/>
                </a:schemeClr>
              </a:solidFill>
              <a:latin typeface="Calibri Light" panose="020F0302020204030204" pitchFamily="34" charset="0"/>
            </a:endParaRPr>
          </a:p>
          <a:p>
            <a:pPr lvl="1"/>
            <a:r>
              <a:rPr lang="en-US" dirty="0" smtClean="0">
                <a:solidFill>
                  <a:schemeClr val="bg2">
                    <a:lumMod val="25000"/>
                  </a:schemeClr>
                </a:solidFill>
                <a:latin typeface="Calibri Light" panose="020F0302020204030204" pitchFamily="34" charset="0"/>
              </a:rPr>
              <a:t>Environmental: low-quality home environments, harsh or neglectful parenting,  Parental mental health or substance abuse disorder</a:t>
            </a:r>
          </a:p>
          <a:p>
            <a:endParaRPr lang="en-US" dirty="0"/>
          </a:p>
        </p:txBody>
      </p:sp>
      <p:cxnSp>
        <p:nvCxnSpPr>
          <p:cNvPr id="5" name="Straight Connector 4"/>
          <p:cNvCxnSpPr/>
          <p:nvPr/>
        </p:nvCxnSpPr>
        <p:spPr>
          <a:xfrm>
            <a:off x="457200" y="1219200"/>
            <a:ext cx="8229600" cy="0"/>
          </a:xfrm>
          <a:prstGeom prst="line">
            <a:avLst/>
          </a:prstGeom>
          <a:ln>
            <a:solidFill>
              <a:schemeClr val="bg2">
                <a:lumMod val="2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54123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3600"/>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chemeClr val="bg2">
                    <a:lumMod val="25000"/>
                  </a:schemeClr>
                </a:solidFill>
                <a:latin typeface="Calibri Light" panose="020F0302020204030204" pitchFamily="34" charset="0"/>
              </a:rPr>
              <a:t>Low-Income Risk Factor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solidFill>
                  <a:schemeClr val="bg2">
                    <a:lumMod val="25000"/>
                  </a:schemeClr>
                </a:solidFill>
                <a:latin typeface="Calibri Light" panose="020F0302020204030204" pitchFamily="34" charset="0"/>
              </a:rPr>
              <a:t>Children </a:t>
            </a:r>
            <a:r>
              <a:rPr lang="en-US" dirty="0" smtClean="0">
                <a:solidFill>
                  <a:schemeClr val="bg2">
                    <a:lumMod val="25000"/>
                  </a:schemeClr>
                </a:solidFill>
                <a:latin typeface="Calibri Light" panose="020F0302020204030204" pitchFamily="34" charset="0"/>
              </a:rPr>
              <a:t>in with prematurity and </a:t>
            </a:r>
            <a:r>
              <a:rPr lang="en-US" dirty="0">
                <a:solidFill>
                  <a:schemeClr val="bg2">
                    <a:lumMod val="25000"/>
                  </a:schemeClr>
                </a:solidFill>
                <a:latin typeface="Calibri Light" panose="020F0302020204030204" pitchFamily="34" charset="0"/>
              </a:rPr>
              <a:t>poverty are doubly vulnerable to </a:t>
            </a:r>
            <a:r>
              <a:rPr lang="en-US" dirty="0" smtClean="0">
                <a:solidFill>
                  <a:schemeClr val="bg2">
                    <a:lumMod val="25000"/>
                  </a:schemeClr>
                </a:solidFill>
                <a:latin typeface="Calibri Light" panose="020F0302020204030204" pitchFamily="34" charset="0"/>
              </a:rPr>
              <a:t>risks </a:t>
            </a:r>
            <a:r>
              <a:rPr lang="en-US" dirty="0">
                <a:solidFill>
                  <a:schemeClr val="bg2">
                    <a:lumMod val="25000"/>
                  </a:schemeClr>
                </a:solidFill>
                <a:latin typeface="Calibri Light" panose="020F0302020204030204" pitchFamily="34" charset="0"/>
              </a:rPr>
              <a:t>for developmental </a:t>
            </a:r>
            <a:r>
              <a:rPr lang="en-US" dirty="0" smtClean="0">
                <a:solidFill>
                  <a:schemeClr val="bg2">
                    <a:lumMod val="25000"/>
                  </a:schemeClr>
                </a:solidFill>
                <a:latin typeface="Calibri Light" panose="020F0302020204030204" pitchFamily="34" charset="0"/>
              </a:rPr>
              <a:t>problems</a:t>
            </a:r>
          </a:p>
          <a:p>
            <a:pPr lvl="1"/>
            <a:r>
              <a:rPr lang="en-US" dirty="0" smtClean="0">
                <a:solidFill>
                  <a:schemeClr val="bg2">
                    <a:lumMod val="25000"/>
                  </a:schemeClr>
                </a:solidFill>
                <a:latin typeface="Calibri Light" panose="020F0302020204030204" pitchFamily="34" charset="0"/>
              </a:rPr>
              <a:t>&gt;50%  of  preterm  children require  special education supports . </a:t>
            </a:r>
            <a:endParaRPr lang="en-US" dirty="0">
              <a:solidFill>
                <a:schemeClr val="bg2">
                  <a:lumMod val="25000"/>
                </a:schemeClr>
              </a:solidFill>
              <a:latin typeface="Calibri Light" panose="020F0302020204030204" pitchFamily="34" charset="0"/>
            </a:endParaRPr>
          </a:p>
          <a:p>
            <a:pPr lvl="1"/>
            <a:r>
              <a:rPr lang="en-US" dirty="0" smtClean="0">
                <a:solidFill>
                  <a:schemeClr val="bg2">
                    <a:lumMod val="25000"/>
                  </a:schemeClr>
                </a:solidFill>
                <a:latin typeface="Calibri Light" panose="020F0302020204030204" pitchFamily="34" charset="0"/>
              </a:rPr>
              <a:t>&lt;50%  of children </a:t>
            </a:r>
            <a:r>
              <a:rPr lang="en-US" dirty="0">
                <a:solidFill>
                  <a:schemeClr val="bg2">
                    <a:lumMod val="25000"/>
                  </a:schemeClr>
                </a:solidFill>
                <a:latin typeface="Calibri Light" panose="020F0302020204030204" pitchFamily="34" charset="0"/>
              </a:rPr>
              <a:t>from low-income families </a:t>
            </a:r>
            <a:r>
              <a:rPr lang="en-US" dirty="0" smtClean="0">
                <a:solidFill>
                  <a:schemeClr val="bg2">
                    <a:lumMod val="25000"/>
                  </a:schemeClr>
                </a:solidFill>
                <a:latin typeface="Calibri Light" panose="020F0302020204030204" pitchFamily="34" charset="0"/>
              </a:rPr>
              <a:t>are ready to learn at </a:t>
            </a:r>
            <a:r>
              <a:rPr lang="en-US" dirty="0">
                <a:solidFill>
                  <a:schemeClr val="bg2">
                    <a:lumMod val="25000"/>
                  </a:schemeClr>
                </a:solidFill>
                <a:latin typeface="Calibri Light" panose="020F0302020204030204" pitchFamily="34" charset="0"/>
              </a:rPr>
              <a:t>kindergarten </a:t>
            </a:r>
            <a:r>
              <a:rPr lang="en-US" dirty="0" smtClean="0">
                <a:solidFill>
                  <a:schemeClr val="bg2">
                    <a:lumMod val="25000"/>
                  </a:schemeClr>
                </a:solidFill>
                <a:latin typeface="Calibri Light" panose="020F0302020204030204" pitchFamily="34" charset="0"/>
              </a:rPr>
              <a:t>entry</a:t>
            </a:r>
          </a:p>
          <a:p>
            <a:pPr lvl="1"/>
            <a:r>
              <a:rPr lang="en-US" dirty="0" smtClean="0">
                <a:solidFill>
                  <a:schemeClr val="bg2">
                    <a:lumMod val="25000"/>
                  </a:schemeClr>
                </a:solidFill>
                <a:latin typeface="Calibri Light" panose="020F0302020204030204" pitchFamily="34" charset="0"/>
              </a:rPr>
              <a:t>75%  of </a:t>
            </a:r>
            <a:r>
              <a:rPr lang="en-US" dirty="0">
                <a:solidFill>
                  <a:schemeClr val="bg2">
                    <a:lumMod val="25000"/>
                  </a:schemeClr>
                </a:solidFill>
                <a:latin typeface="Calibri Light" panose="020F0302020204030204" pitchFamily="34" charset="0"/>
              </a:rPr>
              <a:t>children from families with moderate or high incomes are </a:t>
            </a:r>
            <a:r>
              <a:rPr lang="en-US" dirty="0" smtClean="0">
                <a:solidFill>
                  <a:schemeClr val="bg2">
                    <a:lumMod val="25000"/>
                  </a:schemeClr>
                </a:solidFill>
                <a:latin typeface="Calibri Light" panose="020F0302020204030204" pitchFamily="34" charset="0"/>
              </a:rPr>
              <a:t>ready to </a:t>
            </a:r>
            <a:r>
              <a:rPr lang="en-US" dirty="0">
                <a:solidFill>
                  <a:schemeClr val="bg2">
                    <a:lumMod val="25000"/>
                  </a:schemeClr>
                </a:solidFill>
                <a:latin typeface="Calibri Light" panose="020F0302020204030204" pitchFamily="34" charset="0"/>
              </a:rPr>
              <a:t>learn </a:t>
            </a:r>
            <a:r>
              <a:rPr lang="en-US" dirty="0" smtClean="0">
                <a:solidFill>
                  <a:schemeClr val="bg2">
                    <a:lumMod val="25000"/>
                  </a:schemeClr>
                </a:solidFill>
                <a:latin typeface="Calibri Light" panose="020F0302020204030204" pitchFamily="34" charset="0"/>
              </a:rPr>
              <a:t>at </a:t>
            </a:r>
            <a:r>
              <a:rPr lang="en-US" dirty="0">
                <a:solidFill>
                  <a:schemeClr val="bg2">
                    <a:lumMod val="25000"/>
                  </a:schemeClr>
                </a:solidFill>
                <a:latin typeface="Calibri Light" panose="020F0302020204030204" pitchFamily="34" charset="0"/>
              </a:rPr>
              <a:t>kindergarten </a:t>
            </a:r>
            <a:r>
              <a:rPr lang="en-US" dirty="0" smtClean="0">
                <a:solidFill>
                  <a:schemeClr val="bg2">
                    <a:lumMod val="25000"/>
                  </a:schemeClr>
                </a:solidFill>
                <a:latin typeface="Calibri Light" panose="020F0302020204030204" pitchFamily="34" charset="0"/>
              </a:rPr>
              <a:t>entry</a:t>
            </a:r>
            <a:endParaRPr lang="en-US" dirty="0">
              <a:solidFill>
                <a:schemeClr val="bg2">
                  <a:lumMod val="25000"/>
                </a:schemeClr>
              </a:solidFill>
              <a:latin typeface="Calibri Light" panose="020F0302020204030204" pitchFamily="34" charset="0"/>
            </a:endParaRPr>
          </a:p>
          <a:p>
            <a:r>
              <a:rPr lang="pl-PL" dirty="0">
                <a:solidFill>
                  <a:schemeClr val="bg2">
                    <a:lumMod val="25000"/>
                  </a:schemeClr>
                </a:solidFill>
                <a:latin typeface="Calibri Light" panose="020F0302020204030204" pitchFamily="34" charset="0"/>
              </a:rPr>
              <a:t>P</a:t>
            </a:r>
            <a:r>
              <a:rPr lang="en-US" dirty="0" err="1" smtClean="0">
                <a:solidFill>
                  <a:schemeClr val="bg2">
                    <a:lumMod val="25000"/>
                  </a:schemeClr>
                </a:solidFill>
                <a:latin typeface="Calibri Light" panose="020F0302020204030204" pitchFamily="34" charset="0"/>
              </a:rPr>
              <a:t>reschool</a:t>
            </a:r>
            <a:r>
              <a:rPr lang="en-US" dirty="0" smtClean="0">
                <a:solidFill>
                  <a:schemeClr val="bg2">
                    <a:lumMod val="25000"/>
                  </a:schemeClr>
                </a:solidFill>
                <a:latin typeface="Calibri Light" panose="020F0302020204030204" pitchFamily="34" charset="0"/>
              </a:rPr>
              <a:t> </a:t>
            </a:r>
            <a:r>
              <a:rPr lang="en-US" dirty="0">
                <a:solidFill>
                  <a:schemeClr val="bg2">
                    <a:lumMod val="25000"/>
                  </a:schemeClr>
                </a:solidFill>
                <a:latin typeface="Calibri Light" panose="020F0302020204030204" pitchFamily="34" charset="0"/>
              </a:rPr>
              <a:t>attendance is one of the strongest factors </a:t>
            </a:r>
            <a:r>
              <a:rPr lang="en-US" dirty="0" smtClean="0">
                <a:solidFill>
                  <a:schemeClr val="bg2">
                    <a:lumMod val="25000"/>
                  </a:schemeClr>
                </a:solidFill>
                <a:latin typeface="Calibri Light" panose="020F0302020204030204" pitchFamily="34" charset="0"/>
              </a:rPr>
              <a:t>for  </a:t>
            </a:r>
            <a:r>
              <a:rPr lang="en-US" dirty="0">
                <a:solidFill>
                  <a:schemeClr val="bg2">
                    <a:lumMod val="25000"/>
                  </a:schemeClr>
                </a:solidFill>
                <a:latin typeface="Calibri Light" panose="020F0302020204030204" pitchFamily="34" charset="0"/>
              </a:rPr>
              <a:t>school </a:t>
            </a:r>
            <a:r>
              <a:rPr lang="en-US" dirty="0" smtClean="0">
                <a:solidFill>
                  <a:schemeClr val="bg2">
                    <a:lumMod val="25000"/>
                  </a:schemeClr>
                </a:solidFill>
                <a:latin typeface="Calibri Light" panose="020F0302020204030204" pitchFamily="34" charset="0"/>
              </a:rPr>
              <a:t>readiness in low income children. </a:t>
            </a:r>
          </a:p>
          <a:p>
            <a:endParaRPr lang="en-US" dirty="0" smtClean="0">
              <a:solidFill>
                <a:schemeClr val="bg2">
                  <a:lumMod val="25000"/>
                </a:schemeClr>
              </a:solidFill>
              <a:latin typeface="Calibri Light" panose="020F0302020204030204" pitchFamily="34" charset="0"/>
            </a:endParaRPr>
          </a:p>
          <a:p>
            <a:endParaRPr lang="en-US" dirty="0"/>
          </a:p>
          <a:p>
            <a:pPr lvl="0"/>
            <a:endParaRPr lang="en-US" dirty="0">
              <a:solidFill>
                <a:schemeClr val="bg2">
                  <a:lumMod val="25000"/>
                </a:schemeClr>
              </a:solidFill>
              <a:latin typeface="Calibri Light" panose="020F0302020204030204" pitchFamily="34" charset="0"/>
            </a:endParaRPr>
          </a:p>
          <a:p>
            <a:endParaRPr lang="en-US" dirty="0"/>
          </a:p>
        </p:txBody>
      </p:sp>
      <p:cxnSp>
        <p:nvCxnSpPr>
          <p:cNvPr id="5" name="Straight Connector 4"/>
          <p:cNvCxnSpPr/>
          <p:nvPr/>
        </p:nvCxnSpPr>
        <p:spPr>
          <a:xfrm>
            <a:off x="457200" y="1219200"/>
            <a:ext cx="8229600" cy="0"/>
          </a:xfrm>
          <a:prstGeom prst="line">
            <a:avLst/>
          </a:prstGeom>
          <a:ln>
            <a:solidFill>
              <a:schemeClr val="bg2">
                <a:lumMod val="2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77190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0"/>
            <a:ext cx="8229600" cy="6126163"/>
          </a:xfrm>
        </p:spPr>
        <p:txBody>
          <a:bodyPr/>
          <a:lstStyle/>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33" y="-8467"/>
            <a:ext cx="9144000" cy="739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onut 4"/>
          <p:cNvSpPr/>
          <p:nvPr/>
        </p:nvSpPr>
        <p:spPr>
          <a:xfrm>
            <a:off x="3048000" y="5410200"/>
            <a:ext cx="1752600" cy="685800"/>
          </a:xfrm>
          <a:prstGeom prst="donu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Donut 6"/>
          <p:cNvSpPr/>
          <p:nvPr/>
        </p:nvSpPr>
        <p:spPr>
          <a:xfrm>
            <a:off x="431800" y="4013200"/>
            <a:ext cx="2819400" cy="1485900"/>
          </a:xfrm>
          <a:prstGeom prst="donu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Donut 7"/>
          <p:cNvSpPr/>
          <p:nvPr/>
        </p:nvSpPr>
        <p:spPr>
          <a:xfrm>
            <a:off x="1485900" y="685800"/>
            <a:ext cx="2667000" cy="1143000"/>
          </a:xfrm>
          <a:prstGeom prst="donu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20925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3600"/>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chemeClr val="bg2">
                    <a:lumMod val="25000"/>
                  </a:schemeClr>
                </a:solidFill>
                <a:latin typeface="Calibri Light" panose="020F0302020204030204" pitchFamily="34" charset="0"/>
              </a:rPr>
              <a:t>Early Intervention Services </a:t>
            </a:r>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solidFill>
                  <a:schemeClr val="bg2">
                    <a:lumMod val="25000"/>
                  </a:schemeClr>
                </a:solidFill>
                <a:latin typeface="Calibri Light" panose="020F0302020204030204" pitchFamily="34" charset="0"/>
              </a:rPr>
              <a:t>Early Intervention </a:t>
            </a:r>
            <a:r>
              <a:rPr lang="en-US" dirty="0" smtClean="0">
                <a:solidFill>
                  <a:schemeClr val="bg2">
                    <a:lumMod val="25000"/>
                  </a:schemeClr>
                </a:solidFill>
                <a:latin typeface="Calibri Light" panose="020F0302020204030204" pitchFamily="34" charset="0"/>
              </a:rPr>
              <a:t>is based on the premise that identifying children’s needs and providing comprehensive quality interventions and family supports optimizes outcomes and decreases future special education services.  </a:t>
            </a:r>
          </a:p>
          <a:p>
            <a:pPr lvl="0"/>
            <a:r>
              <a:rPr lang="en-US" dirty="0" smtClean="0">
                <a:solidFill>
                  <a:schemeClr val="bg2">
                    <a:lumMod val="25000"/>
                  </a:schemeClr>
                </a:solidFill>
                <a:latin typeface="Calibri Light" panose="020F0302020204030204" pitchFamily="34" charset="0"/>
              </a:rPr>
              <a:t>Early Intervention Services include: screening, assessment, referral, and treatment </a:t>
            </a:r>
            <a:endParaRPr lang="pl-PL" dirty="0" smtClean="0">
              <a:solidFill>
                <a:schemeClr val="bg2">
                  <a:lumMod val="25000"/>
                </a:schemeClr>
              </a:solidFill>
              <a:latin typeface="Calibri Light" panose="020F0302020204030204" pitchFamily="34" charset="0"/>
            </a:endParaRPr>
          </a:p>
          <a:p>
            <a:pPr lvl="0"/>
            <a:r>
              <a:rPr lang="pl-PL" dirty="0" smtClean="0">
                <a:solidFill>
                  <a:schemeClr val="bg2">
                    <a:lumMod val="25000"/>
                  </a:schemeClr>
                </a:solidFill>
                <a:latin typeface="Calibri Light" panose="020F0302020204030204" pitchFamily="34" charset="0"/>
              </a:rPr>
              <a:t>Individuals with Disabilities Education Act (IDEA) in 1975</a:t>
            </a:r>
            <a:endParaRPr lang="en-US" dirty="0" smtClean="0">
              <a:solidFill>
                <a:schemeClr val="bg2">
                  <a:lumMod val="25000"/>
                </a:schemeClr>
              </a:solidFill>
              <a:latin typeface="Calibri Light" panose="020F0302020204030204" pitchFamily="34" charset="0"/>
            </a:endParaRPr>
          </a:p>
          <a:p>
            <a:pPr marL="0" lvl="0" indent="0">
              <a:buNone/>
            </a:pPr>
            <a:endParaRPr lang="en-US" dirty="0">
              <a:solidFill>
                <a:schemeClr val="bg2">
                  <a:lumMod val="25000"/>
                </a:schemeClr>
              </a:solidFill>
              <a:latin typeface="Calibri Light" panose="020F0302020204030204" pitchFamily="34" charset="0"/>
            </a:endParaRPr>
          </a:p>
          <a:p>
            <a:endParaRPr lang="en-US" dirty="0" smtClean="0">
              <a:solidFill>
                <a:schemeClr val="bg2">
                  <a:lumMod val="25000"/>
                </a:schemeClr>
              </a:solidFill>
              <a:latin typeface="Calibri Light" panose="020F0302020204030204" pitchFamily="34" charset="0"/>
            </a:endParaRPr>
          </a:p>
          <a:p>
            <a:endParaRPr lang="en-US" dirty="0"/>
          </a:p>
          <a:p>
            <a:pPr lvl="0"/>
            <a:endParaRPr lang="en-US" dirty="0">
              <a:solidFill>
                <a:schemeClr val="bg2">
                  <a:lumMod val="25000"/>
                </a:schemeClr>
              </a:solidFill>
              <a:latin typeface="Calibri Light" panose="020F0302020204030204" pitchFamily="34" charset="0"/>
            </a:endParaRPr>
          </a:p>
          <a:p>
            <a:endParaRPr lang="en-US" dirty="0"/>
          </a:p>
        </p:txBody>
      </p:sp>
      <p:cxnSp>
        <p:nvCxnSpPr>
          <p:cNvPr id="5" name="Straight Connector 4"/>
          <p:cNvCxnSpPr/>
          <p:nvPr/>
        </p:nvCxnSpPr>
        <p:spPr>
          <a:xfrm>
            <a:off x="457200" y="1219200"/>
            <a:ext cx="8229600" cy="0"/>
          </a:xfrm>
          <a:prstGeom prst="line">
            <a:avLst/>
          </a:prstGeom>
          <a:ln>
            <a:solidFill>
              <a:schemeClr val="bg2">
                <a:lumMod val="2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3106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3600"/>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r>
              <a:rPr lang="en-US" dirty="0" smtClean="0">
                <a:solidFill>
                  <a:schemeClr val="bg2">
                    <a:lumMod val="25000"/>
                  </a:schemeClr>
                </a:solidFill>
                <a:latin typeface="Calibri Light" panose="020F0302020204030204" pitchFamily="34" charset="0"/>
              </a:rPr>
              <a:t>Model Programs  &amp;  Educational Costs</a:t>
            </a:r>
            <a:endParaRPr lang="en-US" dirty="0"/>
          </a:p>
        </p:txBody>
      </p:sp>
      <p:sp>
        <p:nvSpPr>
          <p:cNvPr id="3" name="Content Placeholder 2"/>
          <p:cNvSpPr>
            <a:spLocks noGrp="1"/>
          </p:cNvSpPr>
          <p:nvPr>
            <p:ph idx="1"/>
          </p:nvPr>
        </p:nvSpPr>
        <p:spPr/>
        <p:txBody>
          <a:bodyPr>
            <a:normAutofit lnSpcReduction="10000"/>
          </a:bodyPr>
          <a:lstStyle/>
          <a:p>
            <a:pPr lvl="0"/>
            <a:r>
              <a:rPr lang="en-US" dirty="0">
                <a:solidFill>
                  <a:schemeClr val="bg2">
                    <a:lumMod val="25000"/>
                  </a:schemeClr>
                </a:solidFill>
                <a:latin typeface="Calibri Light" panose="020F0302020204030204" pitchFamily="34" charset="0"/>
              </a:rPr>
              <a:t>Early </a:t>
            </a:r>
            <a:r>
              <a:rPr lang="en-US" dirty="0" smtClean="0">
                <a:solidFill>
                  <a:schemeClr val="bg2">
                    <a:lumMod val="25000"/>
                  </a:schemeClr>
                </a:solidFill>
                <a:latin typeface="Calibri Light" panose="020F0302020204030204" pitchFamily="34" charset="0"/>
              </a:rPr>
              <a:t>Intervention Model Programs include</a:t>
            </a:r>
            <a:r>
              <a:rPr lang="en-US" dirty="0">
                <a:solidFill>
                  <a:schemeClr val="bg2">
                    <a:lumMod val="25000"/>
                  </a:schemeClr>
                </a:solidFill>
                <a:latin typeface="Calibri Light" panose="020F0302020204030204" pitchFamily="34" charset="0"/>
              </a:rPr>
              <a:t>:</a:t>
            </a:r>
          </a:p>
          <a:p>
            <a:pPr lvl="1"/>
            <a:r>
              <a:rPr lang="en-US" sz="2200" dirty="0" smtClean="0">
                <a:solidFill>
                  <a:schemeClr val="bg2">
                    <a:lumMod val="25000"/>
                  </a:schemeClr>
                </a:solidFill>
                <a:latin typeface="Calibri Light" panose="020F0302020204030204" pitchFamily="34" charset="0"/>
              </a:rPr>
              <a:t>Perry </a:t>
            </a:r>
            <a:r>
              <a:rPr lang="en-US" sz="2200" dirty="0">
                <a:solidFill>
                  <a:schemeClr val="bg2">
                    <a:lumMod val="25000"/>
                  </a:schemeClr>
                </a:solidFill>
                <a:latin typeface="Calibri Light" panose="020F0302020204030204" pitchFamily="34" charset="0"/>
              </a:rPr>
              <a:t>Preschool </a:t>
            </a:r>
            <a:r>
              <a:rPr lang="en-US" sz="2200" dirty="0" smtClean="0">
                <a:solidFill>
                  <a:schemeClr val="bg2">
                    <a:lumMod val="25000"/>
                  </a:schemeClr>
                </a:solidFill>
                <a:latin typeface="Calibri Light" panose="020F0302020204030204" pitchFamily="34" charset="0"/>
              </a:rPr>
              <a:t>Project</a:t>
            </a:r>
          </a:p>
          <a:p>
            <a:pPr lvl="1"/>
            <a:r>
              <a:rPr lang="en-US" sz="2200" dirty="0" smtClean="0">
                <a:solidFill>
                  <a:schemeClr val="bg2">
                    <a:lumMod val="25000"/>
                  </a:schemeClr>
                </a:solidFill>
                <a:latin typeface="Calibri Light" panose="020F0302020204030204" pitchFamily="34" charset="0"/>
              </a:rPr>
              <a:t>Head Start &amp; Early Head Start (EHS)</a:t>
            </a:r>
            <a:endParaRPr lang="en-US" sz="2200" dirty="0">
              <a:solidFill>
                <a:schemeClr val="bg2">
                  <a:lumMod val="25000"/>
                </a:schemeClr>
              </a:solidFill>
              <a:latin typeface="Calibri Light" panose="020F0302020204030204" pitchFamily="34" charset="0"/>
            </a:endParaRPr>
          </a:p>
          <a:p>
            <a:pPr lvl="1"/>
            <a:r>
              <a:rPr lang="en-US" sz="2200" dirty="0" smtClean="0">
                <a:solidFill>
                  <a:schemeClr val="bg2">
                    <a:lumMod val="25000"/>
                  </a:schemeClr>
                </a:solidFill>
                <a:latin typeface="Calibri Light" panose="020F0302020204030204" pitchFamily="34" charset="0"/>
              </a:rPr>
              <a:t>Infant Health &amp; Development Program (IHDP)</a:t>
            </a:r>
          </a:p>
          <a:p>
            <a:pPr lvl="1"/>
            <a:r>
              <a:rPr lang="en-US" sz="2200" dirty="0" smtClean="0">
                <a:solidFill>
                  <a:schemeClr val="bg2">
                    <a:lumMod val="25000"/>
                  </a:schemeClr>
                </a:solidFill>
                <a:latin typeface="Calibri Light" panose="020F0302020204030204" pitchFamily="34" charset="0"/>
              </a:rPr>
              <a:t>Chicago Child-Parent Centers (CPC)</a:t>
            </a:r>
          </a:p>
          <a:p>
            <a:pPr lvl="1"/>
            <a:r>
              <a:rPr lang="en-US" sz="2200" dirty="0" smtClean="0">
                <a:solidFill>
                  <a:schemeClr val="bg2">
                    <a:lumMod val="25000"/>
                  </a:schemeClr>
                </a:solidFill>
                <a:latin typeface="Calibri Light" panose="020F0302020204030204" pitchFamily="34" charset="0"/>
              </a:rPr>
              <a:t>Abecedarian Project</a:t>
            </a:r>
            <a:r>
              <a:rPr lang="en-US" dirty="0" smtClean="0">
                <a:solidFill>
                  <a:schemeClr val="bg2">
                    <a:lumMod val="25000"/>
                  </a:schemeClr>
                </a:solidFill>
                <a:latin typeface="Calibri Light" panose="020F0302020204030204" pitchFamily="34" charset="0"/>
              </a:rPr>
              <a:t>	</a:t>
            </a:r>
          </a:p>
          <a:p>
            <a:r>
              <a:rPr lang="en-US" dirty="0" smtClean="0">
                <a:solidFill>
                  <a:schemeClr val="bg2">
                    <a:lumMod val="25000"/>
                  </a:schemeClr>
                </a:solidFill>
                <a:latin typeface="Calibri Light" panose="020F0302020204030204" pitchFamily="34" charset="0"/>
              </a:rPr>
              <a:t> </a:t>
            </a:r>
            <a:r>
              <a:rPr lang="en-US" sz="3200" dirty="0" smtClean="0">
                <a:solidFill>
                  <a:schemeClr val="bg2">
                    <a:lumMod val="25000"/>
                  </a:schemeClr>
                </a:solidFill>
                <a:latin typeface="Calibri Light" panose="020F0302020204030204" pitchFamily="34" charset="0"/>
              </a:rPr>
              <a:t>Evidence </a:t>
            </a:r>
            <a:r>
              <a:rPr lang="en-US" sz="3200" dirty="0">
                <a:solidFill>
                  <a:schemeClr val="bg2">
                    <a:lumMod val="25000"/>
                  </a:schemeClr>
                </a:solidFill>
                <a:latin typeface="Calibri Light" panose="020F0302020204030204" pitchFamily="34" charset="0"/>
              </a:rPr>
              <a:t>shows that high-quality early intervention at young ages can </a:t>
            </a:r>
            <a:r>
              <a:rPr lang="en-US" sz="3200" dirty="0" smtClean="0">
                <a:solidFill>
                  <a:schemeClr val="bg2">
                    <a:lumMod val="25000"/>
                  </a:schemeClr>
                </a:solidFill>
                <a:latin typeface="Calibri Light" panose="020F0302020204030204" pitchFamily="34" charset="0"/>
              </a:rPr>
              <a:t>result in </a:t>
            </a:r>
            <a:r>
              <a:rPr lang="en-US" sz="3200" dirty="0">
                <a:solidFill>
                  <a:schemeClr val="bg2">
                    <a:lumMod val="25000"/>
                  </a:schemeClr>
                </a:solidFill>
                <a:latin typeface="Calibri Light" panose="020F0302020204030204" pitchFamily="34" charset="0"/>
              </a:rPr>
              <a:t>long-term cost savings </a:t>
            </a:r>
            <a:endParaRPr lang="pl-PL" sz="3200" dirty="0" smtClean="0">
              <a:solidFill>
                <a:schemeClr val="bg2">
                  <a:lumMod val="25000"/>
                </a:schemeClr>
              </a:solidFill>
              <a:latin typeface="Calibri Light" panose="020F0302020204030204" pitchFamily="34" charset="0"/>
            </a:endParaRPr>
          </a:p>
          <a:p>
            <a:r>
              <a:rPr lang="pl-PL" dirty="0" smtClean="0">
                <a:solidFill>
                  <a:schemeClr val="bg2">
                    <a:lumMod val="25000"/>
                  </a:schemeClr>
                </a:solidFill>
                <a:latin typeface="Calibri Light" panose="020F0302020204030204" pitchFamily="34" charset="0"/>
              </a:rPr>
              <a:t>Focus on IHDP model</a:t>
            </a:r>
            <a:endParaRPr lang="en-US" sz="3200" dirty="0">
              <a:solidFill>
                <a:schemeClr val="bg2">
                  <a:lumMod val="25000"/>
                </a:schemeClr>
              </a:solidFill>
              <a:latin typeface="Calibri Light" panose="020F0302020204030204" pitchFamily="34" charset="0"/>
            </a:endParaRPr>
          </a:p>
          <a:p>
            <a:endParaRPr lang="en-US" dirty="0">
              <a:solidFill>
                <a:schemeClr val="bg2">
                  <a:lumMod val="25000"/>
                </a:schemeClr>
              </a:solidFill>
              <a:latin typeface="Calibri Light" panose="020F0302020204030204" pitchFamily="34" charset="0"/>
            </a:endParaRPr>
          </a:p>
          <a:p>
            <a:pPr lvl="0"/>
            <a:endParaRPr lang="en-US" dirty="0" smtClean="0">
              <a:solidFill>
                <a:schemeClr val="bg2">
                  <a:lumMod val="25000"/>
                </a:schemeClr>
              </a:solidFill>
              <a:latin typeface="Calibri Light" panose="020F0302020204030204" pitchFamily="34" charset="0"/>
            </a:endParaRPr>
          </a:p>
          <a:p>
            <a:pPr lvl="0"/>
            <a:endParaRPr lang="en-US" dirty="0">
              <a:solidFill>
                <a:schemeClr val="bg2">
                  <a:lumMod val="25000"/>
                </a:schemeClr>
              </a:solidFill>
              <a:latin typeface="Calibri Light" panose="020F0302020204030204" pitchFamily="34" charset="0"/>
            </a:endParaRPr>
          </a:p>
          <a:p>
            <a:endParaRPr lang="en-US" dirty="0" smtClean="0">
              <a:solidFill>
                <a:schemeClr val="bg2">
                  <a:lumMod val="25000"/>
                </a:schemeClr>
              </a:solidFill>
              <a:latin typeface="Calibri Light" panose="020F0302020204030204" pitchFamily="34" charset="0"/>
            </a:endParaRPr>
          </a:p>
          <a:p>
            <a:endParaRPr lang="en-US" dirty="0"/>
          </a:p>
          <a:p>
            <a:pPr lvl="0"/>
            <a:endParaRPr lang="en-US" dirty="0">
              <a:solidFill>
                <a:schemeClr val="bg2">
                  <a:lumMod val="25000"/>
                </a:schemeClr>
              </a:solidFill>
              <a:latin typeface="Calibri Light" panose="020F0302020204030204" pitchFamily="34" charset="0"/>
            </a:endParaRPr>
          </a:p>
          <a:p>
            <a:endParaRPr lang="en-US" dirty="0"/>
          </a:p>
        </p:txBody>
      </p:sp>
      <p:cxnSp>
        <p:nvCxnSpPr>
          <p:cNvPr id="5" name="Straight Connector 4"/>
          <p:cNvCxnSpPr/>
          <p:nvPr/>
        </p:nvCxnSpPr>
        <p:spPr>
          <a:xfrm>
            <a:off x="457200" y="1219200"/>
            <a:ext cx="8229600" cy="0"/>
          </a:xfrm>
          <a:prstGeom prst="line">
            <a:avLst/>
          </a:prstGeom>
          <a:ln>
            <a:solidFill>
              <a:schemeClr val="bg2">
                <a:lumMod val="2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91558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3600"/>
            <a:ext cx="9144000" cy="914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chemeClr val="bg2">
                    <a:lumMod val="25000"/>
                  </a:schemeClr>
                </a:solidFill>
                <a:latin typeface="Calibri Light" panose="020F0302020204030204" pitchFamily="34" charset="0"/>
              </a:rPr>
              <a:t>Cohort </a:t>
            </a:r>
            <a:endParaRPr lang="en-US" dirty="0">
              <a:solidFill>
                <a:schemeClr val="bg2">
                  <a:lumMod val="25000"/>
                </a:schemeClr>
              </a:solidFill>
            </a:endParaRPr>
          </a:p>
        </p:txBody>
      </p:sp>
      <p:sp>
        <p:nvSpPr>
          <p:cNvPr id="3" name="Content Placeholder 2"/>
          <p:cNvSpPr>
            <a:spLocks noGrp="1"/>
          </p:cNvSpPr>
          <p:nvPr>
            <p:ph idx="1"/>
          </p:nvPr>
        </p:nvSpPr>
        <p:spPr>
          <a:xfrm>
            <a:off x="457200" y="1371600"/>
            <a:ext cx="8229600" cy="4648200"/>
          </a:xfrm>
        </p:spPr>
        <p:txBody>
          <a:bodyPr>
            <a:normAutofit fontScale="92500" lnSpcReduction="10000"/>
          </a:bodyPr>
          <a:lstStyle/>
          <a:p>
            <a:pPr marL="457200" lvl="1" indent="-457200"/>
            <a:r>
              <a:rPr lang="en-US" dirty="0" smtClean="0">
                <a:solidFill>
                  <a:schemeClr val="bg2">
                    <a:lumMod val="25000"/>
                  </a:schemeClr>
                </a:solidFill>
                <a:latin typeface="Calibri Light" panose="020F0302020204030204" pitchFamily="34" charset="0"/>
              </a:rPr>
              <a:t>121 </a:t>
            </a:r>
            <a:r>
              <a:rPr lang="en-US" dirty="0">
                <a:solidFill>
                  <a:schemeClr val="bg2">
                    <a:lumMod val="25000"/>
                  </a:schemeClr>
                </a:solidFill>
                <a:latin typeface="Calibri Light" panose="020F0302020204030204" pitchFamily="34" charset="0"/>
              </a:rPr>
              <a:t>preterm infants </a:t>
            </a:r>
            <a:r>
              <a:rPr lang="en-US" dirty="0" smtClean="0">
                <a:solidFill>
                  <a:schemeClr val="bg2">
                    <a:lumMod val="25000"/>
                  </a:schemeClr>
                </a:solidFill>
                <a:latin typeface="Calibri Light" panose="020F0302020204030204" pitchFamily="34" charset="0"/>
              </a:rPr>
              <a:t>&lt;30 weeks gestation </a:t>
            </a:r>
            <a:r>
              <a:rPr lang="en-US" dirty="0">
                <a:solidFill>
                  <a:schemeClr val="bg2">
                    <a:lumMod val="25000"/>
                  </a:schemeClr>
                </a:solidFill>
                <a:latin typeface="Calibri Light" panose="020F0302020204030204" pitchFamily="34" charset="0"/>
              </a:rPr>
              <a:t>were enrolled in a </a:t>
            </a:r>
            <a:r>
              <a:rPr lang="en-US" dirty="0" smtClean="0">
                <a:solidFill>
                  <a:schemeClr val="bg2">
                    <a:lumMod val="25000"/>
                  </a:schemeClr>
                </a:solidFill>
                <a:latin typeface="Calibri Light" panose="020F0302020204030204" pitchFamily="34" charset="0"/>
              </a:rPr>
              <a:t>RCT </a:t>
            </a:r>
            <a:r>
              <a:rPr lang="en-US" dirty="0">
                <a:solidFill>
                  <a:schemeClr val="bg2">
                    <a:lumMod val="25000"/>
                  </a:schemeClr>
                </a:solidFill>
                <a:latin typeface="Calibri Light" panose="020F0302020204030204" pitchFamily="34" charset="0"/>
              </a:rPr>
              <a:t>of inhaled nitric oxide for respiratory distress syndrome</a:t>
            </a:r>
          </a:p>
          <a:p>
            <a:pPr marL="457200" lvl="1" indent="-457200"/>
            <a:r>
              <a:rPr lang="en-US" dirty="0" smtClean="0">
                <a:solidFill>
                  <a:schemeClr val="bg2">
                    <a:lumMod val="25000"/>
                  </a:schemeClr>
                </a:solidFill>
                <a:latin typeface="Calibri Light" panose="020F0302020204030204" pitchFamily="34" charset="0"/>
              </a:rPr>
              <a:t>All  </a:t>
            </a:r>
            <a:r>
              <a:rPr lang="en-US" dirty="0">
                <a:solidFill>
                  <a:schemeClr val="bg2">
                    <a:lumMod val="25000"/>
                  </a:schemeClr>
                </a:solidFill>
                <a:latin typeface="Calibri Light" panose="020F0302020204030204" pitchFamily="34" charset="0"/>
              </a:rPr>
              <a:t>received </a:t>
            </a:r>
            <a:r>
              <a:rPr lang="en-US" dirty="0" smtClean="0">
                <a:solidFill>
                  <a:schemeClr val="bg2">
                    <a:lumMod val="25000"/>
                  </a:schemeClr>
                </a:solidFill>
                <a:latin typeface="Calibri Light" panose="020F0302020204030204" pitchFamily="34" charset="0"/>
              </a:rPr>
              <a:t>surfactant </a:t>
            </a:r>
            <a:r>
              <a:rPr lang="en-US" dirty="0">
                <a:solidFill>
                  <a:schemeClr val="bg2">
                    <a:lumMod val="25000"/>
                  </a:schemeClr>
                </a:solidFill>
                <a:latin typeface="Calibri Light" panose="020F0302020204030204" pitchFamily="34" charset="0"/>
              </a:rPr>
              <a:t>and ventilation </a:t>
            </a:r>
            <a:r>
              <a:rPr lang="en-US" dirty="0" smtClean="0">
                <a:solidFill>
                  <a:schemeClr val="bg2">
                    <a:lumMod val="25000"/>
                  </a:schemeClr>
                </a:solidFill>
                <a:latin typeface="Calibri Light" panose="020F0302020204030204" pitchFamily="34" charset="0"/>
              </a:rPr>
              <a:t>for Respiratory Distress Syndrome. </a:t>
            </a:r>
          </a:p>
          <a:p>
            <a:pPr marL="457200" lvl="1" indent="-457200"/>
            <a:r>
              <a:rPr lang="en-US" dirty="0" smtClean="0">
                <a:solidFill>
                  <a:schemeClr val="bg2">
                    <a:lumMod val="25000"/>
                  </a:schemeClr>
                </a:solidFill>
                <a:latin typeface="Calibri Light" panose="020F0302020204030204" pitchFamily="34" charset="0"/>
              </a:rPr>
              <a:t>All had neurodevelopmental assessment at the ages </a:t>
            </a:r>
            <a:r>
              <a:rPr lang="en-US" dirty="0">
                <a:solidFill>
                  <a:schemeClr val="bg2">
                    <a:lumMod val="25000"/>
                  </a:schemeClr>
                </a:solidFill>
                <a:latin typeface="Calibri Light" panose="020F0302020204030204" pitchFamily="34" charset="0"/>
              </a:rPr>
              <a:t>of 2 </a:t>
            </a:r>
            <a:r>
              <a:rPr lang="en-US" dirty="0" smtClean="0">
                <a:solidFill>
                  <a:schemeClr val="bg2">
                    <a:lumMod val="25000"/>
                  </a:schemeClr>
                </a:solidFill>
                <a:latin typeface="Calibri Light" panose="020F0302020204030204" pitchFamily="34" charset="0"/>
              </a:rPr>
              <a:t>and 5.5 years </a:t>
            </a:r>
            <a:r>
              <a:rPr lang="en-US" dirty="0" smtClean="0">
                <a:solidFill>
                  <a:schemeClr val="bg2">
                    <a:lumMod val="25000"/>
                  </a:schemeClr>
                </a:solidFill>
                <a:latin typeface="Calibri Light" panose="020F0302020204030204" pitchFamily="34" charset="0"/>
              </a:rPr>
              <a:t>old</a:t>
            </a:r>
            <a:endParaRPr lang="en-US" dirty="0">
              <a:solidFill>
                <a:schemeClr val="bg2">
                  <a:lumMod val="25000"/>
                </a:schemeClr>
              </a:solidFill>
              <a:latin typeface="Calibri Light" panose="020F0302020204030204" pitchFamily="34" charset="0"/>
            </a:endParaRPr>
          </a:p>
          <a:p>
            <a:pPr marL="342900" lvl="1" indent="-342900">
              <a:buFont typeface="Arial" panose="020B0604020202020204" pitchFamily="34" charset="0"/>
              <a:buChar char="•"/>
            </a:pPr>
            <a:r>
              <a:rPr lang="en-US" dirty="0">
                <a:solidFill>
                  <a:schemeClr val="bg2">
                    <a:lumMod val="25000"/>
                  </a:schemeClr>
                </a:solidFill>
                <a:latin typeface="Calibri Light" panose="020F0302020204030204" pitchFamily="34" charset="0"/>
              </a:rPr>
              <a:t>O</a:t>
            </a:r>
            <a:r>
              <a:rPr lang="en-US" dirty="0" smtClean="0">
                <a:solidFill>
                  <a:schemeClr val="bg2">
                    <a:lumMod val="25000"/>
                  </a:schemeClr>
                </a:solidFill>
                <a:latin typeface="Calibri Light" panose="020F0302020204030204" pitchFamily="34" charset="0"/>
              </a:rPr>
              <a:t>utcomes </a:t>
            </a:r>
            <a:r>
              <a:rPr lang="en-US" dirty="0">
                <a:solidFill>
                  <a:schemeClr val="bg2">
                    <a:lumMod val="25000"/>
                  </a:schemeClr>
                </a:solidFill>
                <a:latin typeface="Calibri Light" panose="020F0302020204030204" pitchFamily="34" charset="0"/>
              </a:rPr>
              <a:t>at </a:t>
            </a:r>
            <a:r>
              <a:rPr lang="en-US" dirty="0" smtClean="0">
                <a:solidFill>
                  <a:schemeClr val="bg2">
                    <a:lumMod val="25000"/>
                  </a:schemeClr>
                </a:solidFill>
                <a:latin typeface="Calibri Light" panose="020F0302020204030204" pitchFamily="34" charset="0"/>
              </a:rPr>
              <a:t>ages 2 and 5.5 y were:</a:t>
            </a:r>
          </a:p>
          <a:p>
            <a:pPr marL="742950" lvl="2" indent="-342900"/>
            <a:r>
              <a:rPr lang="en-US" dirty="0" smtClean="0">
                <a:solidFill>
                  <a:schemeClr val="bg2">
                    <a:lumMod val="25000"/>
                  </a:schemeClr>
                </a:solidFill>
                <a:latin typeface="Calibri Light" panose="020F0302020204030204" pitchFamily="34" charset="0"/>
              </a:rPr>
              <a:t>neurosensory </a:t>
            </a:r>
            <a:r>
              <a:rPr lang="en-US" dirty="0">
                <a:solidFill>
                  <a:schemeClr val="bg2">
                    <a:lumMod val="25000"/>
                  </a:schemeClr>
                </a:solidFill>
                <a:latin typeface="Calibri Light" panose="020F0302020204030204" pitchFamily="34" charset="0"/>
              </a:rPr>
              <a:t>disability (cerebral palsy, blindness, or bilateral hearing </a:t>
            </a:r>
            <a:r>
              <a:rPr lang="en-US" dirty="0" smtClean="0">
                <a:solidFill>
                  <a:schemeClr val="bg2">
                    <a:lumMod val="25000"/>
                  </a:schemeClr>
                </a:solidFill>
                <a:latin typeface="Calibri Light" panose="020F0302020204030204" pitchFamily="34" charset="0"/>
              </a:rPr>
              <a:t>loss &gt;40db)</a:t>
            </a:r>
          </a:p>
          <a:p>
            <a:pPr marL="742950" lvl="2" indent="-342900"/>
            <a:r>
              <a:rPr lang="en-US" dirty="0" smtClean="0">
                <a:solidFill>
                  <a:schemeClr val="bg2">
                    <a:lumMod val="25000"/>
                  </a:schemeClr>
                </a:solidFill>
                <a:latin typeface="Calibri Light" panose="020F0302020204030204" pitchFamily="34" charset="0"/>
              </a:rPr>
              <a:t>delay </a:t>
            </a:r>
            <a:r>
              <a:rPr lang="en-US" dirty="0">
                <a:solidFill>
                  <a:schemeClr val="bg2">
                    <a:lumMod val="25000"/>
                  </a:schemeClr>
                </a:solidFill>
                <a:latin typeface="Calibri Light" panose="020F0302020204030204" pitchFamily="34" charset="0"/>
              </a:rPr>
              <a:t>(no </a:t>
            </a:r>
            <a:r>
              <a:rPr lang="en-US" dirty="0" smtClean="0">
                <a:solidFill>
                  <a:schemeClr val="bg2">
                    <a:lumMod val="25000"/>
                  </a:schemeClr>
                </a:solidFill>
                <a:latin typeface="Calibri Light" panose="020F0302020204030204" pitchFamily="34" charset="0"/>
              </a:rPr>
              <a:t>neurosensory disability) </a:t>
            </a:r>
            <a:r>
              <a:rPr lang="en-US" dirty="0">
                <a:solidFill>
                  <a:schemeClr val="bg2">
                    <a:lumMod val="25000"/>
                  </a:schemeClr>
                </a:solidFill>
                <a:latin typeface="Calibri Light" panose="020F0302020204030204" pitchFamily="34" charset="0"/>
              </a:rPr>
              <a:t>but </a:t>
            </a:r>
            <a:r>
              <a:rPr lang="en-US" dirty="0" err="1">
                <a:solidFill>
                  <a:schemeClr val="bg2">
                    <a:lumMod val="25000"/>
                  </a:schemeClr>
                </a:solidFill>
                <a:latin typeface="Calibri Light" panose="020F0302020204030204" pitchFamily="34" charset="0"/>
              </a:rPr>
              <a:t>Baylely</a:t>
            </a:r>
            <a:r>
              <a:rPr lang="en-US" dirty="0">
                <a:solidFill>
                  <a:schemeClr val="bg2">
                    <a:lumMod val="25000"/>
                  </a:schemeClr>
                </a:solidFill>
                <a:latin typeface="Calibri Light" panose="020F0302020204030204" pitchFamily="34" charset="0"/>
              </a:rPr>
              <a:t> Scales of Infant Development </a:t>
            </a:r>
            <a:r>
              <a:rPr lang="en-US" dirty="0" smtClean="0">
                <a:solidFill>
                  <a:schemeClr val="bg2">
                    <a:lumMod val="25000"/>
                  </a:schemeClr>
                </a:solidFill>
                <a:latin typeface="Calibri Light" panose="020F0302020204030204" pitchFamily="34" charset="0"/>
              </a:rPr>
              <a:t>&lt;70 at 2y or  Bracken SRA &lt;70 at 5.5y</a:t>
            </a:r>
            <a:endParaRPr lang="en-US" dirty="0">
              <a:solidFill>
                <a:schemeClr val="bg2">
                  <a:lumMod val="25000"/>
                </a:schemeClr>
              </a:solidFill>
              <a:latin typeface="Calibri Light" panose="020F0302020204030204" pitchFamily="34" charset="0"/>
            </a:endParaRPr>
          </a:p>
          <a:p>
            <a:pPr marL="342900" lvl="1" indent="-342900">
              <a:buFont typeface="Arial" panose="020B0604020202020204" pitchFamily="34" charset="0"/>
              <a:buChar char="•"/>
            </a:pPr>
            <a:endParaRPr lang="en-US" dirty="0"/>
          </a:p>
          <a:p>
            <a:endParaRPr lang="en-US" dirty="0">
              <a:solidFill>
                <a:schemeClr val="bg2">
                  <a:lumMod val="25000"/>
                </a:schemeClr>
              </a:solidFill>
              <a:latin typeface="Calibri Light" panose="020F0302020204030204" pitchFamily="34" charset="0"/>
            </a:endParaRPr>
          </a:p>
          <a:p>
            <a:pPr lvl="0"/>
            <a:endParaRPr lang="en-US" dirty="0" smtClean="0">
              <a:solidFill>
                <a:schemeClr val="bg2">
                  <a:lumMod val="25000"/>
                </a:schemeClr>
              </a:solidFill>
              <a:latin typeface="Calibri Light" panose="020F0302020204030204" pitchFamily="34" charset="0"/>
            </a:endParaRPr>
          </a:p>
          <a:p>
            <a:pPr lvl="0"/>
            <a:endParaRPr lang="en-US" dirty="0">
              <a:solidFill>
                <a:schemeClr val="bg2">
                  <a:lumMod val="25000"/>
                </a:schemeClr>
              </a:solidFill>
              <a:latin typeface="Calibri Light" panose="020F0302020204030204" pitchFamily="34" charset="0"/>
            </a:endParaRPr>
          </a:p>
          <a:p>
            <a:endParaRPr lang="en-US" dirty="0" smtClean="0">
              <a:solidFill>
                <a:schemeClr val="bg2">
                  <a:lumMod val="25000"/>
                </a:schemeClr>
              </a:solidFill>
              <a:latin typeface="Calibri Light" panose="020F0302020204030204" pitchFamily="34" charset="0"/>
            </a:endParaRPr>
          </a:p>
          <a:p>
            <a:endParaRPr lang="en-US" dirty="0"/>
          </a:p>
          <a:p>
            <a:pPr lvl="0"/>
            <a:endParaRPr lang="en-US" dirty="0">
              <a:solidFill>
                <a:schemeClr val="bg2">
                  <a:lumMod val="25000"/>
                </a:schemeClr>
              </a:solidFill>
              <a:latin typeface="Calibri Light" panose="020F0302020204030204" pitchFamily="34" charset="0"/>
            </a:endParaRPr>
          </a:p>
          <a:p>
            <a:endParaRPr lang="en-US" dirty="0"/>
          </a:p>
        </p:txBody>
      </p:sp>
      <p:cxnSp>
        <p:nvCxnSpPr>
          <p:cNvPr id="5" name="Straight Connector 4"/>
          <p:cNvCxnSpPr/>
          <p:nvPr/>
        </p:nvCxnSpPr>
        <p:spPr>
          <a:xfrm>
            <a:off x="457200" y="1219200"/>
            <a:ext cx="8229600" cy="0"/>
          </a:xfrm>
          <a:prstGeom prst="line">
            <a:avLst/>
          </a:prstGeom>
          <a:ln>
            <a:solidFill>
              <a:schemeClr val="bg2">
                <a:lumMod val="2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99531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3313525359"/>
              </p:ext>
            </p:extLst>
          </p:nvPr>
        </p:nvGraphicFramePr>
        <p:xfrm>
          <a:off x="304800" y="228600"/>
          <a:ext cx="8610600" cy="6339840"/>
        </p:xfrm>
        <a:graphic>
          <a:graphicData uri="http://schemas.openxmlformats.org/drawingml/2006/table">
            <a:tbl>
              <a:tblPr/>
              <a:tblGrid>
                <a:gridCol w="5740400"/>
                <a:gridCol w="2870200"/>
              </a:tblGrid>
              <a:tr h="375932">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rPr>
                        <a:t>Characteristics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n = 121 </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298">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Birth Weight (grams)</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b="0" dirty="0" smtClean="0"/>
                        <a:t>987 ± 374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298">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Gestational age (weeks)</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27.3 ± 2.6</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Male, n (%)</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57 (47%)</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298">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Median</a:t>
                      </a:r>
                      <a:r>
                        <a:rPr kumimoji="0" lang="en-US" altLang="en-US" sz="2000" b="1"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rPr>
                        <a:t> Apgar Scores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2000" dirty="0">
                        <a:solidFill>
                          <a:schemeClr val="bg2">
                            <a:lumMod val="25000"/>
                          </a:schemeClr>
                        </a:solidFill>
                        <a:latin typeface="Calibri Light" panose="020F030202020403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15298">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    - 1 minute (IQR)</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5 (3-6)</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r>
              <a:tr h="315298">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    - 5 minute</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7 (6-8)</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298">
                <a:tc gridSpan="2">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rPr>
                        <a:t>Race/Ethnic Group (Self-Reported)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15298">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    - African-American</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85 (70%)</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298">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    - White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rPr>
                        <a:t>21 (17%)</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298">
                <a:tc gridSpan="2">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rPr>
                        <a:t>Hollingshead Index of Social Position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15298">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rPr>
                        <a:t>    - Levels I-III</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rPr>
                        <a:t>51 (42%)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298">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rPr>
                        <a:t>    - Levels IV-V </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rPr>
                        <a:t>70 (58%)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298">
                <a:tc gridSpan="2">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rPr>
                        <a:t>Neonatal Morbidities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15298">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bg2">
                              <a:lumMod val="25000"/>
                            </a:schemeClr>
                          </a:solidFill>
                          <a:effectLst/>
                          <a:latin typeface="Calibri Light" panose="020F0302020204030204" pitchFamily="34" charset="0"/>
                          <a:ea typeface="MS PGothic" pitchFamily="34" charset="-128"/>
                        </a:rPr>
                        <a:t>    - Chronic Lung Disease</a:t>
                      </a:r>
                      <a:endParaRPr kumimoji="0" lang="en-US" altLang="en-US" sz="2000" b="0" i="0" u="none" strike="noStrike" cap="none" normalizeH="0" baseline="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rPr>
                        <a:t>56 (46%)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298">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rPr>
                        <a:t>    - Severe IVH/PVL</a:t>
                      </a:r>
                      <a:endPar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ea typeface="MS PGothic" pitchFamily="34" charset="-128"/>
                        </a:defRPr>
                      </a:lvl1pPr>
                      <a:lvl2pPr marL="742950" indent="-285750" algn="l">
                        <a:spcBef>
                          <a:spcPct val="20000"/>
                        </a:spcBef>
                        <a:defRPr sz="2400">
                          <a:solidFill>
                            <a:schemeClr val="tx1"/>
                          </a:solidFill>
                          <a:latin typeface="Times New Roman" pitchFamily="18" charset="0"/>
                          <a:ea typeface="MS PGothic" pitchFamily="34" charset="-128"/>
                        </a:defRPr>
                      </a:lvl2pPr>
                      <a:lvl3pPr marL="1143000" indent="-228600" algn="l">
                        <a:spcBef>
                          <a:spcPct val="20000"/>
                        </a:spcBef>
                        <a:defRPr sz="2000">
                          <a:solidFill>
                            <a:schemeClr val="tx1"/>
                          </a:solidFill>
                          <a:latin typeface="Times New Roman" pitchFamily="18" charset="0"/>
                          <a:ea typeface="MS PGothic" pitchFamily="34" charset="-128"/>
                        </a:defRPr>
                      </a:lvl3pPr>
                      <a:lvl4pPr marL="1600200" indent="-228600" algn="l">
                        <a:spcBef>
                          <a:spcPct val="20000"/>
                        </a:spcBef>
                        <a:defRPr>
                          <a:solidFill>
                            <a:schemeClr val="tx1"/>
                          </a:solidFill>
                          <a:latin typeface="Times New Roman" pitchFamily="18" charset="0"/>
                          <a:ea typeface="MS PGothic" pitchFamily="34" charset="-128"/>
                        </a:defRPr>
                      </a:lvl4pPr>
                      <a:lvl5pPr marL="2057400" indent="-228600" algn="l">
                        <a:spcBef>
                          <a:spcPct val="20000"/>
                        </a:spcBef>
                        <a:defRPr>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a:solidFill>
                            <a:schemeClr val="tx1"/>
                          </a:solidFill>
                          <a:latin typeface="Times New Roman" pitchFamily="18" charset="0"/>
                          <a:ea typeface="MS PGothic"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2">
                              <a:lumMod val="25000"/>
                            </a:schemeClr>
                          </a:solidFill>
                          <a:effectLst/>
                          <a:latin typeface="Calibri Light" panose="020F0302020204030204" pitchFamily="34" charset="0"/>
                          <a:ea typeface="MS PGothic" pitchFamily="34" charset="-128"/>
                        </a:rPr>
                        <a:t>20 (17%)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60208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solidFill>
                  <a:schemeClr val="bg2">
                    <a:lumMod val="25000"/>
                  </a:schemeClr>
                </a:solidFill>
                <a:latin typeface="Calibri Light" panose="020F0302020204030204" pitchFamily="34" charset="0"/>
              </a:rPr>
              <a:t> </a:t>
            </a:r>
            <a:r>
              <a:rPr lang="pl-PL" sz="2000" b="1" dirty="0" smtClean="0">
                <a:solidFill>
                  <a:schemeClr val="bg2">
                    <a:lumMod val="25000"/>
                  </a:schemeClr>
                </a:solidFill>
                <a:latin typeface="Calibri Light" panose="020F0302020204030204" pitchFamily="34" charset="0"/>
              </a:rPr>
              <a:t>Relationship Between N</a:t>
            </a:r>
            <a:r>
              <a:rPr lang="en-US" sz="2000" b="1" dirty="0" err="1" smtClean="0">
                <a:solidFill>
                  <a:schemeClr val="bg2">
                    <a:lumMod val="25000"/>
                  </a:schemeClr>
                </a:solidFill>
                <a:latin typeface="Calibri Light" panose="020F0302020204030204" pitchFamily="34" charset="0"/>
              </a:rPr>
              <a:t>eurodevelopmental</a:t>
            </a:r>
            <a:r>
              <a:rPr lang="en-US" sz="2000" b="1" dirty="0" smtClean="0">
                <a:solidFill>
                  <a:schemeClr val="bg2">
                    <a:lumMod val="25000"/>
                  </a:schemeClr>
                </a:solidFill>
                <a:latin typeface="Calibri Light" panose="020F0302020204030204" pitchFamily="34" charset="0"/>
              </a:rPr>
              <a:t> </a:t>
            </a:r>
            <a:r>
              <a:rPr lang="en-US" sz="2000" b="1" dirty="0" smtClean="0">
                <a:solidFill>
                  <a:schemeClr val="bg2">
                    <a:lumMod val="25000"/>
                  </a:schemeClr>
                </a:solidFill>
                <a:latin typeface="Calibri Light" panose="020F0302020204030204" pitchFamily="34" charset="0"/>
              </a:rPr>
              <a:t>Status:  2Y  and   5.5 Y    </a:t>
            </a:r>
            <a:endParaRPr lang="en-US" sz="2000" b="1" dirty="0">
              <a:solidFill>
                <a:schemeClr val="bg2">
                  <a:lumMod val="25000"/>
                </a:schemeClr>
              </a:solidFill>
              <a:latin typeface="Calibri Light" panose="020F0302020204030204" pitchFamily="34"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5000" y="1447800"/>
            <a:ext cx="5257800" cy="5126355"/>
          </a:xfrm>
        </p:spPr>
      </p:pic>
    </p:spTree>
    <p:extLst>
      <p:ext uri="{BB962C8B-B14F-4D97-AF65-F5344CB8AC3E}">
        <p14:creationId xmlns:p14="http://schemas.microsoft.com/office/powerpoint/2010/main" val="1045020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1674</TotalTime>
  <Words>1682</Words>
  <Application>Microsoft Office PowerPoint</Application>
  <PresentationFormat>On-screen Show (4:3)</PresentationFormat>
  <Paragraphs>149</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Theme1</vt:lpstr>
      <vt:lpstr>Implementing Community Supports to Lessen Health Disparities at Kindergarten Entry for Very Preterm Survivors </vt:lpstr>
      <vt:lpstr>Early Developmental Delay</vt:lpstr>
      <vt:lpstr>Low-Income Risk Factor </vt:lpstr>
      <vt:lpstr>PowerPoint Presentation</vt:lpstr>
      <vt:lpstr>Early Intervention Services </vt:lpstr>
      <vt:lpstr>Model Programs  &amp;  Educational Costs</vt:lpstr>
      <vt:lpstr>Cohort </vt:lpstr>
      <vt:lpstr>PowerPoint Presentation</vt:lpstr>
      <vt:lpstr> Relationship Between Neurodevelopmental Status:  2Y  and   5.5 Y    </vt:lpstr>
      <vt:lpstr>Neurodevelopmental Status at 2Y and 5.5Y by SES </vt:lpstr>
      <vt:lpstr>Health Disparities and Early Intervention, Head Start and Early Child Education</vt:lpstr>
      <vt:lpstr>Special Education Consequences of  not receiving IHDP:  EI-ECE-EHS</vt:lpstr>
      <vt:lpstr>Model: Extra Special Education Costs</vt:lpstr>
      <vt:lpstr>IHDP Investment model</vt:lpstr>
      <vt:lpstr>Conclusion</vt:lpstr>
    </vt:vector>
  </TitlesOfParts>
  <Company>Regenstein Library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Amelia Dmowska</dc:creator>
  <cp:lastModifiedBy>Amelia</cp:lastModifiedBy>
  <cp:revision>77</cp:revision>
  <cp:lastPrinted>2015-04-16T21:27:09Z</cp:lastPrinted>
  <dcterms:created xsi:type="dcterms:W3CDTF">2015-03-29T22:13:37Z</dcterms:created>
  <dcterms:modified xsi:type="dcterms:W3CDTF">2015-04-23T11:36:08Z</dcterms:modified>
</cp:coreProperties>
</file>