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notesMasterIdLst>
    <p:notesMasterId r:id="rId8"/>
  </p:notesMasterIdLst>
  <p:sldIdLst>
    <p:sldId id="384" r:id="rId2"/>
    <p:sldId id="386" r:id="rId3"/>
    <p:sldId id="391" r:id="rId4"/>
    <p:sldId id="313" r:id="rId5"/>
    <p:sldId id="389" r:id="rId6"/>
    <p:sldId id="38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1" autoAdjust="0"/>
    <p:restoredTop sz="81210" autoAdjust="0"/>
  </p:normalViewPr>
  <p:slideViewPr>
    <p:cSldViewPr snapToGrid="0" snapToObjects="1">
      <p:cViewPr>
        <p:scale>
          <a:sx n="85" d="100"/>
          <a:sy n="85" d="100"/>
        </p:scale>
        <p:origin x="-1157" y="-63"/>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11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35CE9-D10E-AF45-B875-676DD8654E7E}" type="datetimeFigureOut">
              <a:rPr lang="en-US" smtClean="0"/>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E8D00-F4D8-E24A-BF3B-3398715754BB}" type="slidenum">
              <a:rPr lang="en-US" smtClean="0"/>
              <a:t>‹#›</a:t>
            </a:fld>
            <a:endParaRPr lang="en-US"/>
          </a:p>
        </p:txBody>
      </p:sp>
    </p:spTree>
    <p:extLst>
      <p:ext uri="{BB962C8B-B14F-4D97-AF65-F5344CB8AC3E}">
        <p14:creationId xmlns:p14="http://schemas.microsoft.com/office/powerpoint/2010/main" val="1582285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when you populate the space with </a:t>
            </a:r>
            <a:r>
              <a:rPr lang="en-US" sz="1200" kern="1200" dirty="0" err="1" smtClean="0">
                <a:solidFill>
                  <a:schemeClr val="tx1"/>
                </a:solidFill>
                <a:effectLst/>
                <a:latin typeface="+mn-lt"/>
                <a:ea typeface="+mn-ea"/>
                <a:cs typeface="+mn-cs"/>
              </a:rPr>
              <a:t>activiteis</a:t>
            </a:r>
            <a:r>
              <a:rPr lang="en-US" sz="1200" kern="1200" dirty="0" smtClean="0">
                <a:solidFill>
                  <a:schemeClr val="tx1"/>
                </a:solidFill>
                <a:effectLst/>
                <a:latin typeface="+mn-lt"/>
                <a:ea typeface="+mn-ea"/>
                <a:cs typeface="+mn-cs"/>
              </a:rPr>
              <a:t> for children at a neighborhood and individual level, they will come. Kind of like the saying in the movie “Field of Dreams” ,“If you build it, they will come”.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are some pictures of the implementation of the gardens in the neighborhood and some of the activities the children </a:t>
            </a:r>
            <a:r>
              <a:rPr lang="en-US" sz="1200" kern="1200" dirty="0" err="1" smtClean="0">
                <a:solidFill>
                  <a:schemeClr val="tx1"/>
                </a:solidFill>
                <a:effectLst/>
                <a:latin typeface="+mn-lt"/>
                <a:ea typeface="+mn-ea"/>
                <a:cs typeface="+mn-cs"/>
              </a:rPr>
              <a:t>particpate</a:t>
            </a:r>
            <a:r>
              <a:rPr lang="en-US" sz="1200" kern="1200" dirty="0" smtClean="0">
                <a:solidFill>
                  <a:schemeClr val="tx1"/>
                </a:solidFill>
                <a:effectLst/>
                <a:latin typeface="+mn-lt"/>
                <a:ea typeface="+mn-ea"/>
                <a:cs typeface="+mn-cs"/>
              </a:rPr>
              <a:t> in with volunteers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Concrete Safaris is an intervention that addresses the root causes of these health disparities. How it does this is it operates as an after school program designed in partnership with children living in East Harlem’s public housing projects to help improve academics, activity levels, calorie expenditure, and decision-making skills. Specifically Concrete Safaris partnered with P.S. 102 in East Harlem to deliver a 5-day per week after school program in which children designed gardens, studied nutrition and cooked, developed bike routes and cycled those routes, and created an annual race to promote fitness among youth and families. The program has been in operation for two full school years since 2012.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a:t>
            </a:fld>
            <a:endParaRPr lang="en-US"/>
          </a:p>
        </p:txBody>
      </p:sp>
    </p:spTree>
    <p:extLst>
      <p:ext uri="{BB962C8B-B14F-4D97-AF65-F5344CB8AC3E}">
        <p14:creationId xmlns:p14="http://schemas.microsoft.com/office/powerpoint/2010/main" val="62898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when you populate the space with </a:t>
            </a:r>
            <a:r>
              <a:rPr lang="en-US" sz="1200" kern="1200" dirty="0" err="1" smtClean="0">
                <a:solidFill>
                  <a:schemeClr val="tx1"/>
                </a:solidFill>
                <a:effectLst/>
                <a:latin typeface="+mn-lt"/>
                <a:ea typeface="+mn-ea"/>
                <a:cs typeface="+mn-cs"/>
              </a:rPr>
              <a:t>activiteis</a:t>
            </a:r>
            <a:r>
              <a:rPr lang="en-US" sz="1200" kern="1200" dirty="0" smtClean="0">
                <a:solidFill>
                  <a:schemeClr val="tx1"/>
                </a:solidFill>
                <a:effectLst/>
                <a:latin typeface="+mn-lt"/>
                <a:ea typeface="+mn-ea"/>
                <a:cs typeface="+mn-cs"/>
              </a:rPr>
              <a:t> for children at a neighborhood and individual level, they will come. Kind of like the saying in the movie “Field of Dreams” ,“If you build it, they will come”.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are some pictures of the implementation of the gardens in the neighborhood and some of the activities the children </a:t>
            </a:r>
            <a:r>
              <a:rPr lang="en-US" sz="1200" kern="1200" dirty="0" err="1" smtClean="0">
                <a:solidFill>
                  <a:schemeClr val="tx1"/>
                </a:solidFill>
                <a:effectLst/>
                <a:latin typeface="+mn-lt"/>
                <a:ea typeface="+mn-ea"/>
                <a:cs typeface="+mn-cs"/>
              </a:rPr>
              <a:t>particpate</a:t>
            </a:r>
            <a:r>
              <a:rPr lang="en-US" sz="1200" kern="1200" dirty="0" smtClean="0">
                <a:solidFill>
                  <a:schemeClr val="tx1"/>
                </a:solidFill>
                <a:effectLst/>
                <a:latin typeface="+mn-lt"/>
                <a:ea typeface="+mn-ea"/>
                <a:cs typeface="+mn-cs"/>
              </a:rPr>
              <a:t> in with volunteers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Concrete Safaris is an intervention that addresses the root causes of these health disparities. How it does this is it operates as an after school program designed in partnership with children living in East Harlem’s public housing projects to help improve academics, activity levels, calorie expenditure, and decision-making skills. Specifically Concrete Safaris partnered with P.S. 102 in East Harlem to deliver a 5-day per week after school program in which children designed gardens, studied nutrition and cooked, developed bike routes and cycled those routes, and created an annual race to promote fitness among youth and families. The program has been in operation for two full school years since 2012.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2</a:t>
            </a:fld>
            <a:endParaRPr lang="en-US"/>
          </a:p>
        </p:txBody>
      </p:sp>
    </p:spTree>
    <p:extLst>
      <p:ext uri="{BB962C8B-B14F-4D97-AF65-F5344CB8AC3E}">
        <p14:creationId xmlns:p14="http://schemas.microsoft.com/office/powerpoint/2010/main" val="185488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as you see, Concrete Safaris is an intervention that is indeed working on three levels:  Public Policy, the neighborhood, and the individual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3</a:t>
            </a:fld>
            <a:endParaRPr lang="en-US"/>
          </a:p>
        </p:txBody>
      </p:sp>
    </p:spTree>
    <p:extLst>
      <p:ext uri="{BB962C8B-B14F-4D97-AF65-F5344CB8AC3E}">
        <p14:creationId xmlns:p14="http://schemas.microsoft.com/office/powerpoint/2010/main" val="224044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let’s take a look at the results of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year over year comparison: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Total Participants remained flat year over year showing that there is consistent </a:t>
            </a:r>
            <a:r>
              <a:rPr lang="en-US" sz="1200" b="1" kern="1200" dirty="0" smtClean="0">
                <a:solidFill>
                  <a:schemeClr val="tx1"/>
                </a:solidFill>
                <a:effectLst/>
                <a:latin typeface="+mn-lt"/>
                <a:ea typeface="+mn-ea"/>
                <a:cs typeface="+mn-cs"/>
              </a:rPr>
              <a:t>interest</a:t>
            </a:r>
            <a:r>
              <a:rPr lang="en-US" sz="1200" kern="1200" dirty="0" smtClean="0">
                <a:solidFill>
                  <a:schemeClr val="tx1"/>
                </a:solidFill>
                <a:effectLst/>
                <a:latin typeface="+mn-lt"/>
                <a:ea typeface="+mn-ea"/>
                <a:cs typeface="+mn-cs"/>
              </a:rPr>
              <a:t> in the program and not shown here, 24% of the 2013-2014 participants returning from last year.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 of attenders that attended the program more than 50% of the available program days increased showing a </a:t>
            </a:r>
            <a:r>
              <a:rPr lang="en-US" sz="1200" b="1" kern="1200" dirty="0" smtClean="0">
                <a:solidFill>
                  <a:schemeClr val="tx1"/>
                </a:solidFill>
                <a:effectLst/>
                <a:latin typeface="+mn-lt"/>
                <a:ea typeface="+mn-ea"/>
                <a:cs typeface="+mn-cs"/>
              </a:rPr>
              <a:t>growing enthusiasm</a:t>
            </a:r>
            <a:r>
              <a:rPr lang="en-US" sz="1200" kern="1200" dirty="0" smtClean="0">
                <a:solidFill>
                  <a:schemeClr val="tx1"/>
                </a:solidFill>
                <a:effectLst/>
                <a:latin typeface="+mn-lt"/>
                <a:ea typeface="+mn-ea"/>
                <a:cs typeface="+mn-cs"/>
              </a:rPr>
              <a:t> in the program and this data point is in line with the increase in the numbers of hours of physical activity.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NYC FITNESSGRAMS statistics remained flat while academic </a:t>
            </a:r>
            <a:r>
              <a:rPr lang="en-US" sz="1200" kern="1200" dirty="0" err="1" smtClean="0">
                <a:solidFill>
                  <a:schemeClr val="tx1"/>
                </a:solidFill>
                <a:effectLst/>
                <a:latin typeface="+mn-lt"/>
                <a:ea typeface="+mn-ea"/>
                <a:cs typeface="+mn-cs"/>
              </a:rPr>
              <a:t>perfmance</a:t>
            </a:r>
            <a:r>
              <a:rPr lang="en-US" sz="1200" kern="1200" dirty="0" smtClean="0">
                <a:solidFill>
                  <a:schemeClr val="tx1"/>
                </a:solidFill>
                <a:effectLst/>
                <a:latin typeface="+mn-lt"/>
                <a:ea typeface="+mn-ea"/>
                <a:cs typeface="+mn-cs"/>
              </a:rPr>
              <a:t> showed slight improvement with the increase coming mostly from the repeat attenders.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these results are promising, it is to be noted that the program has only been operating for 2 full school years so the program has not yet achieved a steady state.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Much of the real data analysis of how effective the program is in achieving its goals will come in </a:t>
            </a:r>
            <a:r>
              <a:rPr lang="en-US" sz="1200" b="1" kern="1200" dirty="0" smtClean="0">
                <a:solidFill>
                  <a:schemeClr val="tx1"/>
                </a:solidFill>
                <a:effectLst/>
                <a:latin typeface="+mn-lt"/>
                <a:ea typeface="+mn-ea"/>
                <a:cs typeface="+mn-cs"/>
              </a:rPr>
              <a:t>phase two</a:t>
            </a:r>
            <a:r>
              <a:rPr lang="en-US" sz="1200" kern="1200" dirty="0" smtClean="0">
                <a:solidFill>
                  <a:schemeClr val="tx1"/>
                </a:solidFill>
                <a:effectLst/>
                <a:latin typeface="+mn-lt"/>
                <a:ea typeface="+mn-ea"/>
                <a:cs typeface="+mn-cs"/>
              </a:rPr>
              <a:t> where we will perform a prospective cohort study to assesses academic performance, school attendance and improvement in fitness of the students in the Concrete Safaris program that are high-attenders comparing them to students in the program that are low-attenders and comparing the overall students in the Concrete Safaris program to a control group of students selected from the school district.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4</a:t>
            </a:fld>
            <a:endParaRPr lang="en-US"/>
          </a:p>
        </p:txBody>
      </p:sp>
    </p:spTree>
    <p:extLst>
      <p:ext uri="{BB962C8B-B14F-4D97-AF65-F5344CB8AC3E}">
        <p14:creationId xmlns:p14="http://schemas.microsoft.com/office/powerpoint/2010/main" val="205753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the </a:t>
            </a:r>
            <a:r>
              <a:rPr lang="en-US" sz="1200" kern="1200" dirty="0" err="1" smtClean="0">
                <a:solidFill>
                  <a:schemeClr val="tx1"/>
                </a:solidFill>
                <a:effectLst/>
                <a:latin typeface="+mn-lt"/>
                <a:ea typeface="+mn-ea"/>
                <a:cs typeface="+mn-cs"/>
              </a:rPr>
              <a:t>quantitiative</a:t>
            </a:r>
            <a:r>
              <a:rPr lang="en-US" sz="1200" kern="1200" dirty="0" smtClean="0">
                <a:solidFill>
                  <a:schemeClr val="tx1"/>
                </a:solidFill>
                <a:effectLst/>
                <a:latin typeface="+mn-lt"/>
                <a:ea typeface="+mn-ea"/>
                <a:cs typeface="+mn-cs"/>
              </a:rPr>
              <a:t> results, we also obtained qualitative data to assess how effective the program is from the parent’s perspective as well and the child’s perspective.  We asked a series of value-based questions and the results revealed that….</a:t>
            </a:r>
            <a:endParaRPr lang="en-US" sz="18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Since Starting Concrete Safaris…</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100% of parents believe their child is making better decisions more often since starting Concrete Safaris</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55% of parents state their child plays outdoors outside of the Concrete Safaris Program more often</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45% of parents state their child asks to eat fruits and vegetables more often since starting Concrete Safaris</a:t>
            </a:r>
            <a:endParaRPr lang="en-US" sz="18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Since Starting Concrete Safaris the children..</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State the most that “eating healthy” is the most important thing they have learned</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State that they like “biking and gardening” the most about the program </a:t>
            </a:r>
            <a:endParaRPr lang="en-US" sz="18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State they dislike the “homework time” the most about the program</a:t>
            </a:r>
            <a:endParaRPr lang="en-US" sz="18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5</a:t>
            </a:fld>
            <a:endParaRPr lang="en-US"/>
          </a:p>
        </p:txBody>
      </p:sp>
    </p:spTree>
    <p:extLst>
      <p:ext uri="{BB962C8B-B14F-4D97-AF65-F5344CB8AC3E}">
        <p14:creationId xmlns:p14="http://schemas.microsoft.com/office/powerpoint/2010/main" val="188040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mentioned, since this intervention is still in its early stages, more robust data analysis is the next step.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Concrete Safaris Program is robust and we are looking forward to further evaluation of all the program is capable of delivering for children.  For example, since Concrete Safaris is a program that is </a:t>
            </a:r>
            <a:r>
              <a:rPr lang="en-US" sz="1200" kern="1200" dirty="0" err="1" smtClean="0">
                <a:solidFill>
                  <a:schemeClr val="tx1"/>
                </a:solidFill>
                <a:effectLst/>
                <a:latin typeface="+mn-lt"/>
                <a:ea typeface="+mn-ea"/>
                <a:cs typeface="+mn-cs"/>
              </a:rPr>
              <a:t>funcitoning</a:t>
            </a:r>
            <a:r>
              <a:rPr lang="en-US" sz="1200" kern="1200" dirty="0" smtClean="0">
                <a:solidFill>
                  <a:schemeClr val="tx1"/>
                </a:solidFill>
                <a:effectLst/>
                <a:latin typeface="+mn-lt"/>
                <a:ea typeface="+mn-ea"/>
                <a:cs typeface="+mn-cs"/>
              </a:rPr>
              <a:t> on multi-levels we are looking at measuring the quality of the neighborhood environment—measuring statistics such as crime. More to come….</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Thank you for your time.</a:t>
            </a:r>
          </a:p>
          <a:p>
            <a:endParaRPr lang="en-US"/>
          </a:p>
        </p:txBody>
      </p:sp>
      <p:sp>
        <p:nvSpPr>
          <p:cNvPr id="4" name="Slide Number Placeholder 3"/>
          <p:cNvSpPr>
            <a:spLocks noGrp="1"/>
          </p:cNvSpPr>
          <p:nvPr>
            <p:ph type="sldNum" sz="quarter" idx="10"/>
          </p:nvPr>
        </p:nvSpPr>
        <p:spPr/>
        <p:txBody>
          <a:bodyPr/>
          <a:lstStyle/>
          <a:p>
            <a:fld id="{94AE8D00-F4D8-E24A-BF3B-3398715754BB}" type="slidenum">
              <a:rPr lang="en-US" smtClean="0"/>
              <a:t>6</a:t>
            </a:fld>
            <a:endParaRPr lang="en-US"/>
          </a:p>
        </p:txBody>
      </p:sp>
    </p:spTree>
    <p:extLst>
      <p:ext uri="{BB962C8B-B14F-4D97-AF65-F5344CB8AC3E}">
        <p14:creationId xmlns:p14="http://schemas.microsoft.com/office/powerpoint/2010/main" val="363950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extLst>
      <p:ext uri="{BB962C8B-B14F-4D97-AF65-F5344CB8AC3E}">
        <p14:creationId xmlns:p14="http://schemas.microsoft.com/office/powerpoint/2010/main" val="194436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CBAA-C951-5846-824E-D89A4D8E86B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29361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CBAA-C951-5846-824E-D89A4D8E86B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0478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CBAA-C951-5846-824E-D89A4D8E86B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02627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extLst>
      <p:ext uri="{BB962C8B-B14F-4D97-AF65-F5344CB8AC3E}">
        <p14:creationId xmlns:p14="http://schemas.microsoft.com/office/powerpoint/2010/main" val="396546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2CBAA-C951-5846-824E-D89A4D8E86B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94861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2CBAA-C951-5846-824E-D89A4D8E86BF}"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08197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2CBAA-C951-5846-824E-D89A4D8E86BF}"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13907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2CBAA-C951-5846-824E-D89A4D8E86BF}"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6591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2CBAA-C951-5846-824E-D89A4D8E86B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63134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2CBAA-C951-5846-824E-D89A4D8E86B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39658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2CBAA-C951-5846-824E-D89A4D8E86BF}" type="datetimeFigureOut">
              <a:rPr lang="en-US" smtClean="0"/>
              <a:t>5/8/2015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BC873-9CED-684F-8BE0-CB1CE1BC114F}" type="slidenum">
              <a:rPr lang="en-US" smtClean="0"/>
              <a:t>‹#›</a:t>
            </a:fld>
            <a:endParaRPr lang="en-US"/>
          </a:p>
        </p:txBody>
      </p:sp>
    </p:spTree>
    <p:extLst>
      <p:ext uri="{BB962C8B-B14F-4D97-AF65-F5344CB8AC3E}">
        <p14:creationId xmlns:p14="http://schemas.microsoft.com/office/powerpoint/2010/main" val="413282000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 y="0"/>
            <a:ext cx="8857574" cy="6858000"/>
          </a:xfrm>
          <a:prstGeom prst="rect">
            <a:avLst/>
          </a:prstGeom>
        </p:spPr>
      </p:pic>
    </p:spTree>
    <p:extLst>
      <p:ext uri="{BB962C8B-B14F-4D97-AF65-F5344CB8AC3E}">
        <p14:creationId xmlns:p14="http://schemas.microsoft.com/office/powerpoint/2010/main" val="6835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0" y="0"/>
            <a:ext cx="8890000" cy="6858000"/>
          </a:xfrm>
          <a:prstGeom prst="rect">
            <a:avLst/>
          </a:prstGeom>
        </p:spPr>
      </p:pic>
    </p:spTree>
    <p:extLst>
      <p:ext uri="{BB962C8B-B14F-4D97-AF65-F5344CB8AC3E}">
        <p14:creationId xmlns:p14="http://schemas.microsoft.com/office/powerpoint/2010/main" val="328688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981"/>
            <a:ext cx="8229600" cy="1143000"/>
          </a:xfrm>
        </p:spPr>
        <p:txBody>
          <a:bodyPr/>
          <a:lstStyle/>
          <a:p>
            <a:r>
              <a:rPr lang="en-US" dirty="0" smtClean="0"/>
              <a:t>Breaking the Cycle</a:t>
            </a:r>
            <a:endParaRPr lang="en-US" dirty="0"/>
          </a:p>
        </p:txBody>
      </p:sp>
      <p:pic>
        <p:nvPicPr>
          <p:cNvPr id="4" name="Picture 3"/>
          <p:cNvPicPr>
            <a:picLocks noChangeAspect="1"/>
          </p:cNvPicPr>
          <p:nvPr/>
        </p:nvPicPr>
        <p:blipFill>
          <a:blip r:embed="rId3"/>
          <a:stretch>
            <a:fillRect/>
          </a:stretch>
        </p:blipFill>
        <p:spPr>
          <a:xfrm>
            <a:off x="368300" y="0"/>
            <a:ext cx="8384444" cy="6858000"/>
          </a:xfrm>
          <a:prstGeom prst="rect">
            <a:avLst/>
          </a:prstGeom>
        </p:spPr>
      </p:pic>
    </p:spTree>
    <p:extLst>
      <p:ext uri="{BB962C8B-B14F-4D97-AF65-F5344CB8AC3E}">
        <p14:creationId xmlns:p14="http://schemas.microsoft.com/office/powerpoint/2010/main" val="1211817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376092"/>
                </a:solidFill>
              </a:rPr>
              <a:t>Quantitative Results </a:t>
            </a:r>
            <a:endParaRPr lang="en-US" sz="3600" dirty="0">
              <a:solidFill>
                <a:srgbClr val="37609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07253992"/>
              </p:ext>
            </p:extLst>
          </p:nvPr>
        </p:nvGraphicFramePr>
        <p:xfrm>
          <a:off x="1712257" y="1492344"/>
          <a:ext cx="6042215" cy="4013729"/>
        </p:xfrm>
        <a:graphic>
          <a:graphicData uri="http://schemas.openxmlformats.org/drawingml/2006/table">
            <a:tbl>
              <a:tblPr firstRow="1" bandRow="1">
                <a:tableStyleId>{5C22544A-7EE6-4342-B048-85BDC9FD1C3A}</a:tableStyleId>
              </a:tblPr>
              <a:tblGrid>
                <a:gridCol w="2791467"/>
                <a:gridCol w="1625374"/>
                <a:gridCol w="1625374"/>
              </a:tblGrid>
              <a:tr h="479320">
                <a:tc>
                  <a:txBody>
                    <a:bodyPr/>
                    <a:lstStyle/>
                    <a:p>
                      <a:r>
                        <a:rPr lang="en-US" sz="1800" u="sng" baseline="0" dirty="0" smtClean="0">
                          <a:solidFill>
                            <a:schemeClr val="tx1"/>
                          </a:solidFill>
                          <a:latin typeface="Times New Roman"/>
                          <a:cs typeface="Times New Roman"/>
                        </a:rPr>
                        <a:t>Results Year over Year </a:t>
                      </a:r>
                      <a:endParaRPr lang="en-US" sz="1800" u="sng" dirty="0">
                        <a:solidFill>
                          <a:schemeClr val="tx1"/>
                        </a:solidFill>
                        <a:latin typeface="Times New Roman"/>
                        <a:cs typeface="Times New Roman"/>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US" sz="1800" u="sng" dirty="0" smtClean="0">
                          <a:solidFill>
                            <a:schemeClr val="tx1"/>
                          </a:solidFill>
                          <a:latin typeface="Times New Roman"/>
                          <a:cs typeface="Times New Roman"/>
                        </a:rPr>
                        <a:t>2012-2013</a:t>
                      </a:r>
                      <a:endParaRPr lang="en-US" sz="1800" u="sng" dirty="0">
                        <a:solidFill>
                          <a:schemeClr val="tx1"/>
                        </a:solidFill>
                        <a:latin typeface="Times New Roman"/>
                        <a:cs typeface="Times New Roman"/>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US" sz="1800" u="sng" dirty="0" smtClean="0">
                          <a:solidFill>
                            <a:schemeClr val="tx1"/>
                          </a:solidFill>
                          <a:latin typeface="Times New Roman"/>
                          <a:cs typeface="Times New Roman"/>
                        </a:rPr>
                        <a:t>2013-2014</a:t>
                      </a:r>
                      <a:endParaRPr lang="en-US" sz="1800" u="sng" dirty="0">
                        <a:solidFill>
                          <a:schemeClr val="tx1"/>
                        </a:solidFill>
                        <a:latin typeface="Times New Roman"/>
                        <a:cs typeface="Times New Roman"/>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626909">
                <a:tc>
                  <a:txBody>
                    <a:bodyPr/>
                    <a:lstStyle/>
                    <a:p>
                      <a:r>
                        <a:rPr lang="en-US" sz="1800" dirty="0" smtClean="0">
                          <a:latin typeface="Times New Roman"/>
                          <a:cs typeface="Times New Roman"/>
                        </a:rPr>
                        <a:t>Total Participants</a:t>
                      </a:r>
                      <a:endParaRPr lang="en-US" sz="1800" dirty="0">
                        <a:latin typeface="Times New Roman"/>
                        <a:cs typeface="Times New Roman"/>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34</a:t>
                      </a:r>
                      <a:endParaRPr lang="en-US" sz="1800" dirty="0">
                        <a:latin typeface="Times New Roman"/>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33</a:t>
                      </a:r>
                      <a:endParaRPr lang="en-US" sz="1800" dirty="0">
                        <a:latin typeface="Times New Roman"/>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r>
              <a:tr h="626909">
                <a:tc>
                  <a:txBody>
                    <a:bodyPr/>
                    <a:lstStyle/>
                    <a:p>
                      <a:r>
                        <a:rPr lang="en-US" sz="1800" dirty="0" smtClean="0">
                          <a:latin typeface="Times New Roman"/>
                          <a:cs typeface="Times New Roman"/>
                        </a:rPr>
                        <a:t>High Attenders</a:t>
                      </a:r>
                      <a:endParaRPr lang="en-US" sz="1800" dirty="0">
                        <a:latin typeface="Times New Roman"/>
                        <a:cs typeface="Times New Roman"/>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24</a:t>
                      </a:r>
                      <a:endParaRPr lang="en-US" sz="1800" dirty="0">
                        <a:latin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627766">
                <a:tc>
                  <a:txBody>
                    <a:bodyPr/>
                    <a:lstStyle/>
                    <a:p>
                      <a:r>
                        <a:rPr lang="en-US" sz="1800" dirty="0" smtClean="0">
                          <a:latin typeface="Times New Roman"/>
                          <a:cs typeface="Times New Roman"/>
                        </a:rPr>
                        <a:t>Hours of Physical Activity</a:t>
                      </a:r>
                      <a:endParaRPr lang="en-US" sz="1800" dirty="0">
                        <a:latin typeface="Times New Roman"/>
                        <a:cs typeface="Times New Roman"/>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4,940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5,678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950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NYC </a:t>
                      </a:r>
                      <a:r>
                        <a:rPr lang="en-US" sz="1800" dirty="0" err="1" smtClean="0">
                          <a:latin typeface="Times New Roman"/>
                          <a:cs typeface="Times New Roman"/>
                        </a:rPr>
                        <a:t>FitnessGrams</a:t>
                      </a:r>
                      <a:r>
                        <a:rPr lang="en-US" sz="1800" dirty="0" smtClean="0">
                          <a:latin typeface="Times New Roman"/>
                          <a:cs typeface="Times New Roman"/>
                        </a:rPr>
                        <a:t> (BMI</a:t>
                      </a:r>
                      <a:r>
                        <a:rPr lang="en-US" sz="1800" baseline="0" dirty="0" smtClean="0">
                          <a:latin typeface="Times New Roman"/>
                          <a:cs typeface="Times New Roman"/>
                        </a:rPr>
                        <a:t> Percentile Index) </a:t>
                      </a:r>
                      <a:endParaRPr lang="en-US" sz="1800" dirty="0" smtClean="0">
                        <a:latin typeface="Times New Roman"/>
                        <a:cs typeface="Times New Roman"/>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endParaRPr lang="en-US" sz="1800" dirty="0" smtClean="0">
                        <a:latin typeface="Times New Roman"/>
                        <a:cs typeface="Times New Roman"/>
                      </a:endParaRPr>
                    </a:p>
                    <a:p>
                      <a:r>
                        <a:rPr lang="en-US" sz="1800" dirty="0" smtClean="0">
                          <a:latin typeface="Times New Roman"/>
                          <a:cs typeface="Times New Roman"/>
                        </a:rPr>
                        <a:t>70.26</a:t>
                      </a:r>
                      <a:endParaRPr lang="en-US" sz="1800" dirty="0">
                        <a:latin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endParaRPr lang="en-US" sz="1800" dirty="0" smtClean="0">
                        <a:latin typeface="Times New Roman"/>
                        <a:cs typeface="Times New Roman"/>
                      </a:endParaRPr>
                    </a:p>
                    <a:p>
                      <a:r>
                        <a:rPr lang="en-US" sz="1800" dirty="0" smtClean="0">
                          <a:latin typeface="Times New Roman"/>
                          <a:cs typeface="Times New Roman"/>
                        </a:rPr>
                        <a:t>73.79</a:t>
                      </a:r>
                    </a:p>
                    <a:p>
                      <a:endParaRPr lang="en-US" sz="1800" dirty="0">
                        <a:latin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702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cs typeface="Times New Roman"/>
                        </a:rPr>
                        <a:t>Academic</a:t>
                      </a:r>
                      <a:r>
                        <a:rPr lang="en-US" sz="1800" baseline="0" dirty="0" smtClean="0">
                          <a:latin typeface="Times New Roman"/>
                          <a:cs typeface="Times New Roman"/>
                        </a:rPr>
                        <a:t> Performance </a:t>
                      </a:r>
                      <a:endParaRPr lang="en-US" sz="1800" dirty="0" smtClean="0">
                        <a:latin typeface="Times New Roman"/>
                        <a:cs typeface="Times New Roman"/>
                      </a:endParaRPr>
                    </a:p>
                    <a:p>
                      <a:endParaRPr lang="en-US" sz="1800" dirty="0">
                        <a:latin typeface="Times New Roman"/>
                        <a:cs typeface="Times New Roman"/>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800" dirty="0" smtClean="0">
                          <a:latin typeface="Times New Roman"/>
                          <a:cs typeface="Times New Roman"/>
                        </a:rPr>
                        <a:t>2.94</a:t>
                      </a:r>
                      <a:endParaRPr lang="en-US" sz="1800" dirty="0">
                        <a:latin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673659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00" y="0"/>
            <a:ext cx="9012115" cy="6858000"/>
          </a:xfrm>
          <a:prstGeom prst="rect">
            <a:avLst/>
          </a:prstGeom>
        </p:spPr>
      </p:pic>
      <p:sp>
        <p:nvSpPr>
          <p:cNvPr id="3" name="Title 1"/>
          <p:cNvSpPr>
            <a:spLocks noGrp="1"/>
          </p:cNvSpPr>
          <p:nvPr>
            <p:ph type="title"/>
          </p:nvPr>
        </p:nvSpPr>
        <p:spPr>
          <a:xfrm>
            <a:off x="3110090" y="127000"/>
            <a:ext cx="5511800" cy="727251"/>
          </a:xfrm>
        </p:spPr>
        <p:txBody>
          <a:bodyPr>
            <a:normAutofit/>
          </a:bodyPr>
          <a:lstStyle/>
          <a:p>
            <a:pPr algn="l"/>
            <a:r>
              <a:rPr lang="en-US" sz="3600" dirty="0" smtClean="0">
                <a:solidFill>
                  <a:schemeClr val="accent1">
                    <a:lumMod val="75000"/>
                  </a:schemeClr>
                </a:solidFill>
              </a:rPr>
              <a:t>Qualitative Survey Results</a:t>
            </a:r>
            <a:endParaRPr lang="en-US" sz="3600" dirty="0">
              <a:solidFill>
                <a:schemeClr val="accent1">
                  <a:lumMod val="75000"/>
                </a:schemeClr>
              </a:solidFill>
            </a:endParaRPr>
          </a:p>
        </p:txBody>
      </p:sp>
    </p:spTree>
    <p:extLst>
      <p:ext uri="{BB962C8B-B14F-4D97-AF65-F5344CB8AC3E}">
        <p14:creationId xmlns:p14="http://schemas.microsoft.com/office/powerpoint/2010/main" val="295620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 y="0"/>
            <a:ext cx="8910513" cy="6858000"/>
          </a:xfrm>
          <a:prstGeom prst="rect">
            <a:avLst/>
          </a:prstGeom>
        </p:spPr>
      </p:pic>
    </p:spTree>
    <p:extLst>
      <p:ext uri="{BB962C8B-B14F-4D97-AF65-F5344CB8AC3E}">
        <p14:creationId xmlns:p14="http://schemas.microsoft.com/office/powerpoint/2010/main" val="556854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5306</TotalTime>
  <Words>247</Words>
  <Application>Microsoft Office PowerPoint</Application>
  <PresentationFormat>On-screen Show (4:3)</PresentationFormat>
  <Paragraphs>68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Breaking the Cycle</vt:lpstr>
      <vt:lpstr>Quantitative Results </vt:lpstr>
      <vt:lpstr>Qualitative Survey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Naeemah Ruffin</dc:creator>
  <cp:lastModifiedBy>rgeller</cp:lastModifiedBy>
  <cp:revision>167</cp:revision>
  <cp:lastPrinted>2014-11-18T22:35:31Z</cp:lastPrinted>
  <dcterms:created xsi:type="dcterms:W3CDTF">2014-11-17T19:03:23Z</dcterms:created>
  <dcterms:modified xsi:type="dcterms:W3CDTF">2015-05-08T13:50:36Z</dcterms:modified>
</cp:coreProperties>
</file>