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ppt" ContentType="application/vnd.ms-powerpoin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7"/>
  </p:notesMasterIdLst>
  <p:sldIdLst>
    <p:sldId id="256" r:id="rId2"/>
    <p:sldId id="257" r:id="rId3"/>
    <p:sldId id="262" r:id="rId4"/>
    <p:sldId id="258" r:id="rId5"/>
    <p:sldId id="263" r:id="rId6"/>
    <p:sldId id="268" r:id="rId7"/>
    <p:sldId id="270" r:id="rId8"/>
    <p:sldId id="264" r:id="rId9"/>
    <p:sldId id="265" r:id="rId10"/>
    <p:sldId id="271" r:id="rId11"/>
    <p:sldId id="272" r:id="rId12"/>
    <p:sldId id="261" r:id="rId13"/>
    <p:sldId id="260" r:id="rId14"/>
    <p:sldId id="269"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F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85742" autoAdjust="0"/>
  </p:normalViewPr>
  <p:slideViewPr>
    <p:cSldViewPr snapToGrid="0" snapToObjects="1">
      <p:cViewPr varScale="1">
        <p:scale>
          <a:sx n="77" d="100"/>
          <a:sy n="77" d="100"/>
        </p:scale>
        <p:origin x="-1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EC43E-3190-2341-BF39-37F77009B357}"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7CFF7D16-5627-1244-A3F5-C0A802EA4AB7}">
      <dgm:prSet phldrT="[Text]" custT="1"/>
      <dgm:spPr/>
      <dgm:t>
        <a:bodyPr/>
        <a:lstStyle/>
        <a:p>
          <a:r>
            <a:rPr lang="en-US" sz="2400" dirty="0" smtClean="0"/>
            <a:t>Prenatal ETS</a:t>
          </a:r>
        </a:p>
        <a:p>
          <a:r>
            <a:rPr lang="en-US" sz="2400" dirty="0" smtClean="0"/>
            <a:t>Exposure</a:t>
          </a:r>
          <a:endParaRPr lang="en-US" sz="2400" dirty="0"/>
        </a:p>
      </dgm:t>
    </dgm:pt>
    <dgm:pt modelId="{CB7233A7-2B76-C644-AE96-5F0D2CBD27B9}" type="parTrans" cxnId="{A0FDDB74-AAD9-2A45-94A1-BBF4CE67449C}">
      <dgm:prSet/>
      <dgm:spPr/>
      <dgm:t>
        <a:bodyPr/>
        <a:lstStyle/>
        <a:p>
          <a:endParaRPr lang="en-US"/>
        </a:p>
      </dgm:t>
    </dgm:pt>
    <dgm:pt modelId="{BC545E34-B471-764A-BA20-CA8E5D71DA0D}" type="sibTrans" cxnId="{A0FDDB74-AAD9-2A45-94A1-BBF4CE67449C}">
      <dgm:prSet/>
      <dgm:spPr>
        <a:solidFill>
          <a:srgbClr val="FF0000"/>
        </a:solidFill>
      </dgm:spPr>
      <dgm:t>
        <a:bodyPr/>
        <a:lstStyle/>
        <a:p>
          <a:endParaRPr lang="en-US"/>
        </a:p>
      </dgm:t>
    </dgm:pt>
    <dgm:pt modelId="{0CBEDAB0-BC31-6E4B-9F22-DFFBEEF5EF3C}">
      <dgm:prSet phldrT="[Text]" custT="1"/>
      <dgm:spPr/>
      <dgm:t>
        <a:bodyPr/>
        <a:lstStyle/>
        <a:p>
          <a:r>
            <a:rPr lang="en-US" sz="2400" dirty="0" smtClean="0"/>
            <a:t>Behavioral Issues</a:t>
          </a:r>
          <a:endParaRPr lang="en-US" sz="2400" dirty="0"/>
        </a:p>
      </dgm:t>
    </dgm:pt>
    <dgm:pt modelId="{7161FAFB-19FC-9840-A76C-63A1200B549C}" type="parTrans" cxnId="{D2C9AA90-ADDA-7E4D-9CCF-21EE9B247208}">
      <dgm:prSet/>
      <dgm:spPr/>
      <dgm:t>
        <a:bodyPr/>
        <a:lstStyle/>
        <a:p>
          <a:endParaRPr lang="en-US"/>
        </a:p>
      </dgm:t>
    </dgm:pt>
    <dgm:pt modelId="{8B8E0A4E-6787-6B44-BC8F-2059BAB40ED1}" type="sibTrans" cxnId="{D2C9AA90-ADDA-7E4D-9CCF-21EE9B247208}">
      <dgm:prSet/>
      <dgm:spPr>
        <a:solidFill>
          <a:srgbClr val="FF0000"/>
        </a:solidFill>
      </dgm:spPr>
      <dgm:t>
        <a:bodyPr/>
        <a:lstStyle/>
        <a:p>
          <a:endParaRPr lang="en-US"/>
        </a:p>
      </dgm:t>
    </dgm:pt>
    <dgm:pt modelId="{550EC294-7807-1A40-AEFC-970B5FAD899B}">
      <dgm:prSet phldrT="[Text]" custT="1"/>
      <dgm:spPr/>
      <dgm:t>
        <a:bodyPr/>
        <a:lstStyle/>
        <a:p>
          <a:r>
            <a:rPr lang="en-US" sz="2400" dirty="0" smtClean="0"/>
            <a:t>Lower Educational Attainment</a:t>
          </a:r>
          <a:endParaRPr lang="en-US" sz="2400" dirty="0"/>
        </a:p>
      </dgm:t>
    </dgm:pt>
    <dgm:pt modelId="{880CBF2D-430D-4D45-972D-83D4F3B37F6E}" type="parTrans" cxnId="{9771C640-B866-2047-95BE-8C5A26E42E41}">
      <dgm:prSet/>
      <dgm:spPr/>
      <dgm:t>
        <a:bodyPr/>
        <a:lstStyle/>
        <a:p>
          <a:endParaRPr lang="en-US"/>
        </a:p>
      </dgm:t>
    </dgm:pt>
    <dgm:pt modelId="{C268168B-54B1-234D-926F-AA76A0E8DCF6}" type="sibTrans" cxnId="{9771C640-B866-2047-95BE-8C5A26E42E41}">
      <dgm:prSet/>
      <dgm:spPr>
        <a:solidFill>
          <a:srgbClr val="FF0000"/>
        </a:solidFill>
      </dgm:spPr>
      <dgm:t>
        <a:bodyPr/>
        <a:lstStyle/>
        <a:p>
          <a:endParaRPr lang="en-US"/>
        </a:p>
      </dgm:t>
    </dgm:pt>
    <dgm:pt modelId="{85BFAAF1-71CB-624F-8858-83CE7AC226C9}">
      <dgm:prSet phldrT="[Text]" custT="1"/>
      <dgm:spPr/>
      <dgm:t>
        <a:bodyPr/>
        <a:lstStyle/>
        <a:p>
          <a:r>
            <a:rPr lang="en-US" sz="2400" dirty="0" smtClean="0"/>
            <a:t>Lower SES</a:t>
          </a:r>
          <a:endParaRPr lang="en-US" sz="2400" dirty="0"/>
        </a:p>
      </dgm:t>
    </dgm:pt>
    <dgm:pt modelId="{479B2EE1-46D7-B245-95CF-3B1613AD2162}" type="parTrans" cxnId="{0723D3B9-851E-E048-97FB-3E62DCC1A11E}">
      <dgm:prSet/>
      <dgm:spPr/>
      <dgm:t>
        <a:bodyPr/>
        <a:lstStyle/>
        <a:p>
          <a:endParaRPr lang="en-US"/>
        </a:p>
      </dgm:t>
    </dgm:pt>
    <dgm:pt modelId="{5620372E-1EFC-8D41-B734-1AC6B196B01A}" type="sibTrans" cxnId="{0723D3B9-851E-E048-97FB-3E62DCC1A11E}">
      <dgm:prSet/>
      <dgm:spPr>
        <a:solidFill>
          <a:srgbClr val="FF0000"/>
        </a:solidFill>
      </dgm:spPr>
      <dgm:t>
        <a:bodyPr/>
        <a:lstStyle/>
        <a:p>
          <a:endParaRPr lang="en-US"/>
        </a:p>
      </dgm:t>
    </dgm:pt>
    <dgm:pt modelId="{7D20F07C-C567-4D4C-80A1-D811BCD1F95A}">
      <dgm:prSet phldrT="[Text]" custT="1"/>
      <dgm:spPr/>
      <dgm:t>
        <a:bodyPr/>
        <a:lstStyle/>
        <a:p>
          <a:r>
            <a:rPr lang="en-US" sz="2400" dirty="0" smtClean="0"/>
            <a:t>Higher Stress</a:t>
          </a:r>
          <a:endParaRPr lang="en-US" sz="2400" dirty="0"/>
        </a:p>
      </dgm:t>
    </dgm:pt>
    <dgm:pt modelId="{F7F8EAEA-A20D-7142-8679-6A2A1EF71745}" type="parTrans" cxnId="{E2AF6CA8-B76F-F04E-AD6D-E10467C5CCB1}">
      <dgm:prSet/>
      <dgm:spPr/>
      <dgm:t>
        <a:bodyPr/>
        <a:lstStyle/>
        <a:p>
          <a:endParaRPr lang="en-US"/>
        </a:p>
      </dgm:t>
    </dgm:pt>
    <dgm:pt modelId="{6F35C13A-6D25-764C-AEC3-7D5AC30ABB74}" type="sibTrans" cxnId="{E2AF6CA8-B76F-F04E-AD6D-E10467C5CCB1}">
      <dgm:prSet/>
      <dgm:spPr>
        <a:solidFill>
          <a:srgbClr val="FF0000"/>
        </a:solidFill>
      </dgm:spPr>
      <dgm:t>
        <a:bodyPr/>
        <a:lstStyle/>
        <a:p>
          <a:endParaRPr lang="en-US"/>
        </a:p>
      </dgm:t>
    </dgm:pt>
    <dgm:pt modelId="{C00EA2B2-E40D-6E48-9814-973E359DB145}" type="pres">
      <dgm:prSet presAssocID="{5F9EC43E-3190-2341-BF39-37F77009B357}" presName="cycle" presStyleCnt="0">
        <dgm:presLayoutVars>
          <dgm:dir/>
          <dgm:resizeHandles val="exact"/>
        </dgm:presLayoutVars>
      </dgm:prSet>
      <dgm:spPr/>
      <dgm:t>
        <a:bodyPr/>
        <a:lstStyle/>
        <a:p>
          <a:endParaRPr lang="en-US"/>
        </a:p>
      </dgm:t>
    </dgm:pt>
    <dgm:pt modelId="{7126F421-4117-5A4F-9232-30B1569B5D67}" type="pres">
      <dgm:prSet presAssocID="{7CFF7D16-5627-1244-A3F5-C0A802EA4AB7}" presName="dummy" presStyleCnt="0"/>
      <dgm:spPr/>
    </dgm:pt>
    <dgm:pt modelId="{388E0688-C809-974F-A8E0-ABF2EEA54018}" type="pres">
      <dgm:prSet presAssocID="{7CFF7D16-5627-1244-A3F5-C0A802EA4AB7}" presName="node" presStyleLbl="revTx" presStyleIdx="0" presStyleCnt="5" custScaleX="143786" custRadScaleRad="96050" custRadScaleInc="20989">
        <dgm:presLayoutVars>
          <dgm:bulletEnabled val="1"/>
        </dgm:presLayoutVars>
      </dgm:prSet>
      <dgm:spPr/>
      <dgm:t>
        <a:bodyPr/>
        <a:lstStyle/>
        <a:p>
          <a:endParaRPr lang="en-US"/>
        </a:p>
      </dgm:t>
    </dgm:pt>
    <dgm:pt modelId="{790AEBDD-8B03-3E4D-B4F4-891025852FD3}" type="pres">
      <dgm:prSet presAssocID="{BC545E34-B471-764A-BA20-CA8E5D71DA0D}" presName="sibTrans" presStyleLbl="node1" presStyleIdx="0" presStyleCnt="5"/>
      <dgm:spPr/>
      <dgm:t>
        <a:bodyPr/>
        <a:lstStyle/>
        <a:p>
          <a:endParaRPr lang="en-US"/>
        </a:p>
      </dgm:t>
    </dgm:pt>
    <dgm:pt modelId="{06EA48FA-E3E8-3A43-8569-73CBB06C08A2}" type="pres">
      <dgm:prSet presAssocID="{0CBEDAB0-BC31-6E4B-9F22-DFFBEEF5EF3C}" presName="dummy" presStyleCnt="0"/>
      <dgm:spPr/>
    </dgm:pt>
    <dgm:pt modelId="{82ABBB8F-1CAB-664A-A26A-266F0C3F2D5C}" type="pres">
      <dgm:prSet presAssocID="{0CBEDAB0-BC31-6E4B-9F22-DFFBEEF5EF3C}" presName="node" presStyleLbl="revTx" presStyleIdx="1" presStyleCnt="5" custScaleX="138202" custRadScaleRad="107300" custRadScaleInc="18709">
        <dgm:presLayoutVars>
          <dgm:bulletEnabled val="1"/>
        </dgm:presLayoutVars>
      </dgm:prSet>
      <dgm:spPr/>
      <dgm:t>
        <a:bodyPr/>
        <a:lstStyle/>
        <a:p>
          <a:endParaRPr lang="en-US"/>
        </a:p>
      </dgm:t>
    </dgm:pt>
    <dgm:pt modelId="{C4DFA17A-7A22-B84B-B227-DF42BC56C3CF}" type="pres">
      <dgm:prSet presAssocID="{8B8E0A4E-6787-6B44-BC8F-2059BAB40ED1}" presName="sibTrans" presStyleLbl="node1" presStyleIdx="1" presStyleCnt="5" custLinFactNeighborX="-2611" custLinFactNeighborY="3367"/>
      <dgm:spPr/>
      <dgm:t>
        <a:bodyPr/>
        <a:lstStyle/>
        <a:p>
          <a:endParaRPr lang="en-US"/>
        </a:p>
      </dgm:t>
    </dgm:pt>
    <dgm:pt modelId="{D327D504-4FCF-2F44-BBDA-37C6F36D5734}" type="pres">
      <dgm:prSet presAssocID="{550EC294-7807-1A40-AEFC-970B5FAD899B}" presName="dummy" presStyleCnt="0"/>
      <dgm:spPr/>
    </dgm:pt>
    <dgm:pt modelId="{524AC194-B0A9-C245-AACD-297D9FBE8383}" type="pres">
      <dgm:prSet presAssocID="{550EC294-7807-1A40-AEFC-970B5FAD899B}" presName="node" presStyleLbl="revTx" presStyleIdx="2" presStyleCnt="5" custScaleX="172878" custRadScaleRad="100452" custRadScaleInc="20110">
        <dgm:presLayoutVars>
          <dgm:bulletEnabled val="1"/>
        </dgm:presLayoutVars>
      </dgm:prSet>
      <dgm:spPr/>
      <dgm:t>
        <a:bodyPr/>
        <a:lstStyle/>
        <a:p>
          <a:endParaRPr lang="en-US"/>
        </a:p>
      </dgm:t>
    </dgm:pt>
    <dgm:pt modelId="{C5491A70-8803-6F4D-BC26-63431D0B0A05}" type="pres">
      <dgm:prSet presAssocID="{C268168B-54B1-234D-926F-AA76A0E8DCF6}" presName="sibTrans" presStyleLbl="node1" presStyleIdx="2" presStyleCnt="5" custLinFactNeighborX="-375" custLinFactNeighborY="-704"/>
      <dgm:spPr/>
      <dgm:t>
        <a:bodyPr/>
        <a:lstStyle/>
        <a:p>
          <a:endParaRPr lang="en-US"/>
        </a:p>
      </dgm:t>
    </dgm:pt>
    <dgm:pt modelId="{26BFE32C-8016-714A-A39B-36163BBCAFFA}" type="pres">
      <dgm:prSet presAssocID="{85BFAAF1-71CB-624F-8858-83CE7AC226C9}" presName="dummy" presStyleCnt="0"/>
      <dgm:spPr/>
    </dgm:pt>
    <dgm:pt modelId="{74603E1B-7863-544A-9A57-2E51E8779D97}" type="pres">
      <dgm:prSet presAssocID="{85BFAAF1-71CB-624F-8858-83CE7AC226C9}" presName="node" presStyleLbl="revTx" presStyleIdx="3" presStyleCnt="5" custRadScaleRad="100736" custRadScaleInc="37419">
        <dgm:presLayoutVars>
          <dgm:bulletEnabled val="1"/>
        </dgm:presLayoutVars>
      </dgm:prSet>
      <dgm:spPr/>
      <dgm:t>
        <a:bodyPr/>
        <a:lstStyle/>
        <a:p>
          <a:endParaRPr lang="en-US"/>
        </a:p>
      </dgm:t>
    </dgm:pt>
    <dgm:pt modelId="{539DDD86-BEBA-0544-B78B-2D83ACAA495F}" type="pres">
      <dgm:prSet presAssocID="{5620372E-1EFC-8D41-B734-1AC6B196B01A}" presName="sibTrans" presStyleLbl="node1" presStyleIdx="3" presStyleCnt="5"/>
      <dgm:spPr/>
      <dgm:t>
        <a:bodyPr/>
        <a:lstStyle/>
        <a:p>
          <a:endParaRPr lang="en-US"/>
        </a:p>
      </dgm:t>
    </dgm:pt>
    <dgm:pt modelId="{FEA21396-739C-524E-84CA-35BB988E4A2F}" type="pres">
      <dgm:prSet presAssocID="{7D20F07C-C567-4D4C-80A1-D811BCD1F95A}" presName="dummy" presStyleCnt="0"/>
      <dgm:spPr/>
    </dgm:pt>
    <dgm:pt modelId="{0067333F-7D56-9E44-BA46-BF2A32331087}" type="pres">
      <dgm:prSet presAssocID="{7D20F07C-C567-4D4C-80A1-D811BCD1F95A}" presName="node" presStyleLbl="revTx" presStyleIdx="4" presStyleCnt="5">
        <dgm:presLayoutVars>
          <dgm:bulletEnabled val="1"/>
        </dgm:presLayoutVars>
      </dgm:prSet>
      <dgm:spPr/>
      <dgm:t>
        <a:bodyPr/>
        <a:lstStyle/>
        <a:p>
          <a:endParaRPr lang="en-US"/>
        </a:p>
      </dgm:t>
    </dgm:pt>
    <dgm:pt modelId="{F5B53192-37E4-9643-83FE-EC9B817AF2DE}" type="pres">
      <dgm:prSet presAssocID="{6F35C13A-6D25-764C-AEC3-7D5AC30ABB74}" presName="sibTrans" presStyleLbl="node1" presStyleIdx="4" presStyleCnt="5"/>
      <dgm:spPr/>
      <dgm:t>
        <a:bodyPr/>
        <a:lstStyle/>
        <a:p>
          <a:endParaRPr lang="en-US"/>
        </a:p>
      </dgm:t>
    </dgm:pt>
  </dgm:ptLst>
  <dgm:cxnLst>
    <dgm:cxn modelId="{EDCF58D4-545D-6246-8459-9660BBEF3228}" type="presOf" srcId="{0CBEDAB0-BC31-6E4B-9F22-DFFBEEF5EF3C}" destId="{82ABBB8F-1CAB-664A-A26A-266F0C3F2D5C}" srcOrd="0" destOrd="0" presId="urn:microsoft.com/office/officeart/2005/8/layout/cycle1"/>
    <dgm:cxn modelId="{51423CA1-DDC3-8D40-8910-0EE284EF6B22}" type="presOf" srcId="{7CFF7D16-5627-1244-A3F5-C0A802EA4AB7}" destId="{388E0688-C809-974F-A8E0-ABF2EEA54018}" srcOrd="0" destOrd="0" presId="urn:microsoft.com/office/officeart/2005/8/layout/cycle1"/>
    <dgm:cxn modelId="{D2C9AA90-ADDA-7E4D-9CCF-21EE9B247208}" srcId="{5F9EC43E-3190-2341-BF39-37F77009B357}" destId="{0CBEDAB0-BC31-6E4B-9F22-DFFBEEF5EF3C}" srcOrd="1" destOrd="0" parTransId="{7161FAFB-19FC-9840-A76C-63A1200B549C}" sibTransId="{8B8E0A4E-6787-6B44-BC8F-2059BAB40ED1}"/>
    <dgm:cxn modelId="{654D0D0E-3BAE-D140-8D59-FF321FA285BA}" type="presOf" srcId="{85BFAAF1-71CB-624F-8858-83CE7AC226C9}" destId="{74603E1B-7863-544A-9A57-2E51E8779D97}" srcOrd="0" destOrd="0" presId="urn:microsoft.com/office/officeart/2005/8/layout/cycle1"/>
    <dgm:cxn modelId="{E2AF6CA8-B76F-F04E-AD6D-E10467C5CCB1}" srcId="{5F9EC43E-3190-2341-BF39-37F77009B357}" destId="{7D20F07C-C567-4D4C-80A1-D811BCD1F95A}" srcOrd="4" destOrd="0" parTransId="{F7F8EAEA-A20D-7142-8679-6A2A1EF71745}" sibTransId="{6F35C13A-6D25-764C-AEC3-7D5AC30ABB74}"/>
    <dgm:cxn modelId="{D1E6CB2E-950E-B44C-A641-E0E893FA7F6B}" type="presOf" srcId="{7D20F07C-C567-4D4C-80A1-D811BCD1F95A}" destId="{0067333F-7D56-9E44-BA46-BF2A32331087}" srcOrd="0" destOrd="0" presId="urn:microsoft.com/office/officeart/2005/8/layout/cycle1"/>
    <dgm:cxn modelId="{989831C6-80DC-8648-AEF9-6D97D259E839}" type="presOf" srcId="{5620372E-1EFC-8D41-B734-1AC6B196B01A}" destId="{539DDD86-BEBA-0544-B78B-2D83ACAA495F}" srcOrd="0" destOrd="0" presId="urn:microsoft.com/office/officeart/2005/8/layout/cycle1"/>
    <dgm:cxn modelId="{A0FDDB74-AAD9-2A45-94A1-BBF4CE67449C}" srcId="{5F9EC43E-3190-2341-BF39-37F77009B357}" destId="{7CFF7D16-5627-1244-A3F5-C0A802EA4AB7}" srcOrd="0" destOrd="0" parTransId="{CB7233A7-2B76-C644-AE96-5F0D2CBD27B9}" sibTransId="{BC545E34-B471-764A-BA20-CA8E5D71DA0D}"/>
    <dgm:cxn modelId="{0723D3B9-851E-E048-97FB-3E62DCC1A11E}" srcId="{5F9EC43E-3190-2341-BF39-37F77009B357}" destId="{85BFAAF1-71CB-624F-8858-83CE7AC226C9}" srcOrd="3" destOrd="0" parTransId="{479B2EE1-46D7-B245-95CF-3B1613AD2162}" sibTransId="{5620372E-1EFC-8D41-B734-1AC6B196B01A}"/>
    <dgm:cxn modelId="{5C0D31C7-F1EB-0642-9FFD-5E2D411CF81D}" type="presOf" srcId="{5F9EC43E-3190-2341-BF39-37F77009B357}" destId="{C00EA2B2-E40D-6E48-9814-973E359DB145}" srcOrd="0" destOrd="0" presId="urn:microsoft.com/office/officeart/2005/8/layout/cycle1"/>
    <dgm:cxn modelId="{B4C48C93-51B0-4945-B4BF-920DD98DEFBB}" type="presOf" srcId="{6F35C13A-6D25-764C-AEC3-7D5AC30ABB74}" destId="{F5B53192-37E4-9643-83FE-EC9B817AF2DE}" srcOrd="0" destOrd="0" presId="urn:microsoft.com/office/officeart/2005/8/layout/cycle1"/>
    <dgm:cxn modelId="{D53E8D03-2DDF-0845-A7FA-5D5183C8EDC6}" type="presOf" srcId="{C268168B-54B1-234D-926F-AA76A0E8DCF6}" destId="{C5491A70-8803-6F4D-BC26-63431D0B0A05}" srcOrd="0" destOrd="0" presId="urn:microsoft.com/office/officeart/2005/8/layout/cycle1"/>
    <dgm:cxn modelId="{E931C9CF-CFAC-7441-BD9C-378E1125A823}" type="presOf" srcId="{BC545E34-B471-764A-BA20-CA8E5D71DA0D}" destId="{790AEBDD-8B03-3E4D-B4F4-891025852FD3}" srcOrd="0" destOrd="0" presId="urn:microsoft.com/office/officeart/2005/8/layout/cycle1"/>
    <dgm:cxn modelId="{9771C640-B866-2047-95BE-8C5A26E42E41}" srcId="{5F9EC43E-3190-2341-BF39-37F77009B357}" destId="{550EC294-7807-1A40-AEFC-970B5FAD899B}" srcOrd="2" destOrd="0" parTransId="{880CBF2D-430D-4D45-972D-83D4F3B37F6E}" sibTransId="{C268168B-54B1-234D-926F-AA76A0E8DCF6}"/>
    <dgm:cxn modelId="{DF5E2E21-E691-5847-9E84-4B328D72F47D}" type="presOf" srcId="{8B8E0A4E-6787-6B44-BC8F-2059BAB40ED1}" destId="{C4DFA17A-7A22-B84B-B227-DF42BC56C3CF}" srcOrd="0" destOrd="0" presId="urn:microsoft.com/office/officeart/2005/8/layout/cycle1"/>
    <dgm:cxn modelId="{952A5DD8-F6C0-1640-B36C-E78ADFF3BAFE}" type="presOf" srcId="{550EC294-7807-1A40-AEFC-970B5FAD899B}" destId="{524AC194-B0A9-C245-AACD-297D9FBE8383}" srcOrd="0" destOrd="0" presId="urn:microsoft.com/office/officeart/2005/8/layout/cycle1"/>
    <dgm:cxn modelId="{6DC1C8F6-89E6-374F-8ECA-AD97B3144FA2}" type="presParOf" srcId="{C00EA2B2-E40D-6E48-9814-973E359DB145}" destId="{7126F421-4117-5A4F-9232-30B1569B5D67}" srcOrd="0" destOrd="0" presId="urn:microsoft.com/office/officeart/2005/8/layout/cycle1"/>
    <dgm:cxn modelId="{4EBF435F-EB68-7E4A-B89D-9A50D45EFC27}" type="presParOf" srcId="{C00EA2B2-E40D-6E48-9814-973E359DB145}" destId="{388E0688-C809-974F-A8E0-ABF2EEA54018}" srcOrd="1" destOrd="0" presId="urn:microsoft.com/office/officeart/2005/8/layout/cycle1"/>
    <dgm:cxn modelId="{A25C1B09-9127-3F4B-BF66-5F40047A95F9}" type="presParOf" srcId="{C00EA2B2-E40D-6E48-9814-973E359DB145}" destId="{790AEBDD-8B03-3E4D-B4F4-891025852FD3}" srcOrd="2" destOrd="0" presId="urn:microsoft.com/office/officeart/2005/8/layout/cycle1"/>
    <dgm:cxn modelId="{1355D1A3-808F-324A-8AFF-F825D255FB52}" type="presParOf" srcId="{C00EA2B2-E40D-6E48-9814-973E359DB145}" destId="{06EA48FA-E3E8-3A43-8569-73CBB06C08A2}" srcOrd="3" destOrd="0" presId="urn:microsoft.com/office/officeart/2005/8/layout/cycle1"/>
    <dgm:cxn modelId="{B350BD55-703F-0040-8A97-188B6546A54C}" type="presParOf" srcId="{C00EA2B2-E40D-6E48-9814-973E359DB145}" destId="{82ABBB8F-1CAB-664A-A26A-266F0C3F2D5C}" srcOrd="4" destOrd="0" presId="urn:microsoft.com/office/officeart/2005/8/layout/cycle1"/>
    <dgm:cxn modelId="{10C24E0E-876C-A84D-A75A-140B787176A5}" type="presParOf" srcId="{C00EA2B2-E40D-6E48-9814-973E359DB145}" destId="{C4DFA17A-7A22-B84B-B227-DF42BC56C3CF}" srcOrd="5" destOrd="0" presId="urn:microsoft.com/office/officeart/2005/8/layout/cycle1"/>
    <dgm:cxn modelId="{EFDFE179-5D51-AB4E-AF74-729A34A5A424}" type="presParOf" srcId="{C00EA2B2-E40D-6E48-9814-973E359DB145}" destId="{D327D504-4FCF-2F44-BBDA-37C6F36D5734}" srcOrd="6" destOrd="0" presId="urn:microsoft.com/office/officeart/2005/8/layout/cycle1"/>
    <dgm:cxn modelId="{956A3D0F-604A-024C-8FE5-26C825E49110}" type="presParOf" srcId="{C00EA2B2-E40D-6E48-9814-973E359DB145}" destId="{524AC194-B0A9-C245-AACD-297D9FBE8383}" srcOrd="7" destOrd="0" presId="urn:microsoft.com/office/officeart/2005/8/layout/cycle1"/>
    <dgm:cxn modelId="{BF224860-0F4B-1B44-97BC-D8C4968ACE38}" type="presParOf" srcId="{C00EA2B2-E40D-6E48-9814-973E359DB145}" destId="{C5491A70-8803-6F4D-BC26-63431D0B0A05}" srcOrd="8" destOrd="0" presId="urn:microsoft.com/office/officeart/2005/8/layout/cycle1"/>
    <dgm:cxn modelId="{936C8ED1-40DB-0D40-BFF4-83EE36D890C1}" type="presParOf" srcId="{C00EA2B2-E40D-6E48-9814-973E359DB145}" destId="{26BFE32C-8016-714A-A39B-36163BBCAFFA}" srcOrd="9" destOrd="0" presId="urn:microsoft.com/office/officeart/2005/8/layout/cycle1"/>
    <dgm:cxn modelId="{33DC3681-24D8-BA4B-85B4-E4C111F74E01}" type="presParOf" srcId="{C00EA2B2-E40D-6E48-9814-973E359DB145}" destId="{74603E1B-7863-544A-9A57-2E51E8779D97}" srcOrd="10" destOrd="0" presId="urn:microsoft.com/office/officeart/2005/8/layout/cycle1"/>
    <dgm:cxn modelId="{5B6FCBEE-5D94-184C-BC38-C50424DC51ED}" type="presParOf" srcId="{C00EA2B2-E40D-6E48-9814-973E359DB145}" destId="{539DDD86-BEBA-0544-B78B-2D83ACAA495F}" srcOrd="11" destOrd="0" presId="urn:microsoft.com/office/officeart/2005/8/layout/cycle1"/>
    <dgm:cxn modelId="{16627C25-119A-1E47-88EB-53C84B2F1AAA}" type="presParOf" srcId="{C00EA2B2-E40D-6E48-9814-973E359DB145}" destId="{FEA21396-739C-524E-84CA-35BB988E4A2F}" srcOrd="12" destOrd="0" presId="urn:microsoft.com/office/officeart/2005/8/layout/cycle1"/>
    <dgm:cxn modelId="{BE80CF26-B945-3648-9458-A3D0A6ED1E29}" type="presParOf" srcId="{C00EA2B2-E40D-6E48-9814-973E359DB145}" destId="{0067333F-7D56-9E44-BA46-BF2A32331087}" srcOrd="13" destOrd="0" presId="urn:microsoft.com/office/officeart/2005/8/layout/cycle1"/>
    <dgm:cxn modelId="{4D8A1D0B-68A8-7549-978E-1F9D6D68291F}" type="presParOf" srcId="{C00EA2B2-E40D-6E48-9814-973E359DB145}" destId="{F5B53192-37E4-9643-83FE-EC9B817AF2D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E0688-C809-974F-A8E0-ABF2EEA54018}">
      <dsp:nvSpPr>
        <dsp:cNvPr id="0" name=""/>
        <dsp:cNvSpPr/>
      </dsp:nvSpPr>
      <dsp:spPr>
        <a:xfrm>
          <a:off x="4090108" y="202394"/>
          <a:ext cx="1706602"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Prenatal ETS</a:t>
          </a:r>
        </a:p>
        <a:p>
          <a:pPr lvl="0" algn="ctr" defTabSz="1066800">
            <a:lnSpc>
              <a:spcPct val="90000"/>
            </a:lnSpc>
            <a:spcBef>
              <a:spcPct val="0"/>
            </a:spcBef>
            <a:spcAft>
              <a:spcPct val="35000"/>
            </a:spcAft>
          </a:pPr>
          <a:r>
            <a:rPr lang="en-US" sz="2400" kern="1200" dirty="0" smtClean="0"/>
            <a:t>Exposure</a:t>
          </a:r>
          <a:endParaRPr lang="en-US" sz="2400" kern="1200" dirty="0"/>
        </a:p>
      </dsp:txBody>
      <dsp:txXfrm>
        <a:off x="4090108" y="202394"/>
        <a:ext cx="1706602" cy="1186904"/>
      </dsp:txXfrm>
    </dsp:sp>
    <dsp:sp modelId="{790AEBDD-8B03-3E4D-B4F4-891025852FD3}">
      <dsp:nvSpPr>
        <dsp:cNvPr id="0" name=""/>
        <dsp:cNvSpPr/>
      </dsp:nvSpPr>
      <dsp:spPr>
        <a:xfrm>
          <a:off x="1607764" y="369998"/>
          <a:ext cx="4455577" cy="4455577"/>
        </a:xfrm>
        <a:prstGeom prst="circularArrow">
          <a:avLst>
            <a:gd name="adj1" fmla="val 5195"/>
            <a:gd name="adj2" fmla="val 335503"/>
            <a:gd name="adj3" fmla="val 21000702"/>
            <a:gd name="adj4" fmla="val 19339174"/>
            <a:gd name="adj5" fmla="val 6060"/>
          </a:avLst>
        </a:prstGeom>
        <a:solidFill>
          <a:srgbClr val="FF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2ABBB8F-1CAB-664A-A26A-266F0C3F2D5C}">
      <dsp:nvSpPr>
        <dsp:cNvPr id="0" name=""/>
        <dsp:cNvSpPr/>
      </dsp:nvSpPr>
      <dsp:spPr>
        <a:xfrm>
          <a:off x="4836521" y="2446227"/>
          <a:ext cx="1640325"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Behavioral Issues</a:t>
          </a:r>
          <a:endParaRPr lang="en-US" sz="2400" kern="1200" dirty="0"/>
        </a:p>
      </dsp:txBody>
      <dsp:txXfrm>
        <a:off x="4836521" y="2446227"/>
        <a:ext cx="1640325" cy="1186904"/>
      </dsp:txXfrm>
    </dsp:sp>
    <dsp:sp modelId="{C4DFA17A-7A22-B84B-B227-DF42BC56C3CF}">
      <dsp:nvSpPr>
        <dsp:cNvPr id="0" name=""/>
        <dsp:cNvSpPr/>
      </dsp:nvSpPr>
      <dsp:spPr>
        <a:xfrm>
          <a:off x="1673983" y="38489"/>
          <a:ext cx="4455577" cy="4455577"/>
        </a:xfrm>
        <a:prstGeom prst="circularArrow">
          <a:avLst>
            <a:gd name="adj1" fmla="val 5195"/>
            <a:gd name="adj2" fmla="val 335503"/>
            <a:gd name="adj3" fmla="val 4118165"/>
            <a:gd name="adj4" fmla="val 3006392"/>
            <a:gd name="adj5" fmla="val 6060"/>
          </a:avLst>
        </a:prstGeom>
        <a:solidFill>
          <a:srgbClr val="FF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24AC194-B0A9-C245-AACD-297D9FBE8383}">
      <dsp:nvSpPr>
        <dsp:cNvPr id="0" name=""/>
        <dsp:cNvSpPr/>
      </dsp:nvSpPr>
      <dsp:spPr>
        <a:xfrm>
          <a:off x="2503601" y="3613695"/>
          <a:ext cx="2051896"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Lower Educational Attainment</a:t>
          </a:r>
          <a:endParaRPr lang="en-US" sz="2400" kern="1200" dirty="0"/>
        </a:p>
      </dsp:txBody>
      <dsp:txXfrm>
        <a:off x="2503601" y="3613695"/>
        <a:ext cx="2051896" cy="1186904"/>
      </dsp:txXfrm>
    </dsp:sp>
    <dsp:sp modelId="{C5491A70-8803-6F4D-BC26-63431D0B0A05}">
      <dsp:nvSpPr>
        <dsp:cNvPr id="0" name=""/>
        <dsp:cNvSpPr/>
      </dsp:nvSpPr>
      <dsp:spPr>
        <a:xfrm>
          <a:off x="1434915" y="-32659"/>
          <a:ext cx="4455577" cy="4455577"/>
        </a:xfrm>
        <a:prstGeom prst="circularArrow">
          <a:avLst>
            <a:gd name="adj1" fmla="val 5195"/>
            <a:gd name="adj2" fmla="val 335503"/>
            <a:gd name="adj3" fmla="val 8825319"/>
            <a:gd name="adj4" fmla="val 7589598"/>
            <a:gd name="adj5" fmla="val 6060"/>
          </a:avLst>
        </a:prstGeom>
        <a:solidFill>
          <a:srgbClr val="FF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4603E1B-7863-544A-9A57-2E51E8779D97}">
      <dsp:nvSpPr>
        <dsp:cNvPr id="0" name=""/>
        <dsp:cNvSpPr/>
      </dsp:nvSpPr>
      <dsp:spPr>
        <a:xfrm>
          <a:off x="1136212" y="1946969"/>
          <a:ext cx="1186904"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Lower SES</a:t>
          </a:r>
          <a:endParaRPr lang="en-US" sz="2400" kern="1200" dirty="0"/>
        </a:p>
      </dsp:txBody>
      <dsp:txXfrm>
        <a:off x="1136212" y="1946969"/>
        <a:ext cx="1186904" cy="1186904"/>
      </dsp:txXfrm>
    </dsp:sp>
    <dsp:sp modelId="{539DDD86-BEBA-0544-B78B-2D83ACAA495F}">
      <dsp:nvSpPr>
        <dsp:cNvPr id="0" name=""/>
        <dsp:cNvSpPr/>
      </dsp:nvSpPr>
      <dsp:spPr>
        <a:xfrm>
          <a:off x="1449205" y="32936"/>
          <a:ext cx="4455577" cy="4455577"/>
        </a:xfrm>
        <a:prstGeom prst="circularArrow">
          <a:avLst>
            <a:gd name="adj1" fmla="val 5195"/>
            <a:gd name="adj2" fmla="val 335503"/>
            <a:gd name="adj3" fmla="val 12365800"/>
            <a:gd name="adj4" fmla="val 11347881"/>
            <a:gd name="adj5" fmla="val 6060"/>
          </a:avLst>
        </a:prstGeom>
        <a:solidFill>
          <a:srgbClr val="FF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067333F-7D56-9E44-BA46-BF2A32331087}">
      <dsp:nvSpPr>
        <dsp:cNvPr id="0" name=""/>
        <dsp:cNvSpPr/>
      </dsp:nvSpPr>
      <dsp:spPr>
        <a:xfrm>
          <a:off x="1941108" y="35275"/>
          <a:ext cx="1186904"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Higher Stress</a:t>
          </a:r>
          <a:endParaRPr lang="en-US" sz="2400" kern="1200" dirty="0"/>
        </a:p>
      </dsp:txBody>
      <dsp:txXfrm>
        <a:off x="1941108" y="35275"/>
        <a:ext cx="1186904" cy="1186904"/>
      </dsp:txXfrm>
    </dsp:sp>
    <dsp:sp modelId="{F5B53192-37E4-9643-83FE-EC9B817AF2DE}">
      <dsp:nvSpPr>
        <dsp:cNvPr id="0" name=""/>
        <dsp:cNvSpPr/>
      </dsp:nvSpPr>
      <dsp:spPr>
        <a:xfrm>
          <a:off x="1310037" y="41008"/>
          <a:ext cx="4455577" cy="4455577"/>
        </a:xfrm>
        <a:prstGeom prst="circularArrow">
          <a:avLst>
            <a:gd name="adj1" fmla="val 5195"/>
            <a:gd name="adj2" fmla="val 335503"/>
            <a:gd name="adj3" fmla="val 16837767"/>
            <a:gd name="adj4" fmla="val 15482203"/>
            <a:gd name="adj5" fmla="val 6060"/>
          </a:avLst>
        </a:prstGeom>
        <a:solidFill>
          <a:srgbClr val="FF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7C3E0-0456-6F41-8B54-3A35E9AB32E0}" type="datetimeFigureOut">
              <a:rPr lang="en-US" smtClean="0"/>
              <a:t>4/22/15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D74B1-75F8-FA49-A811-3338A1FCAD1B}" type="slidenum">
              <a:rPr lang="en-US" smtClean="0"/>
              <a:t>‹#›</a:t>
            </a:fld>
            <a:endParaRPr lang="en-US"/>
          </a:p>
        </p:txBody>
      </p:sp>
    </p:spTree>
    <p:extLst>
      <p:ext uri="{BB962C8B-B14F-4D97-AF65-F5344CB8AC3E}">
        <p14:creationId xmlns:p14="http://schemas.microsoft.com/office/powerpoint/2010/main" val="2341827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my name is Madeleine Hopson and my mentor for this project is Julie </a:t>
            </a:r>
            <a:r>
              <a:rPr lang="en-US" baseline="0" dirty="0" err="1" smtClean="0"/>
              <a:t>Herbstman</a:t>
            </a:r>
            <a:r>
              <a:rPr lang="en-US" baseline="0" dirty="0" smtClean="0"/>
              <a:t> and we are from Columbia University’s Mailman School of Public Health.</a:t>
            </a:r>
          </a:p>
          <a:p>
            <a:endParaRPr lang="en-US" baseline="0" dirty="0" smtClean="0"/>
          </a:p>
          <a:p>
            <a:r>
              <a:rPr lang="en-US" baseline="0" dirty="0" smtClean="0"/>
              <a:t>My project looked at how the home environment can mitigate the effects of prenatal environmental tobacco smoke exposure on behavioral outcomes in children.</a:t>
            </a:r>
          </a:p>
        </p:txBody>
      </p:sp>
      <p:sp>
        <p:nvSpPr>
          <p:cNvPr id="4" name="Slide Number Placeholder 3"/>
          <p:cNvSpPr>
            <a:spLocks noGrp="1"/>
          </p:cNvSpPr>
          <p:nvPr>
            <p:ph type="sldNum" sz="quarter" idx="10"/>
          </p:nvPr>
        </p:nvSpPr>
        <p:spPr/>
        <p:txBody>
          <a:bodyPr/>
          <a:lstStyle/>
          <a:p>
            <a:fld id="{4F1D74B1-75F8-FA49-A811-3338A1FCAD1B}" type="slidenum">
              <a:rPr lang="en-US" smtClean="0"/>
              <a:t>1</a:t>
            </a:fld>
            <a:endParaRPr lang="en-US"/>
          </a:p>
        </p:txBody>
      </p:sp>
    </p:spTree>
    <p:extLst>
      <p:ext uri="{BB962C8B-B14F-4D97-AF65-F5344CB8AC3E}">
        <p14:creationId xmlns:p14="http://schemas.microsoft.com/office/powerpoint/2010/main" val="288736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last graph looked at the overall home score, we also found the same relationship when looking at the effect of the presence of learning materials specifically on behavioral outcomes. As I mentioned earlier, the presence of learning materials consists of having at least 10 books, or a variety of toys, et cetera in the home. Once again, we see the same effect, in which the effect of prenatal ETS exposure differs by whether the child was raised in a home that lacked sufficient learning materials or not. While there was still no difference of ETS exposure on behavioral outcomes in homes where children grew up with an abundance of learning materials, you can see that there is a STATISTICALLY SIGNFICANT difference in the effect of prenatal ETS on behavioral outcomes in homes that lacked learning materials, where we see a much larger adverse effect of prenatal ETS on behavioral problems in homes in which there is a lack of learning materials. This graph again shows the effect on externalizing behaviors, but we see the same relationship on all the behavioral outcomes measured, including attention problems, rule breaking, and aggressive behaviors.</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10</a:t>
            </a:fld>
            <a:endParaRPr lang="en-US"/>
          </a:p>
        </p:txBody>
      </p:sp>
    </p:spTree>
    <p:extLst>
      <p:ext uri="{BB962C8B-B14F-4D97-AF65-F5344CB8AC3E}">
        <p14:creationId xmlns:p14="http://schemas.microsoft.com/office/powerpoint/2010/main" val="78158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conclusion, this suggests that when a child is in a good home, there is no significant effect of prenatal ETS exposure on a child’s behavior – so no mitigating effect like we predicted in our hypothesis.</a:t>
            </a:r>
          </a:p>
          <a:p>
            <a:endParaRPr lang="en-US" baseline="0" dirty="0" smtClean="0"/>
          </a:p>
          <a:p>
            <a:r>
              <a:rPr lang="en-US" baseline="0" dirty="0" smtClean="0"/>
              <a:t>However, when a child is in a bad home, there is a significant adverse effect of prenatal ETS exposure on behavior, meaning that growing up in a bad home exacerbates the already adverse effect of prenatal ETS exposure – almost like a 2-hit model. We also see that this exacerbation is driven primarily by the availability of learning materials in the home.</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11</a:t>
            </a:fld>
            <a:endParaRPr lang="en-US"/>
          </a:p>
        </p:txBody>
      </p:sp>
    </p:spTree>
    <p:extLst>
      <p:ext uri="{BB962C8B-B14F-4D97-AF65-F5344CB8AC3E}">
        <p14:creationId xmlns:p14="http://schemas.microsoft.com/office/powerpoint/2010/main" val="39517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of the limitations of this study include how</a:t>
            </a:r>
            <a:r>
              <a:rPr lang="en-US" baseline="0" dirty="0" smtClean="0"/>
              <a:t> to isolate the effects of just environmental tobacco smoke on behavior since there are many other factors that can play a role, especially adverse social circumstances that many of these children and their family are exposed to. Therefore how to quantify environmental tobacco smoke is difficult. We chose to use a prenatal questionnaire, but the mother may not always be aware of her exposure to secondhand smoke or may not chose to report it. This is why we also chose to look at cotinine as a biomarker which may be a more objective indicator of cigarette exposure, but also has it’s own limitations because it is a very short term measure of exposure. However, this bias would LIKELY end up underestimating the true ETS effects.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limitation we had was in trying to measure mitigating effects, and we were limited by using instruments like the CBCL AND THE HOME INVENTORY that are well designed to pick up negative effects, but not so much at picking up positive effects. Additionally, the cutoffs we used for both the CBCL and the HOME inventory may have less of clinical significance than a statistical significance. For example, WE ARE COMPARING THE NUMBER OF ATTENTION PROBLEMS AMONG KIDS WHO ARE EXPOSED AND UNEXPOSED AS OPPOSED TO COMPARING KIDS WITH AN ADHD DIAGNOSIS OR NOT.   ALSO,  it is hard to quantify how different a HOME score of 5 vs. 6 really is.  </a:t>
            </a:r>
            <a:endParaRPr lang="en-US" dirty="0" smtClean="0"/>
          </a:p>
          <a:p>
            <a:endParaRPr lang="en-US" dirty="0" smtClean="0"/>
          </a:p>
          <a:p>
            <a:endParaRPr lang="en-US" dirty="0" smtClean="0"/>
          </a:p>
          <a:p>
            <a:endParaRPr lang="en-US" dirty="0" smtClean="0"/>
          </a:p>
          <a:p>
            <a:endParaRPr lang="en-US" dirty="0" smtClean="0"/>
          </a:p>
          <a:p>
            <a:r>
              <a:rPr lang="en-US" dirty="0" smtClean="0"/>
              <a:t>Self-report</a:t>
            </a:r>
            <a:r>
              <a:rPr lang="en-US" baseline="0" dirty="0" smtClean="0"/>
              <a:t> methods tend to under-report ETS exposure</a:t>
            </a:r>
          </a:p>
          <a:p>
            <a:endParaRPr lang="en-US" baseline="0" dirty="0" smtClean="0"/>
          </a:p>
          <a:p>
            <a:r>
              <a:rPr lang="en-US" baseline="0" dirty="0" smtClean="0"/>
              <a:t>Adverse social effects = nutrition, substance abuse, health service delivery, other environmental agents, stress</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12</a:t>
            </a:fld>
            <a:endParaRPr lang="en-US"/>
          </a:p>
        </p:txBody>
      </p:sp>
    </p:spTree>
    <p:extLst>
      <p:ext uri="{BB962C8B-B14F-4D97-AF65-F5344CB8AC3E}">
        <p14:creationId xmlns:p14="http://schemas.microsoft.com/office/powerpoint/2010/main" val="338996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cycle then that we</a:t>
            </a:r>
            <a:r>
              <a:rPr lang="en-US" baseline="0" dirty="0" smtClean="0"/>
              <a:t> envision starts with prenatal ETS exposure, which leads to behavioral issues which can lead to a lower educational attainment, a lower socioeconomic status, higher stress levels and an increase in smoking for the core family unit, which in turn can lead again to prenatal ETS exposure. While the ideal strategy would be to reduce any prenatal exposure to ETS, based on our data, focusing on the improving bad home environments may provide an avenue to break the cycle between prenatal ETS exposure and behavioral issues.</a:t>
            </a:r>
          </a:p>
          <a:p>
            <a:endParaRPr lang="en-US" dirty="0" smtClean="0"/>
          </a:p>
          <a:p>
            <a:endParaRPr lang="en-US" dirty="0" smtClean="0"/>
          </a:p>
          <a:p>
            <a:r>
              <a:rPr lang="en-US" dirty="0" smtClean="0"/>
              <a:t>Based on</a:t>
            </a:r>
            <a:r>
              <a:rPr lang="en-US" baseline="0" dirty="0" smtClean="0"/>
              <a:t> the data presented,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Based on my data, the impact of ETS is only observed when in a bad home environment, so focusing on mitigating</a:t>
            </a:r>
            <a:r>
              <a:rPr lang="en-US" baseline="0" dirty="0" smtClean="0"/>
              <a:t> the bad home environment could lead to significant improve</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13</a:t>
            </a:fld>
            <a:endParaRPr lang="en-US"/>
          </a:p>
        </p:txBody>
      </p:sp>
    </p:spTree>
    <p:extLst>
      <p:ext uri="{BB962C8B-B14F-4D97-AF65-F5344CB8AC3E}">
        <p14:creationId xmlns:p14="http://schemas.microsoft.com/office/powerpoint/2010/main" val="218465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buFont typeface="Arial"/>
              <a:buNone/>
            </a:pPr>
            <a:r>
              <a:rPr lang="en-US" dirty="0" smtClean="0"/>
              <a:t>More</a:t>
            </a:r>
            <a:r>
              <a:rPr lang="en-US" baseline="0" dirty="0" smtClean="0"/>
              <a:t> specifically, improving the availability of and access to learning materials in the home environment would help to break this cycle. This would again include providing toys that teach colors, sizes, shapes and that provide free expression, or having more than 10 books in a child’s home. Additionally, parental language stimulation is another aspect of the home environment that we found had strong effects on behavioral scores and depends a lot on a mother or fathers interaction with the child surrounding these learning materials. Finally, educating parents about the risks of prenatal tobacco smoke exposure before, during, and after pregnancy is important, as well as educating parents about the benefits of an enriching home environment. One of the solutions that the Columbia Center for Children’s Environmental health came up with was providing the children and their families with a coloring book, seen here called “Healthy Home, Healthy Child” that is an example of a learning material that also has tips for the children and the parents on how to maintain a healthy home environment, which seems like a solution that incorporates all three of these suggestions. </a:t>
            </a:r>
            <a:endParaRPr lang="en-US" dirty="0" smtClean="0"/>
          </a:p>
          <a:p>
            <a:pPr marL="114300" lvl="1" indent="0">
              <a:buFont typeface="Arial"/>
              <a:buNone/>
            </a:pPr>
            <a:endParaRPr lang="en-US" dirty="0" smtClean="0"/>
          </a:p>
          <a:p>
            <a:pPr lvl="1" indent="-342900">
              <a:buFont typeface="Arial"/>
              <a:buChar char="•"/>
            </a:pPr>
            <a:endParaRPr lang="en-US" dirty="0" smtClean="0"/>
          </a:p>
          <a:p>
            <a:pPr lvl="1" indent="-342900">
              <a:buFont typeface="Arial"/>
              <a:buChar char="•"/>
            </a:pPr>
            <a:endParaRPr lang="en-US" dirty="0" smtClean="0"/>
          </a:p>
          <a:p>
            <a:pPr lvl="1" indent="-342900">
              <a:buFont typeface="Arial"/>
              <a:buChar char="•"/>
            </a:pPr>
            <a:r>
              <a:rPr lang="en-US" dirty="0" smtClean="0"/>
              <a:t>Toys that teach colors, sizes, shapes</a:t>
            </a:r>
          </a:p>
          <a:p>
            <a:pPr lvl="1" indent="-342900">
              <a:buFont typeface="Arial"/>
              <a:buChar char="•"/>
            </a:pPr>
            <a:r>
              <a:rPr lang="en-US" dirty="0" smtClean="0"/>
              <a:t>Puzzles</a:t>
            </a:r>
          </a:p>
          <a:p>
            <a:pPr lvl="1" indent="-342900">
              <a:buFont typeface="Arial"/>
              <a:buChar char="•"/>
            </a:pPr>
            <a:r>
              <a:rPr lang="en-US" dirty="0" smtClean="0"/>
              <a:t>Toys permitting free expression</a:t>
            </a:r>
          </a:p>
          <a:p>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14</a:t>
            </a:fld>
            <a:endParaRPr lang="en-US"/>
          </a:p>
        </p:txBody>
      </p:sp>
    </p:spTree>
    <p:extLst>
      <p:ext uri="{BB962C8B-B14F-4D97-AF65-F5344CB8AC3E}">
        <p14:creationId xmlns:p14="http://schemas.microsoft.com/office/powerpoint/2010/main" val="70462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 just wanted to acknowledge and thank everyone</a:t>
            </a:r>
            <a:r>
              <a:rPr lang="en-US" baseline="0" dirty="0" smtClean="0"/>
              <a:t> at the Columbia Center for Children’s Environmental Health and my mentor Julie </a:t>
            </a:r>
            <a:r>
              <a:rPr lang="en-US" baseline="0" dirty="0" err="1" smtClean="0"/>
              <a:t>Herbstman</a:t>
            </a:r>
            <a:r>
              <a:rPr lang="en-US" baseline="0" dirty="0" smtClean="0"/>
              <a:t> for working with me on this project. </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15</a:t>
            </a:fld>
            <a:endParaRPr lang="en-US"/>
          </a:p>
        </p:txBody>
      </p:sp>
    </p:spTree>
    <p:extLst>
      <p:ext uri="{BB962C8B-B14F-4D97-AF65-F5344CB8AC3E}">
        <p14:creationId xmlns:p14="http://schemas.microsoft.com/office/powerpoint/2010/main" val="37377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adverse effects of prenatal maternal</a:t>
            </a:r>
            <a:r>
              <a:rPr lang="en-US" baseline="0" dirty="0" smtClean="0"/>
              <a:t> active smoking on children’s development has been well documented, but it’s only in last few decades that the effect of environmental tobacco smoke, ETS, or passive, second hand smoking, has been examined. </a:t>
            </a:r>
          </a:p>
          <a:p>
            <a:endParaRPr lang="en-US" baseline="0" dirty="0" smtClean="0"/>
          </a:p>
          <a:p>
            <a:r>
              <a:rPr lang="en-US" baseline="0" dirty="0" smtClean="0"/>
              <a:t>In 2004, over 10 million children under age 6 were being exposed to residential ETS. And as you can see from this graph from the CDC, there is an unequal distribution of ETS on</a:t>
            </a:r>
            <a:r>
              <a:rPr lang="en-US" u="sng" baseline="0" dirty="0" smtClean="0"/>
              <a:t> children from low-income</a:t>
            </a:r>
            <a:r>
              <a:rPr lang="en-US" baseline="0" dirty="0" smtClean="0"/>
              <a:t>, and </a:t>
            </a:r>
            <a:r>
              <a:rPr lang="en-US" i="0" u="sng" baseline="0" dirty="0" smtClean="0"/>
              <a:t>minority</a:t>
            </a:r>
            <a:r>
              <a:rPr lang="en-US" baseline="0" dirty="0" smtClean="0"/>
              <a:t> populations, which also tends to be overrepresented in urban populations. </a:t>
            </a:r>
          </a:p>
          <a:p>
            <a:endParaRPr lang="en-US" baseline="0" dirty="0" smtClean="0"/>
          </a:p>
          <a:p>
            <a:r>
              <a:rPr lang="en-US" baseline="0" dirty="0" smtClean="0"/>
              <a:t>A lot of the work done on prenatal ETS exposure has shown significant effects on asthma, bronchitis and other respiratory conditions, but there has also been research done on cognitive and behavioral effects in children. </a:t>
            </a:r>
          </a:p>
          <a:p>
            <a:endParaRPr lang="en-US" baseline="0" dirty="0" smtClean="0"/>
          </a:p>
          <a:p>
            <a:r>
              <a:rPr lang="en-US" baseline="0" dirty="0" smtClean="0"/>
              <a:t>In a study done by Virginia </a:t>
            </a:r>
            <a:r>
              <a:rPr lang="en-US" baseline="0" dirty="0" err="1" smtClean="0"/>
              <a:t>Rauh</a:t>
            </a:r>
            <a:r>
              <a:rPr lang="en-US" baseline="0" dirty="0" smtClean="0"/>
              <a:t> at Columbia University, children exposed prenatally to ETS had lower cognitive scores at 24 months than unexposed children. And this relationship was mediated </a:t>
            </a:r>
            <a:r>
              <a:rPr lang="en-US" cap="small" baseline="0" dirty="0" smtClean="0">
                <a:solidFill>
                  <a:srgbClr val="FF0000"/>
                </a:solidFill>
              </a:rPr>
              <a:t>(JH:  I think you may mean MODIFIED not MEDIATED here. . .I thought material hardship modified the effect of ETS such that kids who were ETS exposed AND had material hardship had lower scores on mental developmental index (MDI) than those who had one or the other or neither exposure. . .)</a:t>
            </a:r>
            <a:r>
              <a:rPr lang="en-US" baseline="0" dirty="0" smtClean="0"/>
              <a:t> by maternal hardship, so inability to pay electricity, rent, to afford food, etc. So this points to poverty and prenatal ETS exposure, which are already highly correlated, having an additive effect on children’s neurodevelopment.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r>
              <a:rPr lang="en-US" dirty="0" err="1" smtClean="0"/>
              <a:t>Bayley</a:t>
            </a:r>
            <a:r>
              <a:rPr lang="en-US" dirty="0" smtClean="0"/>
              <a:t> MDI measured at 24 months</a:t>
            </a:r>
          </a:p>
          <a:p>
            <a:pPr marL="171450" indent="-171450">
              <a:buFontTx/>
              <a:buChar char="-"/>
            </a:pPr>
            <a:r>
              <a:rPr lang="en-US" dirty="0" smtClean="0"/>
              <a:t>Material hardship + prenatal ETS = 7.1 points lower</a:t>
            </a:r>
          </a:p>
          <a:p>
            <a:pPr marL="171450" indent="-171450">
              <a:buFontTx/>
              <a:buChar char="-"/>
            </a:pPr>
            <a:r>
              <a:rPr lang="en-US" dirty="0" smtClean="0"/>
              <a:t>Puts more kids in developmentally delayed range, more likely to need early intervention services b/c potentially at risk for early school failure</a:t>
            </a:r>
          </a:p>
          <a:p>
            <a:endParaRPr lang="en-US" dirty="0" smtClean="0"/>
          </a:p>
          <a:p>
            <a:pPr indent="-342900">
              <a:buFont typeface="Arial"/>
              <a:buChar char="•"/>
            </a:pPr>
            <a:r>
              <a:rPr lang="en-US" sz="2400" dirty="0" smtClean="0"/>
              <a:t>(2004) </a:t>
            </a:r>
            <a:r>
              <a:rPr lang="en-US" sz="2400" dirty="0" err="1" smtClean="0"/>
              <a:t>Rauh</a:t>
            </a:r>
            <a:r>
              <a:rPr lang="en-US" sz="2400" dirty="0" smtClean="0"/>
              <a:t> et al.</a:t>
            </a:r>
          </a:p>
          <a:p>
            <a:pPr marL="800100" lvl="1" indent="-342900">
              <a:buFont typeface="Arial"/>
              <a:buChar char="•"/>
            </a:pPr>
            <a:r>
              <a:rPr lang="en-US" sz="2400" dirty="0" smtClean="0"/>
              <a:t>Children with prenatal ETS exposure had cognitive scores on average 5 points lower than unexposed</a:t>
            </a:r>
          </a:p>
          <a:p>
            <a:pPr marL="800100" lvl="1" indent="-342900">
              <a:buFont typeface="Arial"/>
              <a:buChar char="•"/>
            </a:pPr>
            <a:r>
              <a:rPr lang="en-US" sz="2400" dirty="0" smtClean="0"/>
              <a:t>Worsened when mediated by high material hardship (unmet needs of food, housing, or electricity)</a:t>
            </a:r>
          </a:p>
          <a:p>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2</a:t>
            </a:fld>
            <a:endParaRPr lang="en-US"/>
          </a:p>
        </p:txBody>
      </p:sp>
    </p:spTree>
    <p:extLst>
      <p:ext uri="{BB962C8B-B14F-4D97-AF65-F5344CB8AC3E}">
        <p14:creationId xmlns:p14="http://schemas.microsoft.com/office/powerpoint/2010/main" val="87472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2600" dirty="0" smtClean="0"/>
              <a:t>So building off that</a:t>
            </a:r>
            <a:r>
              <a:rPr lang="en-US" sz="2600" baseline="0" dirty="0" smtClean="0"/>
              <a:t> idea, another study done at Columbia University </a:t>
            </a:r>
            <a:r>
              <a:rPr lang="en-US" sz="2600" cap="small" baseline="0" dirty="0" smtClean="0"/>
              <a:t>(JH: I think Tom did this work while he was still at Hopkins) </a:t>
            </a:r>
            <a:r>
              <a:rPr lang="en-US" sz="2600" baseline="0" dirty="0" smtClean="0"/>
              <a:t>showed how the adverse cognitive effects of early life lead exposure in rats was mitigated by a stimulating environment during development.</a:t>
            </a:r>
          </a:p>
          <a:p>
            <a:pPr marL="0" indent="0">
              <a:buFont typeface="Arial"/>
              <a:buNone/>
            </a:pPr>
            <a:endParaRPr lang="en-US" sz="2600" baseline="0" dirty="0" smtClean="0"/>
          </a:p>
          <a:p>
            <a:pPr marL="0" indent="0">
              <a:buFont typeface="Arial"/>
              <a:buNone/>
            </a:pPr>
            <a:r>
              <a:rPr lang="en-US" sz="2600" baseline="0" dirty="0" smtClean="0"/>
              <a:t>In this study, there were lead exposed and lead unexposed rats that were randomized to enriched or isolated environments after birth. Enriched environments consisted of living with 7 other rats, being in cages that had a variety of toys, tunnels, and running wheels, and had more human interaction. Isolated rats had none of these. Cognition was measured by how long it took the rats to master a spatial learning task where they are placed in opaque water and need to find a platform, or a latency score.</a:t>
            </a:r>
          </a:p>
          <a:p>
            <a:pPr marL="0" indent="0">
              <a:buFont typeface="Arial"/>
              <a:buNone/>
            </a:pPr>
            <a:endParaRPr lang="en-US" sz="2600" baseline="0" dirty="0" smtClean="0"/>
          </a:p>
          <a:p>
            <a:pPr marL="0" indent="0">
              <a:buFont typeface="Arial"/>
              <a:buNone/>
            </a:pPr>
            <a:r>
              <a:rPr lang="en-US" sz="2600" baseline="0" dirty="0" smtClean="0"/>
              <a:t>As you can see in this graph, rats who were lead exposed and grew up in an isolated environment had the worst performance shown by the highest latency scores, or the most time needed to figure out how to get to the platform. In fact almost 50% of rats never even learned where the platform was. However, rats who were lead exposed but grew up in an enriched environment performed just as well as rats who were unexposed to lead but grew up in an enriched environment. This suggests that growing up in an enriched learning environment has the ability to mitigate adverse </a:t>
            </a:r>
            <a:r>
              <a:rPr lang="en-US" sz="2600" strike="sngStrike" baseline="0" dirty="0" smtClean="0"/>
              <a:t>prenatal</a:t>
            </a:r>
            <a:r>
              <a:rPr lang="en-US" sz="2600" baseline="0" dirty="0" smtClean="0"/>
              <a:t> effects of </a:t>
            </a:r>
            <a:r>
              <a:rPr lang="en-US" sz="2600" cap="small" baseline="0" dirty="0" smtClean="0"/>
              <a:t>prenatal (lead) exposure</a:t>
            </a:r>
            <a:r>
              <a:rPr lang="en-US" sz="2600" baseline="0" dirty="0" smtClean="0"/>
              <a:t>.</a:t>
            </a:r>
            <a:endParaRPr lang="en-US" sz="2600" dirty="0" smtClean="0"/>
          </a:p>
          <a:p>
            <a:pPr indent="-342900">
              <a:buFont typeface="Arial"/>
              <a:buChar char="•"/>
            </a:pPr>
            <a:endParaRPr lang="en-US" sz="2600" dirty="0" smtClean="0"/>
          </a:p>
          <a:p>
            <a:pPr indent="-342900">
              <a:buFont typeface="Arial"/>
              <a:buChar char="•"/>
            </a:pPr>
            <a:endParaRPr lang="en-US" sz="2600" dirty="0" smtClean="0"/>
          </a:p>
          <a:p>
            <a:pPr indent="-342900">
              <a:buFont typeface="Arial"/>
              <a:buChar char="•"/>
            </a:pPr>
            <a:endParaRPr lang="en-US" sz="2600" dirty="0" smtClean="0"/>
          </a:p>
          <a:p>
            <a:pPr indent="-342900">
              <a:buFont typeface="Arial"/>
              <a:buChar char="•"/>
            </a:pPr>
            <a:r>
              <a:rPr lang="en-US" sz="2600" dirty="0" smtClean="0"/>
              <a:t>Lead exposed rats in enriched environment performed as well as control-enriched rats on spatial learning task</a:t>
            </a:r>
          </a:p>
          <a:p>
            <a:pPr marL="800100" lvl="1" indent="-342900">
              <a:buFont typeface="Arial"/>
              <a:buChar char="•"/>
            </a:pPr>
            <a:r>
              <a:rPr lang="en-US" sz="2400" dirty="0" smtClean="0"/>
              <a:t>Enriched: 8 rats, toy variety, tunnels, running wheels, etc.</a:t>
            </a:r>
          </a:p>
          <a:p>
            <a:endParaRPr lang="en-US" dirty="0" smtClean="0"/>
          </a:p>
          <a:p>
            <a:r>
              <a:rPr lang="en-US" dirty="0" smtClean="0"/>
              <a:t>- Female rats given lead or no lead 10</a:t>
            </a:r>
            <a:r>
              <a:rPr lang="en-US" baseline="0" dirty="0" smtClean="0"/>
              <a:t> days before breeding </a:t>
            </a:r>
            <a:r>
              <a:rPr lang="en-US" baseline="0" dirty="0" smtClean="0">
                <a:sym typeface="Wingdings"/>
              </a:rPr>
              <a:t> gestation  weaning</a:t>
            </a:r>
          </a:p>
          <a:p>
            <a:r>
              <a:rPr lang="en-US" baseline="0" dirty="0" smtClean="0">
                <a:sym typeface="Wingdings"/>
              </a:rPr>
              <a:t>- Pups in isolation or enriched environment until 56 days old</a:t>
            </a:r>
          </a:p>
          <a:p>
            <a:pPr marL="171450" indent="-171450">
              <a:buFontTx/>
              <a:buChar char="-"/>
            </a:pPr>
            <a:r>
              <a:rPr lang="en-US" baseline="0" dirty="0" smtClean="0">
                <a:sym typeface="Wingdings"/>
              </a:rPr>
              <a:t>Water maze at 50 days (opaque, measure time it takes to find platform) – have to reach in 20 seconds for 2 consecutive days</a:t>
            </a:r>
          </a:p>
          <a:p>
            <a:pPr marL="171450" indent="-171450">
              <a:buFontTx/>
              <a:buChar char="-"/>
            </a:pPr>
            <a:r>
              <a:rPr lang="en-US" baseline="0" dirty="0" smtClean="0">
                <a:sym typeface="Wingdings"/>
              </a:rPr>
              <a:t>Almost 50% of Lead exposed/isolated </a:t>
            </a:r>
            <a:r>
              <a:rPr lang="en-US" baseline="0" dirty="0" err="1" smtClean="0">
                <a:sym typeface="Wingdings"/>
              </a:rPr>
              <a:t>couldn</a:t>
            </a:r>
            <a:r>
              <a:rPr lang="fr-FR" baseline="0" dirty="0" smtClean="0">
                <a:sym typeface="Wingdings"/>
              </a:rPr>
              <a:t>’</a:t>
            </a:r>
            <a:r>
              <a:rPr lang="en-US" baseline="0" dirty="0" smtClean="0">
                <a:sym typeface="Wingdings"/>
              </a:rPr>
              <a:t>t find platform by last day of training</a:t>
            </a:r>
          </a:p>
          <a:p>
            <a:pPr marL="0" indent="0">
              <a:buFontTx/>
              <a:buNone/>
            </a:pPr>
            <a:endParaRPr lang="en-US" baseline="0" dirty="0" smtClean="0">
              <a:sym typeface="Wingdings"/>
            </a:endParaRPr>
          </a:p>
          <a:p>
            <a:pPr marL="0" indent="0">
              <a:buFontTx/>
              <a:buNone/>
            </a:pPr>
            <a:endParaRPr lang="en-US" baseline="0" dirty="0" smtClean="0">
              <a:sym typeface="Wingding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Performed better than control/isolated rats &amp; much better than lead exposed/isolated rats</a:t>
            </a:r>
          </a:p>
          <a:p>
            <a:pPr marL="0" indent="0">
              <a:buFontTx/>
              <a:buNone/>
            </a:pP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3</a:t>
            </a:fld>
            <a:endParaRPr lang="en-US"/>
          </a:p>
        </p:txBody>
      </p:sp>
    </p:spTree>
    <p:extLst>
      <p:ext uri="{BB962C8B-B14F-4D97-AF65-F5344CB8AC3E}">
        <p14:creationId xmlns:p14="http://schemas.microsoft.com/office/powerpoint/2010/main" val="304940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 us to the hypothesis</a:t>
            </a:r>
            <a:r>
              <a:rPr lang="en-US" baseline="0" dirty="0" smtClean="0"/>
              <a:t> that the cognitive and behavioral effects seen in children at age 7 from prenatal ETS exposure could be mitigated by also growing up in an enriched learning environment. </a:t>
            </a:r>
          </a:p>
          <a:p>
            <a:endParaRPr lang="en-US" baseline="0" dirty="0" smtClean="0"/>
          </a:p>
          <a:p>
            <a:r>
              <a:rPr lang="en-US" baseline="0" dirty="0" smtClean="0"/>
              <a:t>After looking at the data for the study, we found that there was little effect </a:t>
            </a:r>
            <a:r>
              <a:rPr lang="en-US" cap="small" baseline="0" dirty="0" smtClean="0"/>
              <a:t>of ETS</a:t>
            </a:r>
            <a:r>
              <a:rPr lang="en-US" baseline="0" dirty="0" smtClean="0"/>
              <a:t> on cognitive scores, and decided to focus on the adverse </a:t>
            </a:r>
            <a:r>
              <a:rPr lang="en-US" strike="sngStrike" baseline="0" dirty="0" smtClean="0"/>
              <a:t>behavioral</a:t>
            </a:r>
            <a:r>
              <a:rPr lang="en-US" baseline="0" dirty="0" smtClean="0"/>
              <a:t> </a:t>
            </a:r>
            <a:r>
              <a:rPr lang="en-US" cap="small" baseline="0" dirty="0" smtClean="0"/>
              <a:t>effects of ETS on behavioral outcomes </a:t>
            </a:r>
            <a:r>
              <a:rPr lang="en-US" baseline="0" dirty="0" smtClean="0"/>
              <a:t>at age 7. We also found much more compelling results regarding exacerbation </a:t>
            </a:r>
            <a:r>
              <a:rPr lang="en-US" cap="small" baseline="0" dirty="0" smtClean="0"/>
              <a:t>of ETS-related </a:t>
            </a:r>
            <a:r>
              <a:rPr lang="en-US" baseline="0" dirty="0" smtClean="0"/>
              <a:t>adverse behavioral effects rather than mitigation and therefore our final hypothesis was that adverse behavioral effects at age 7 that are associated with prenatal ETS exposure would be exacerbated by growing up in a negative home environment.</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4</a:t>
            </a:fld>
            <a:endParaRPr lang="en-US"/>
          </a:p>
        </p:txBody>
      </p:sp>
    </p:spTree>
    <p:extLst>
      <p:ext uri="{BB962C8B-B14F-4D97-AF65-F5344CB8AC3E}">
        <p14:creationId xmlns:p14="http://schemas.microsoft.com/office/powerpoint/2010/main" val="377881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data collected</a:t>
            </a:r>
            <a:r>
              <a:rPr lang="en-US" baseline="0" dirty="0" smtClean="0"/>
              <a:t> by the Columbia Center for Children’s Environmental Health, which has an ongoing cohort study composed of pregnant women enrolled between 1998-2006 and their children, who have been followed up regarding numerous exposures and outcomes. The women and children self-report as African American or Dominican and live in neighborhoods of New York City that have high minority and low SES populations and are characterized as disadvantaged. The red dots on the map shown here display the home addresses of the women and their children, so you can see that the women are primarily from northern Manhattan and the Bronx.  </a:t>
            </a:r>
            <a:r>
              <a:rPr lang="en-US" cap="small" baseline="0" dirty="0" smtClean="0"/>
              <a:t>(JH:  Might want to take a second to orient people to the map. . .people outside of NY may not be familiar with this part of the city so when I talk about it outside NYC, I usually start by orienting people to the top of Central Park. . .)</a:t>
            </a:r>
          </a:p>
          <a:p>
            <a:endParaRPr lang="en-US" baseline="0" dirty="0" smtClean="0"/>
          </a:p>
          <a:p>
            <a:r>
              <a:rPr lang="en-US" baseline="0" dirty="0" smtClean="0"/>
              <a:t>In order to focus on ETS exposure in these populations, women who were active smokers, had high risk pregnancies or lived outside these neighborhoods for more than 1 year were excluded.</a:t>
            </a:r>
          </a:p>
          <a:p>
            <a:endParaRPr lang="en-US" baseline="0" dirty="0" smtClean="0"/>
          </a:p>
          <a:p>
            <a:r>
              <a:rPr lang="en-US" baseline="0" dirty="0" smtClean="0"/>
              <a:t>Of the 712 pregnant women enrolled in the overall cohort, we focused on women who had complete data for the cognitive and behavioral outcomes and the home scores and so our final cohort consisted of 407 women and their children, which was 57.2% of the overall cohort. </a:t>
            </a:r>
          </a:p>
          <a:p>
            <a:endParaRPr lang="en-US" dirty="0" smtClean="0"/>
          </a:p>
          <a:p>
            <a:endParaRPr lang="en-US" dirty="0" smtClean="0"/>
          </a:p>
          <a:p>
            <a:r>
              <a:rPr lang="en-US" dirty="0" smtClean="0"/>
              <a:t>Enrolled between 1998-2006, registered at NYP or Harlem Hospital by 20</a:t>
            </a:r>
            <a:r>
              <a:rPr lang="en-US" baseline="30000" dirty="0" smtClean="0"/>
              <a:t>th</a:t>
            </a:r>
            <a:r>
              <a:rPr lang="en-US" dirty="0" smtClean="0"/>
              <a:t> week of pregnancy</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5</a:t>
            </a:fld>
            <a:endParaRPr lang="en-US"/>
          </a:p>
        </p:txBody>
      </p:sp>
    </p:spTree>
    <p:extLst>
      <p:ext uri="{BB962C8B-B14F-4D97-AF65-F5344CB8AC3E}">
        <p14:creationId xmlns:p14="http://schemas.microsoft.com/office/powerpoint/2010/main" val="12836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Prenatal ETS exposure was measured by</a:t>
            </a:r>
            <a:r>
              <a:rPr lang="en-US" baseline="0" dirty="0" smtClean="0"/>
              <a:t> a prenatal questionnaire the women took when they first enrolled in the cohort </a:t>
            </a:r>
            <a:r>
              <a:rPr lang="en-US" cap="small" baseline="0" dirty="0" smtClean="0"/>
              <a:t>at the prenatal clinic</a:t>
            </a:r>
            <a:r>
              <a:rPr lang="en-US" baseline="0" dirty="0" smtClean="0"/>
              <a:t>. Some of the questions used to gauge ETS exposure included:</a:t>
            </a:r>
          </a:p>
          <a:p>
            <a:endParaRPr lang="en-US" baseline="0" dirty="0" smtClean="0"/>
          </a:p>
          <a:p>
            <a:r>
              <a:rPr lang="en-US" baseline="0" dirty="0" smtClean="0"/>
              <a:t>“can you please tell me the number of smokers in your home, which is considered the place you spend the most time” and “In your home during pregnancy, how many consecutive months were you exposed to someone else’s tobacco smoke” We categorized the presence of any smoker in the home as prenatal ETS exposure.</a:t>
            </a:r>
          </a:p>
          <a:p>
            <a:endParaRPr lang="en-US" baseline="0" dirty="0" smtClean="0"/>
          </a:p>
          <a:p>
            <a:r>
              <a:rPr lang="en-US" baseline="0" dirty="0" smtClean="0"/>
              <a:t>When the women gave birth, umbilical cord blood AND MATERNAL BLOOD was collected and analyzed for cotinine, which is a common, short-term biomarker of cigarette exposure, and and woman with the presence of cotinine in umbilical cord blood OR MATERNAL BLOOD was also considered to have a child that was ETS exposed DURING GESTATION.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F1D74B1-75F8-FA49-A811-3338A1FCAD1B}" type="slidenum">
              <a:rPr lang="en-US" smtClean="0"/>
              <a:t>6</a:t>
            </a:fld>
            <a:endParaRPr lang="en-US"/>
          </a:p>
        </p:txBody>
      </p:sp>
    </p:spTree>
    <p:extLst>
      <p:ext uri="{BB962C8B-B14F-4D97-AF65-F5344CB8AC3E}">
        <p14:creationId xmlns:p14="http://schemas.microsoft.com/office/powerpoint/2010/main" val="128364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home</a:t>
            </a:r>
            <a:r>
              <a:rPr lang="en-US" baseline="0" dirty="0" smtClean="0"/>
              <a:t> environment was measured using the HOME Inventory Scale, which is a validated, semi-structured interview given by a trained interviewer in the home of the child. The HOME inventory has 8 different subscales that comprise a total home score. Based on prior research that would be likely to affect behavioral outcomes, we focused on the Learning Materials and Language Stimulation subscales. Some examples of how the Learning Materials subscale was ranked includes whether the child has at least 10 children’s books and whether the child has toys that teach colors, sizes, and shapes and examples of the Language Stimulation subscale include whether the parent teaches the child simple verbal manners and whether the parent encourages the child to talk and takes time to listen.</a:t>
            </a:r>
          </a:p>
          <a:p>
            <a:endParaRPr lang="en-US" baseline="0" dirty="0" smtClean="0"/>
          </a:p>
          <a:p>
            <a:r>
              <a:rPr lang="en-US" baseline="0" dirty="0" smtClean="0"/>
              <a:t>Based on the distribution of HOME scores in our cohort, we categorized a bad home as those with home scores in the lowest 25</a:t>
            </a:r>
            <a:r>
              <a:rPr lang="en-US" baseline="30000" dirty="0" smtClean="0"/>
              <a:t>th</a:t>
            </a:r>
            <a:r>
              <a:rPr lang="en-US" baseline="0" dirty="0" smtClean="0"/>
              <a:t> percentile. And “good homes” as those above the 25</a:t>
            </a:r>
            <a:r>
              <a:rPr lang="en-US" baseline="30000" dirty="0" smtClean="0"/>
              <a:t>th</a:t>
            </a:r>
            <a:r>
              <a:rPr lang="en-US" baseline="0" dirty="0" smtClean="0"/>
              <a:t> percentile of scores.</a:t>
            </a:r>
          </a:p>
          <a:p>
            <a:endParaRPr lang="en-US" baseline="0" dirty="0" smtClean="0"/>
          </a:p>
          <a:p>
            <a:r>
              <a:rPr lang="en-US" baseline="0" dirty="0" smtClean="0"/>
              <a:t>Lastly, behavioral outcomes were measured using the Child Behavior Checklist, which is questionnaire filled out by the child’s mother regarding their behavior in a variety of subscales. Because we were focusing on ADHD-like behaviors, we looked at the effects on attention problems, rule breaking behavior, aggressive behavior, and externalizing behavior. Attention problems included behaviors such as fails to finish and can’t sit still, rule breaking behavior consists of behaviors such as lying, cheating, setting fires, aggressive behavior consists of behaviors like destroying the things of others and arguing, and externalizing behavior is a composite score of both aggressive and rule breaking behaviors.</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7</a:t>
            </a:fld>
            <a:endParaRPr lang="en-US"/>
          </a:p>
        </p:txBody>
      </p:sp>
    </p:spTree>
    <p:extLst>
      <p:ext uri="{BB962C8B-B14F-4D97-AF65-F5344CB8AC3E}">
        <p14:creationId xmlns:p14="http://schemas.microsoft.com/office/powerpoint/2010/main" val="110469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analyses were conducted</a:t>
            </a:r>
            <a:r>
              <a:rPr lang="en-US" baseline="0" dirty="0" smtClean="0"/>
              <a:t> in STATA using negative binomial regression which IS A TECHNIQUE USED TO ANALYZE ‘COUNT’ DATA AND accounts for the variance in outcome scores being greater than the mean. All analyses were adjusted for the following covariates including child’s gender, ethnicity, and age at assessment and the mother’s educational level, MATERNAL IQ, </a:t>
            </a:r>
            <a:r>
              <a:rPr lang="en-US" strike="sngStrike" baseline="0" dirty="0" smtClean="0"/>
              <a:t>diagnosis of  </a:t>
            </a:r>
            <a:r>
              <a:rPr lang="en-US" strike="noStrike" baseline="0" dirty="0" smtClean="0"/>
              <a:t>MATERNAL SYMPTOMS OF </a:t>
            </a:r>
            <a:r>
              <a:rPr lang="en-US" baseline="0" dirty="0" smtClean="0"/>
              <a:t>ADHD, </a:t>
            </a:r>
            <a:r>
              <a:rPr lang="en-US" baseline="0" dirty="0" err="1" smtClean="0"/>
              <a:t>materIAL</a:t>
            </a:r>
            <a:r>
              <a:rPr lang="en-US" baseline="0" dirty="0" smtClean="0"/>
              <a:t> hardship and maternal demoralization. </a:t>
            </a:r>
            <a:r>
              <a:rPr lang="en-US" baseline="0" dirty="0" err="1" smtClean="0"/>
              <a:t>MaterIAL</a:t>
            </a:r>
            <a:r>
              <a:rPr lang="en-US" baseline="0" dirty="0" smtClean="0"/>
              <a:t> hardship included whether the mother indicated that she couldn’t afford food, housing, or gas &amp; electricity and maternal demoralization was included because of the fact that the mother was completing the behavioral checklist and could bias her child’s results if she was feeling demoralized.</a:t>
            </a:r>
          </a:p>
          <a:p>
            <a:endParaRPr lang="en-US" baseline="0" dirty="0" smtClean="0"/>
          </a:p>
          <a:p>
            <a:r>
              <a:rPr lang="en-US" baseline="0" dirty="0" smtClean="0"/>
              <a:t>We started off by looking at the main effect of prenatal ETS exposure on behavioral outcomes when adjusted for the previous covariates, and as you can see in this graph, there was a SMALL main effect of ETS on all 4 measured behavioral domains, where prenatal ETS exposure was associated with a higher number of behavioral problems in attention, rule breaking, aggressive, and externalizing scores.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Negative binomial regression because of variance</a:t>
            </a:r>
            <a:r>
              <a:rPr lang="en-US" baseline="0" dirty="0" smtClean="0"/>
              <a:t> being greater than the mean</a:t>
            </a:r>
          </a:p>
          <a:p>
            <a:endParaRPr lang="en-US" baseline="0" dirty="0" smtClean="0"/>
          </a:p>
          <a:p>
            <a:r>
              <a:rPr lang="en-US" baseline="0" dirty="0" smtClean="0"/>
              <a:t>The impact of ETS differs depending on home environment</a:t>
            </a:r>
          </a:p>
          <a:p>
            <a:endParaRPr lang="en-US" baseline="0" dirty="0" smtClean="0"/>
          </a:p>
          <a:p>
            <a:r>
              <a:rPr lang="en-US" baseline="0" dirty="0" smtClean="0"/>
              <a:t>No ETS not good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ETS not good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 ETS good</a:t>
            </a:r>
          </a:p>
          <a:p>
            <a:r>
              <a:rPr lang="en-US" baseline="0" dirty="0" smtClean="0"/>
              <a:t>ETS good</a:t>
            </a:r>
          </a:p>
        </p:txBody>
      </p:sp>
      <p:sp>
        <p:nvSpPr>
          <p:cNvPr id="4" name="Slide Number Placeholder 3"/>
          <p:cNvSpPr>
            <a:spLocks noGrp="1"/>
          </p:cNvSpPr>
          <p:nvPr>
            <p:ph type="sldNum" sz="quarter" idx="10"/>
          </p:nvPr>
        </p:nvSpPr>
        <p:spPr/>
        <p:txBody>
          <a:bodyPr/>
          <a:lstStyle/>
          <a:p>
            <a:fld id="{4F1D74B1-75F8-FA49-A811-3338A1FCAD1B}" type="slidenum">
              <a:rPr lang="en-US" smtClean="0"/>
              <a:t>8</a:t>
            </a:fld>
            <a:endParaRPr lang="en-US"/>
          </a:p>
        </p:txBody>
      </p:sp>
    </p:spTree>
    <p:extLst>
      <p:ext uri="{BB962C8B-B14F-4D97-AF65-F5344CB8AC3E}">
        <p14:creationId xmlns:p14="http://schemas.microsoft.com/office/powerpoint/2010/main" val="326846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QUESTION ABOUT THIS GRAPH:  IS IT REALLY GOOD HOME</a:t>
            </a:r>
            <a:r>
              <a:rPr lang="en-US" baseline="0" dirty="0" smtClean="0"/>
              <a:t> VS. BAD HOME?  THE WAY YOU DESCRIBE THE WAY THAT YOU DEFINE GOOD HOME = UPPER 25% AND BAD HOME = LOWER 25%?  IF THE LABELS ON THIS GRAPH ARE CORRECT THEN THESE RESULTS ONLY REFLECT 50% OF THE PARTICIPANTS (THOSE IN EITHER GOOD HOMES OR BAD HOMES).  IS THIS REALLY WHAT YOU GRAPHED HERE?  </a:t>
            </a:r>
          </a:p>
          <a:p>
            <a:endParaRPr lang="en-US" baseline="0" dirty="0" smtClean="0"/>
          </a:p>
          <a:p>
            <a:r>
              <a:rPr lang="en-US" baseline="0" dirty="0" smtClean="0"/>
              <a:t>I THOUGHT THAT WHAT YOU DID HERE WAS TO LOOK AT BAD HOME (LOWEST 25%) VS. NOT BAD HOME (26-100%) BUT THAT THE LABEL FOR ‘NOT BAD HOME’ WAS CONFUSING SO MAYBE YOU REPLACED THIS WITH ‘GOOD HOME’?  IF THIS IS THE CASE, YOU WILL WANT TO CHANGE THE WAY YOU DESCRIBE GOOD HOME DEFINITION ON SLIDE 7. </a:t>
            </a:r>
          </a:p>
          <a:p>
            <a:endParaRPr lang="en-US" baseline="0" dirty="0" smtClean="0"/>
          </a:p>
          <a:p>
            <a:r>
              <a:rPr lang="en-US" baseline="0" dirty="0" smtClean="0"/>
              <a:t>IF IT REALLY IS GOOD HOME (UPPER 25%) VS. BAD HOME (LOWER 25%), THEN YOU SHOULD MAKE SURE THIS IS CLEAR WHEN YOU DESCRIBE THIS GRAPH IN THAT IT ONLY INCLUDES 50% OF THE DATA. . .</a:t>
            </a:r>
            <a:endParaRPr lang="en-US" dirty="0" smtClean="0"/>
          </a:p>
          <a:p>
            <a:endParaRPr lang="en-US" dirty="0" smtClean="0"/>
          </a:p>
          <a:p>
            <a:r>
              <a:rPr lang="en-US" dirty="0" smtClean="0"/>
              <a:t>I AM EDITING THE PARAGRAPH BELOW ASSUMING THAT IT INCLUDES ALL THE DATA AND THAT WHEN YOU SAY ‘GOOD HOME’ HERE,</a:t>
            </a:r>
            <a:r>
              <a:rPr lang="en-US" baseline="0" dirty="0" smtClean="0"/>
              <a:t> IT REFLECTS 26%-100% OF HOME SCORES AND IS REALLY JUST THOSE THAT ARE NOT IN BAD HOMES (LOWEST 25%):</a:t>
            </a:r>
            <a:endParaRPr lang="en-US" dirty="0" smtClean="0"/>
          </a:p>
          <a:p>
            <a:endParaRPr lang="en-US" dirty="0" smtClean="0"/>
          </a:p>
          <a:p>
            <a:r>
              <a:rPr lang="en-US" dirty="0" smtClean="0"/>
              <a:t>Once we stratified the results</a:t>
            </a:r>
            <a:r>
              <a:rPr lang="en-US" baseline="0" dirty="0" smtClean="0"/>
              <a:t> by home environment, we saw that the effect of prenatal ETS exposure on behavioral outcomes differed by THE TYPE OF HOME ENVIRONMENT THE CHILD LIVED IN.  </a:t>
            </a:r>
            <a:r>
              <a:rPr lang="en-US" strike="sngStrike" baseline="0" dirty="0" smtClean="0"/>
              <a:t>whether or not the child was raised in a good or bad home environment</a:t>
            </a:r>
            <a:r>
              <a:rPr lang="en-US" baseline="0" dirty="0" smtClean="0"/>
              <a:t>. More specifically, while the effect of ETS on behavior didn’t matter for children raised in good homes (DEFINE), children raised in bad homes with ETS exposure had significantly more behavioral problems than children raised in bad homes who didn’t have ETS exposure. </a:t>
            </a:r>
          </a:p>
          <a:p>
            <a:endParaRPr lang="en-US" baseline="0" dirty="0" smtClean="0"/>
          </a:p>
          <a:p>
            <a:r>
              <a:rPr lang="en-US" baseline="0" dirty="0" smtClean="0"/>
              <a:t>You can see that relationship in this graph in which the number of behavioral problems is represented on the y axis and the presence or absence of ETS exposure and the home environment type is located on the X axis.  Good homes are represented by the left 2 bars and you there is no significant difference in behavior problems between a child with no ETS exposure in the light blue and a child with ETS exposure in the dark blue. However, for children raised in homes considered bad homes, which are shown in the right 2 bars, you can see that the effect of ETS on the predicted number of problems is much greater between exposed and unexposed children. THE INTERACTION TERMS BETWEEN ETS AND HOME ENVIRONMENT ON BOTH AGGRESSIVE BEHAVIORS AND EXTERNALIZING BEHAVIORS WERE STATISTICALLY SIGNIFIANT.  </a:t>
            </a:r>
          </a:p>
          <a:p>
            <a:endParaRPr lang="en-US" baseline="0" dirty="0" smtClean="0"/>
          </a:p>
          <a:p>
            <a:r>
              <a:rPr lang="en-US" baseline="0" dirty="0" smtClean="0"/>
              <a:t>The graph shown here reflects the total HOME environment score on externalizing behaviors, but the same effect was seen on aggressive behaviors as well.</a:t>
            </a:r>
            <a:endParaRPr lang="en-US" dirty="0" smtClean="0"/>
          </a:p>
          <a:p>
            <a:endParaRPr lang="en-US" dirty="0" smtClean="0"/>
          </a:p>
          <a:p>
            <a:endParaRPr lang="en-US" dirty="0" smtClean="0"/>
          </a:p>
          <a:p>
            <a:endParaRPr lang="en-US" dirty="0" smtClean="0"/>
          </a:p>
          <a:p>
            <a:r>
              <a:rPr lang="en-US" dirty="0" smtClean="0"/>
              <a:t>No ETS not</a:t>
            </a:r>
            <a:r>
              <a:rPr lang="en-US" baseline="0" dirty="0" smtClean="0"/>
              <a:t> bad</a:t>
            </a:r>
          </a:p>
          <a:p>
            <a:r>
              <a:rPr lang="en-US" baseline="0" dirty="0" smtClean="0"/>
              <a:t>ETS not bad</a:t>
            </a:r>
          </a:p>
          <a:p>
            <a:r>
              <a:rPr lang="en-US" baseline="0" dirty="0" smtClean="0"/>
              <a:t>No ETS bad</a:t>
            </a:r>
          </a:p>
          <a:p>
            <a:r>
              <a:rPr lang="en-US" baseline="0" dirty="0" smtClean="0"/>
              <a:t>ETS bad</a:t>
            </a:r>
          </a:p>
          <a:p>
            <a:endParaRPr lang="en-US" baseline="0" dirty="0" smtClean="0"/>
          </a:p>
          <a:p>
            <a:r>
              <a:rPr lang="en-US" baseline="0" dirty="0" smtClean="0"/>
              <a:t>When </a:t>
            </a:r>
            <a:r>
              <a:rPr lang="en-US" baseline="0" dirty="0" err="1" smtClean="0"/>
              <a:t>youre</a:t>
            </a:r>
            <a:r>
              <a:rPr lang="en-US" baseline="0" dirty="0" smtClean="0"/>
              <a:t> not in a bad home, ETS </a:t>
            </a:r>
            <a:r>
              <a:rPr lang="en-US" baseline="0" dirty="0" err="1" smtClean="0"/>
              <a:t>doesn</a:t>
            </a:r>
            <a:r>
              <a:rPr lang="fr-FR" baseline="0" dirty="0" smtClean="0"/>
              <a:t>’</a:t>
            </a:r>
            <a:r>
              <a:rPr lang="en-US" baseline="0" dirty="0" smtClean="0"/>
              <a:t>t matter, but when you are ETS has a greater effect</a:t>
            </a:r>
            <a:endParaRPr lang="en-US" dirty="0"/>
          </a:p>
        </p:txBody>
      </p:sp>
      <p:sp>
        <p:nvSpPr>
          <p:cNvPr id="4" name="Slide Number Placeholder 3"/>
          <p:cNvSpPr>
            <a:spLocks noGrp="1"/>
          </p:cNvSpPr>
          <p:nvPr>
            <p:ph type="sldNum" sz="quarter" idx="10"/>
          </p:nvPr>
        </p:nvSpPr>
        <p:spPr/>
        <p:txBody>
          <a:bodyPr/>
          <a:lstStyle/>
          <a:p>
            <a:fld id="{4F1D74B1-75F8-FA49-A811-3338A1FCAD1B}" type="slidenum">
              <a:rPr lang="en-US" smtClean="0"/>
              <a:t>9</a:t>
            </a:fld>
            <a:endParaRPr lang="en-US"/>
          </a:p>
        </p:txBody>
      </p:sp>
    </p:spTree>
    <p:extLst>
      <p:ext uri="{BB962C8B-B14F-4D97-AF65-F5344CB8AC3E}">
        <p14:creationId xmlns:p14="http://schemas.microsoft.com/office/powerpoint/2010/main" val="73362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April 22,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April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April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April 22,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April 22,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22,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April 22,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April 22,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April 22,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6EEA923-9BEE-48CE-9F28-5B525F399BAD}" type="datetime4">
              <a:rPr lang="en-US" smtClean="0"/>
              <a:pPr/>
              <a:t>April 22, 2015</a:t>
            </a:fld>
            <a:endParaRPr lang="en-US"/>
          </a:p>
        </p:txBody>
      </p:sp>
      <p:sp>
        <p:nvSpPr>
          <p:cNvPr id="9" name="Slide Number Placeholder 8"/>
          <p:cNvSpPr>
            <a:spLocks noGrp="1"/>
          </p:cNvSpPr>
          <p:nvPr>
            <p:ph type="sldNum" sz="quarter" idx="11"/>
          </p:nvPr>
        </p:nvSpPr>
        <p:spPr/>
        <p:txBody>
          <a:bodyPr/>
          <a:lstStyle/>
          <a:p>
            <a:fld id="{F38DF745-7D3F-47F4-83A3-874385CFAA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8DF745-7D3F-47F4-83A3-874385CFAA6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D0EFEE-2756-4A20-BF2A-63F0A94F99AC}" type="datetime4">
              <a:rPr lang="en-US" smtClean="0"/>
              <a:pPr/>
              <a:t>April 22, 2015</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PowerPoint_97_-_2003_Presentation1.ppt"/><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png"/><Relationship Id="rId5" Type="http://schemas.openxmlformats.org/officeDocument/2006/relationships/oleObject" Target="../embeddings/oleObject1.bin"/><Relationship Id="rId6"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459" y="1230223"/>
            <a:ext cx="8176512" cy="3730356"/>
          </a:xfrm>
        </p:spPr>
        <p:txBody>
          <a:bodyPr>
            <a:normAutofit/>
          </a:bodyPr>
          <a:lstStyle/>
          <a:p>
            <a:r>
              <a:rPr lang="en-US" sz="4200" b="1" dirty="0" smtClean="0">
                <a:cs typeface="Arial Black"/>
              </a:rPr>
              <a:t>Mitigating Effects of Positive </a:t>
            </a:r>
            <a:r>
              <a:rPr lang="en-US" sz="4200" b="1" dirty="0">
                <a:cs typeface="Arial Black"/>
              </a:rPr>
              <a:t>L</a:t>
            </a:r>
            <a:r>
              <a:rPr lang="en-US" sz="4200" b="1" dirty="0" smtClean="0">
                <a:cs typeface="Arial Black"/>
              </a:rPr>
              <a:t>earning </a:t>
            </a:r>
            <a:r>
              <a:rPr lang="en-US" sz="4200" b="1" dirty="0">
                <a:cs typeface="Arial Black"/>
              </a:rPr>
              <a:t>E</a:t>
            </a:r>
            <a:r>
              <a:rPr lang="en-US" sz="4200" b="1" dirty="0" smtClean="0">
                <a:cs typeface="Arial Black"/>
              </a:rPr>
              <a:t>nvironment on Early </a:t>
            </a:r>
            <a:r>
              <a:rPr lang="en-US" sz="4200" b="1" dirty="0">
                <a:cs typeface="Arial Black"/>
              </a:rPr>
              <a:t>L</a:t>
            </a:r>
            <a:r>
              <a:rPr lang="en-US" sz="4200" b="1" dirty="0" smtClean="0">
                <a:cs typeface="Arial Black"/>
              </a:rPr>
              <a:t>ife </a:t>
            </a:r>
            <a:r>
              <a:rPr lang="en-US" sz="4200" b="1" dirty="0">
                <a:cs typeface="Arial Black"/>
              </a:rPr>
              <a:t>E</a:t>
            </a:r>
            <a:r>
              <a:rPr lang="en-US" sz="4200" b="1" dirty="0" smtClean="0">
                <a:cs typeface="Arial Black"/>
              </a:rPr>
              <a:t>xposure to ETS on Neurodevelopment in </a:t>
            </a:r>
            <a:r>
              <a:rPr lang="en-US" sz="4200" b="1" dirty="0">
                <a:cs typeface="Arial Black"/>
              </a:rPr>
              <a:t>C</a:t>
            </a:r>
            <a:r>
              <a:rPr lang="en-US" sz="4200" b="1" dirty="0" smtClean="0">
                <a:cs typeface="Arial Black"/>
              </a:rPr>
              <a:t>hildren</a:t>
            </a:r>
            <a:endParaRPr lang="en-US" sz="4200" b="1" dirty="0">
              <a:cs typeface="Arial Black"/>
            </a:endParaRPr>
          </a:p>
        </p:txBody>
      </p:sp>
      <p:sp>
        <p:nvSpPr>
          <p:cNvPr id="3" name="Subtitle 2"/>
          <p:cNvSpPr>
            <a:spLocks noGrp="1"/>
          </p:cNvSpPr>
          <p:nvPr>
            <p:ph type="subTitle" idx="1"/>
          </p:nvPr>
        </p:nvSpPr>
        <p:spPr>
          <a:xfrm>
            <a:off x="1865431" y="5020107"/>
            <a:ext cx="4484430" cy="1587416"/>
          </a:xfrm>
        </p:spPr>
        <p:txBody>
          <a:bodyPr>
            <a:noAutofit/>
          </a:bodyPr>
          <a:lstStyle/>
          <a:p>
            <a:r>
              <a:rPr lang="en-US" sz="2400" b="1" dirty="0" smtClean="0">
                <a:solidFill>
                  <a:schemeClr val="tx1"/>
                </a:solidFill>
              </a:rPr>
              <a:t>Student: Madeleine Hopson</a:t>
            </a:r>
          </a:p>
          <a:p>
            <a:r>
              <a:rPr lang="en-US" sz="2400" b="1" dirty="0" smtClean="0">
                <a:solidFill>
                  <a:schemeClr val="tx1"/>
                </a:solidFill>
              </a:rPr>
              <a:t>Mentor: Julie </a:t>
            </a:r>
            <a:r>
              <a:rPr lang="en-US" sz="2400" b="1" dirty="0" err="1" smtClean="0">
                <a:solidFill>
                  <a:schemeClr val="tx1"/>
                </a:solidFill>
              </a:rPr>
              <a:t>Herbstman</a:t>
            </a:r>
            <a:r>
              <a:rPr lang="en-US" sz="2400" b="1" dirty="0" smtClean="0">
                <a:solidFill>
                  <a:schemeClr val="tx1"/>
                </a:solidFill>
              </a:rPr>
              <a:t>, PhD</a:t>
            </a:r>
          </a:p>
          <a:p>
            <a:endParaRPr lang="en-US" sz="1200" b="1" dirty="0" smtClean="0">
              <a:solidFill>
                <a:schemeClr val="tx1"/>
              </a:solidFill>
            </a:endParaRPr>
          </a:p>
          <a:p>
            <a:r>
              <a:rPr lang="en-US" sz="2400" b="1" dirty="0" smtClean="0">
                <a:solidFill>
                  <a:schemeClr val="tx1"/>
                </a:solidFill>
              </a:rPr>
              <a:t>Columbia University</a:t>
            </a:r>
            <a:endParaRPr lang="en-US" sz="2400" b="1" dirty="0">
              <a:solidFill>
                <a:schemeClr val="tx1"/>
              </a:solidFill>
            </a:endParaRPr>
          </a:p>
        </p:txBody>
      </p:sp>
      <p:pic>
        <p:nvPicPr>
          <p:cNvPr id="4" name="Picture 3"/>
          <p:cNvPicPr>
            <a:picLocks noChangeAspect="1"/>
          </p:cNvPicPr>
          <p:nvPr/>
        </p:nvPicPr>
        <p:blipFill>
          <a:blip r:embed="rId3"/>
          <a:stretch>
            <a:fillRect/>
          </a:stretch>
        </p:blipFill>
        <p:spPr>
          <a:xfrm>
            <a:off x="198459" y="63499"/>
            <a:ext cx="3753778" cy="2103284"/>
          </a:xfrm>
          <a:prstGeom prst="rect">
            <a:avLst/>
          </a:prstGeom>
        </p:spPr>
      </p:pic>
      <p:pic>
        <p:nvPicPr>
          <p:cNvPr id="5" name="Picture 4"/>
          <p:cNvPicPr>
            <a:picLocks noChangeAspect="1"/>
          </p:cNvPicPr>
          <p:nvPr/>
        </p:nvPicPr>
        <p:blipFill>
          <a:blip r:embed="rId4"/>
          <a:stretch>
            <a:fillRect/>
          </a:stretch>
        </p:blipFill>
        <p:spPr>
          <a:xfrm>
            <a:off x="6349861" y="126998"/>
            <a:ext cx="2025110" cy="2039785"/>
          </a:xfrm>
          <a:prstGeom prst="rect">
            <a:avLst/>
          </a:prstGeom>
        </p:spPr>
      </p:pic>
    </p:spTree>
    <p:extLst>
      <p:ext uri="{BB962C8B-B14F-4D97-AF65-F5344CB8AC3E}">
        <p14:creationId xmlns:p14="http://schemas.microsoft.com/office/powerpoint/2010/main" val="8699333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74" y="59106"/>
            <a:ext cx="7620000" cy="737867"/>
          </a:xfrm>
        </p:spPr>
        <p:txBody>
          <a:bodyPr/>
          <a:lstStyle/>
          <a:p>
            <a:r>
              <a:rPr lang="en-US" b="1" dirty="0" smtClean="0"/>
              <a:t>Results: </a:t>
            </a:r>
            <a:r>
              <a:rPr lang="en-US" sz="3200" b="1" dirty="0" smtClean="0"/>
              <a:t>Exacerbating Effects</a:t>
            </a:r>
            <a:endParaRPr lang="en-US" sz="3200" b="1" dirty="0"/>
          </a:p>
        </p:txBody>
      </p:sp>
      <p:sp>
        <p:nvSpPr>
          <p:cNvPr id="3" name="Content Placeholder 2"/>
          <p:cNvSpPr>
            <a:spLocks noGrp="1"/>
          </p:cNvSpPr>
          <p:nvPr>
            <p:ph idx="1"/>
          </p:nvPr>
        </p:nvSpPr>
        <p:spPr>
          <a:xfrm>
            <a:off x="196974" y="801714"/>
            <a:ext cx="8124108" cy="4800600"/>
          </a:xfrm>
        </p:spPr>
        <p:txBody>
          <a:bodyPr>
            <a:normAutofit/>
          </a:bodyPr>
          <a:lstStyle/>
          <a:p>
            <a:r>
              <a:rPr lang="en-US" sz="2800" u="sng" dirty="0" smtClean="0"/>
              <a:t>Learning Material</a:t>
            </a:r>
            <a:r>
              <a:rPr lang="en-US" sz="2800" dirty="0" smtClean="0"/>
              <a:t> increased number of problems in Attention Problems (p=0.006), Rule Breaking (p&lt;0.0001), Aggressive Behaviors (p=0.001), and Externalizing Behaviors (p&lt;0.0001) scores</a:t>
            </a:r>
            <a:endParaRPr lang="en-US" sz="2800" dirty="0"/>
          </a:p>
        </p:txBody>
      </p:sp>
      <p:pic>
        <p:nvPicPr>
          <p:cNvPr id="5" name="Picture 4" descr="External_LearningMaterial_B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531" y="2612925"/>
            <a:ext cx="5691889" cy="4139556"/>
          </a:xfrm>
          <a:prstGeom prst="rect">
            <a:avLst/>
          </a:prstGeom>
          <a:ln>
            <a:solidFill>
              <a:schemeClr val="tx1"/>
            </a:solidFill>
          </a:ln>
        </p:spPr>
      </p:pic>
      <p:sp>
        <p:nvSpPr>
          <p:cNvPr id="9" name="Rectangle 8"/>
          <p:cNvSpPr/>
          <p:nvPr/>
        </p:nvSpPr>
        <p:spPr>
          <a:xfrm>
            <a:off x="5475431" y="3231076"/>
            <a:ext cx="1353429" cy="3369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2000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82" y="414789"/>
            <a:ext cx="7620000" cy="737867"/>
          </a:xfrm>
        </p:spPr>
        <p:txBody>
          <a:bodyPr/>
          <a:lstStyle/>
          <a:p>
            <a:r>
              <a:rPr lang="en-US" b="1" dirty="0" smtClean="0"/>
              <a:t>Conclusion:</a:t>
            </a:r>
            <a:endParaRPr lang="en-US" sz="3200" b="1" dirty="0"/>
          </a:p>
        </p:txBody>
      </p:sp>
      <p:sp>
        <p:nvSpPr>
          <p:cNvPr id="3" name="Content Placeholder 2"/>
          <p:cNvSpPr>
            <a:spLocks noGrp="1"/>
          </p:cNvSpPr>
          <p:nvPr>
            <p:ph idx="1"/>
          </p:nvPr>
        </p:nvSpPr>
        <p:spPr>
          <a:xfrm>
            <a:off x="196974" y="1403329"/>
            <a:ext cx="8124108" cy="4997192"/>
          </a:xfrm>
        </p:spPr>
        <p:txBody>
          <a:bodyPr>
            <a:normAutofit/>
          </a:bodyPr>
          <a:lstStyle/>
          <a:p>
            <a:r>
              <a:rPr lang="en-US" sz="2800" dirty="0" smtClean="0"/>
              <a:t>When a child is in a “good home,” there is no significant effect of prenatal ETS exposure on a child’s behavior</a:t>
            </a:r>
          </a:p>
          <a:p>
            <a:pPr marL="114300" indent="0">
              <a:buNone/>
            </a:pPr>
            <a:endParaRPr lang="en-US" sz="2800" dirty="0" smtClean="0"/>
          </a:p>
          <a:p>
            <a:r>
              <a:rPr lang="en-US" sz="2800" dirty="0" smtClean="0"/>
              <a:t>Only when a child is in a “bad home” is there a significant adverse effect of prenatal ETS exposure on behavior </a:t>
            </a:r>
          </a:p>
          <a:p>
            <a:pPr lvl="1"/>
            <a:r>
              <a:rPr lang="en-US" sz="2400" dirty="0" smtClean="0"/>
              <a:t>This is primarily driven by the availability of learning materials</a:t>
            </a:r>
          </a:p>
          <a:p>
            <a:pPr marL="411480" lvl="1" indent="0">
              <a:buNone/>
            </a:pPr>
            <a:endParaRPr lang="en-US" sz="2600" dirty="0"/>
          </a:p>
        </p:txBody>
      </p:sp>
    </p:spTree>
    <p:extLst>
      <p:ext uri="{BB962C8B-B14F-4D97-AF65-F5344CB8AC3E}">
        <p14:creationId xmlns:p14="http://schemas.microsoft.com/office/powerpoint/2010/main" val="3523160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51464" cy="1371600"/>
          </a:xfrm>
        </p:spPr>
        <p:txBody>
          <a:bodyPr/>
          <a:lstStyle/>
          <a:p>
            <a:r>
              <a:rPr lang="en-US" b="1" dirty="0" smtClean="0"/>
              <a:t>Limitations</a:t>
            </a:r>
            <a:endParaRPr lang="en-US" b="1" dirty="0"/>
          </a:p>
        </p:txBody>
      </p:sp>
      <p:sp>
        <p:nvSpPr>
          <p:cNvPr id="3" name="Content Placeholder 2"/>
          <p:cNvSpPr>
            <a:spLocks noGrp="1"/>
          </p:cNvSpPr>
          <p:nvPr>
            <p:ph idx="1"/>
          </p:nvPr>
        </p:nvSpPr>
        <p:spPr>
          <a:xfrm>
            <a:off x="457199" y="1600200"/>
            <a:ext cx="7856839" cy="4800600"/>
          </a:xfrm>
        </p:spPr>
        <p:txBody>
          <a:bodyPr>
            <a:normAutofit/>
          </a:bodyPr>
          <a:lstStyle/>
          <a:p>
            <a:pPr indent="-342900">
              <a:buFont typeface="Arial"/>
              <a:buChar char="•"/>
            </a:pPr>
            <a:r>
              <a:rPr lang="en-US" sz="2400" dirty="0" smtClean="0"/>
              <a:t>Isolating ETS </a:t>
            </a:r>
            <a:r>
              <a:rPr lang="en-US" sz="2400" dirty="0" smtClean="0"/>
              <a:t>when toxic exposures rarely occur in isolation and are affected by adverse social circumstances</a:t>
            </a:r>
          </a:p>
          <a:p>
            <a:pPr indent="-342900">
              <a:buFont typeface="Arial"/>
              <a:buChar char="•"/>
            </a:pPr>
            <a:r>
              <a:rPr lang="en-US" sz="2400" dirty="0" smtClean="0"/>
              <a:t>Self-reported measure of ETS</a:t>
            </a:r>
          </a:p>
          <a:p>
            <a:pPr lvl="1" indent="-342900">
              <a:buFont typeface="Arial"/>
              <a:buChar char="•"/>
            </a:pPr>
            <a:r>
              <a:rPr lang="en-US" sz="2400" dirty="0" smtClean="0"/>
              <a:t>Bias </a:t>
            </a:r>
            <a:r>
              <a:rPr lang="en-US" sz="2400" dirty="0"/>
              <a:t>can underestimate true ETS </a:t>
            </a:r>
            <a:r>
              <a:rPr lang="en-US" sz="2400" dirty="0" smtClean="0"/>
              <a:t>effects</a:t>
            </a:r>
            <a:endParaRPr lang="en-US" sz="2400" dirty="0" smtClean="0">
              <a:solidFill>
                <a:srgbClr val="000000"/>
              </a:solidFill>
            </a:endParaRPr>
          </a:p>
          <a:p>
            <a:pPr lvl="1" indent="-342900">
              <a:buFont typeface="Arial"/>
              <a:buChar char="•"/>
            </a:pPr>
            <a:r>
              <a:rPr lang="en-US" sz="2400" dirty="0" smtClean="0">
                <a:solidFill>
                  <a:srgbClr val="000000"/>
                </a:solidFill>
              </a:rPr>
              <a:t>By </a:t>
            </a:r>
            <a:r>
              <a:rPr lang="en-US" sz="2400" dirty="0">
                <a:solidFill>
                  <a:srgbClr val="000000"/>
                </a:solidFill>
              </a:rPr>
              <a:t>including cotinine, can reduce misclassification by self-</a:t>
            </a:r>
            <a:r>
              <a:rPr lang="en-US" sz="2400" dirty="0" smtClean="0">
                <a:solidFill>
                  <a:srgbClr val="000000"/>
                </a:solidFill>
              </a:rPr>
              <a:t>report</a:t>
            </a:r>
            <a:endParaRPr lang="en-US" sz="2400" dirty="0" smtClean="0"/>
          </a:p>
          <a:p>
            <a:pPr indent="-342900">
              <a:buFont typeface="Arial"/>
              <a:buChar char="•"/>
            </a:pPr>
            <a:r>
              <a:rPr lang="en-US" sz="2400" dirty="0" smtClean="0"/>
              <a:t>Instruments used</a:t>
            </a:r>
          </a:p>
          <a:p>
            <a:pPr lvl="1" indent="-342900">
              <a:buFont typeface="Arial"/>
              <a:buChar char="•"/>
            </a:pPr>
            <a:r>
              <a:rPr lang="en-US" sz="2400" dirty="0" smtClean="0"/>
              <a:t>CBCL &amp; HOME </a:t>
            </a:r>
            <a:r>
              <a:rPr lang="en-US" sz="2400" dirty="0"/>
              <a:t>designed to </a:t>
            </a:r>
            <a:r>
              <a:rPr lang="en-US" sz="2400" dirty="0" smtClean="0"/>
              <a:t>pick </a:t>
            </a:r>
            <a:r>
              <a:rPr lang="en-US" sz="2400" dirty="0"/>
              <a:t>up </a:t>
            </a:r>
            <a:r>
              <a:rPr lang="en-US" sz="2400" dirty="0" smtClean="0"/>
              <a:t>negative effects</a:t>
            </a:r>
          </a:p>
          <a:p>
            <a:pPr lvl="1" indent="-342900">
              <a:buFont typeface="Arial"/>
              <a:buChar char="•"/>
            </a:pPr>
            <a:r>
              <a:rPr lang="en-US" sz="2400" dirty="0" smtClean="0"/>
              <a:t>Symptoms vs. Diagnosis</a:t>
            </a:r>
            <a:endParaRPr lang="en-US" sz="2400" dirty="0"/>
          </a:p>
          <a:p>
            <a:pPr lvl="1" indent="-342900">
              <a:buFont typeface="Arial"/>
              <a:buChar char="•"/>
            </a:pPr>
            <a:r>
              <a:rPr lang="en-US" sz="2400" dirty="0"/>
              <a:t>HOME Inventory </a:t>
            </a:r>
            <a:r>
              <a:rPr lang="en-US" sz="2400" dirty="0" smtClean="0"/>
              <a:t>cutoffs</a:t>
            </a:r>
            <a:endParaRPr lang="en-US" sz="2400" dirty="0"/>
          </a:p>
        </p:txBody>
      </p:sp>
    </p:spTree>
    <p:extLst>
      <p:ext uri="{BB962C8B-B14F-4D97-AF65-F5344CB8AC3E}">
        <p14:creationId xmlns:p14="http://schemas.microsoft.com/office/powerpoint/2010/main" val="3479415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Breaking the Cycle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4117808"/>
              </p:ext>
            </p:extLst>
          </p:nvPr>
        </p:nvGraphicFramePr>
        <p:xfrm>
          <a:off x="-679012" y="1616912"/>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Arrow 6"/>
          <p:cNvSpPr/>
          <p:nvPr/>
        </p:nvSpPr>
        <p:spPr>
          <a:xfrm rot="19067885">
            <a:off x="5416069" y="2185297"/>
            <a:ext cx="1613764" cy="785443"/>
          </a:xfrm>
          <a:prstGeom prst="lef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4259758" y="2960106"/>
            <a:ext cx="1435834" cy="860644"/>
          </a:xfrm>
          <a:prstGeom prst="mathMultiply">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rot="9954137">
            <a:off x="5138620" y="1676099"/>
            <a:ext cx="1326492" cy="348973"/>
          </a:xfrm>
          <a:prstGeom prst="striped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20756207">
            <a:off x="5407684" y="1319748"/>
            <a:ext cx="1126219" cy="400110"/>
          </a:xfrm>
          <a:prstGeom prst="rect">
            <a:avLst/>
          </a:prstGeom>
          <a:noFill/>
        </p:spPr>
        <p:txBody>
          <a:bodyPr wrap="square" rtlCol="0">
            <a:spAutoFit/>
          </a:bodyPr>
          <a:lstStyle/>
          <a:p>
            <a:r>
              <a:rPr lang="en-US" sz="2000" dirty="0" smtClean="0"/>
              <a:t>Ideal</a:t>
            </a:r>
            <a:endParaRPr lang="en-US" sz="2000" dirty="0"/>
          </a:p>
        </p:txBody>
      </p:sp>
      <p:sp>
        <p:nvSpPr>
          <p:cNvPr id="13" name="TextBox 12"/>
          <p:cNvSpPr txBox="1"/>
          <p:nvPr/>
        </p:nvSpPr>
        <p:spPr>
          <a:xfrm>
            <a:off x="6481961" y="1104304"/>
            <a:ext cx="2072915" cy="830997"/>
          </a:xfrm>
          <a:prstGeom prst="rect">
            <a:avLst/>
          </a:prstGeom>
          <a:noFill/>
        </p:spPr>
        <p:txBody>
          <a:bodyPr wrap="square" rtlCol="0">
            <a:spAutoFit/>
          </a:bodyPr>
          <a:lstStyle/>
          <a:p>
            <a:pPr algn="ctr"/>
            <a:r>
              <a:rPr lang="en-US" sz="2400" b="1" dirty="0" smtClean="0"/>
              <a:t>Focus of</a:t>
            </a:r>
          </a:p>
          <a:p>
            <a:pPr algn="ctr"/>
            <a:r>
              <a:rPr lang="en-US" sz="2400" b="1" dirty="0" smtClean="0"/>
              <a:t>Interventions</a:t>
            </a:r>
            <a:endParaRPr lang="en-US" sz="2400" b="1" dirty="0"/>
          </a:p>
        </p:txBody>
      </p:sp>
    </p:spTree>
    <p:extLst>
      <p:ext uri="{BB962C8B-B14F-4D97-AF65-F5344CB8AC3E}">
        <p14:creationId xmlns:p14="http://schemas.microsoft.com/office/powerpoint/2010/main" val="39485104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6" y="314248"/>
            <a:ext cx="7620000" cy="738412"/>
          </a:xfrm>
        </p:spPr>
        <p:txBody>
          <a:bodyPr/>
          <a:lstStyle/>
          <a:p>
            <a:r>
              <a:rPr lang="en-US" b="1" dirty="0" smtClean="0"/>
              <a:t>Breaking the Cycle</a:t>
            </a:r>
            <a:endParaRPr lang="en-US" b="1" dirty="0"/>
          </a:p>
        </p:txBody>
      </p:sp>
      <p:sp>
        <p:nvSpPr>
          <p:cNvPr id="3" name="Content Placeholder 2"/>
          <p:cNvSpPr>
            <a:spLocks noGrp="1"/>
          </p:cNvSpPr>
          <p:nvPr>
            <p:ph idx="1"/>
          </p:nvPr>
        </p:nvSpPr>
        <p:spPr>
          <a:xfrm>
            <a:off x="414022" y="1134330"/>
            <a:ext cx="5338245" cy="3982194"/>
          </a:xfrm>
        </p:spPr>
        <p:txBody>
          <a:bodyPr>
            <a:normAutofit/>
          </a:bodyPr>
          <a:lstStyle/>
          <a:p>
            <a:pPr indent="-342900">
              <a:buFont typeface="Arial"/>
              <a:buChar char="•"/>
            </a:pPr>
            <a:r>
              <a:rPr lang="en-US" sz="2400" dirty="0"/>
              <a:t>Modifying learning materials in the home </a:t>
            </a:r>
            <a:r>
              <a:rPr lang="en-US" sz="2400" dirty="0" smtClean="0"/>
              <a:t>environment</a:t>
            </a:r>
          </a:p>
          <a:p>
            <a:pPr indent="-342900">
              <a:buFont typeface="Arial"/>
              <a:buChar char="•"/>
            </a:pPr>
            <a:r>
              <a:rPr lang="en-US" sz="2400" dirty="0" smtClean="0"/>
              <a:t>Maternal </a:t>
            </a:r>
            <a:r>
              <a:rPr lang="en-US" sz="2400" dirty="0" smtClean="0"/>
              <a:t>education about associated risks before, during, and after pregnancy</a:t>
            </a:r>
          </a:p>
          <a:p>
            <a:pPr marL="114300" indent="0">
              <a:buNone/>
            </a:pP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1" y="3342633"/>
            <a:ext cx="2552698" cy="3360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908952" y="3573163"/>
            <a:ext cx="3126088" cy="2328633"/>
            <a:chOff x="4629150" y="3064081"/>
            <a:chExt cx="4438650" cy="2667000"/>
          </a:xfrm>
        </p:grpSpPr>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961" r="14920"/>
            <a:stretch/>
          </p:blipFill>
          <p:spPr bwMode="auto">
            <a:xfrm>
              <a:off x="7215249" y="3064081"/>
              <a:ext cx="185255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3108613"/>
              <a:ext cx="28384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3162944" y="6095777"/>
            <a:ext cx="2573012" cy="646331"/>
          </a:xfrm>
          <a:prstGeom prst="rect">
            <a:avLst/>
          </a:prstGeom>
          <a:noFill/>
          <a:ln>
            <a:solidFill>
              <a:schemeClr val="tx1">
                <a:alpha val="0"/>
              </a:schemeClr>
            </a:solidFill>
          </a:ln>
        </p:spPr>
        <p:txBody>
          <a:bodyPr wrap="none" rtlCol="0">
            <a:spAutoFit/>
          </a:bodyPr>
          <a:lstStyle/>
          <a:p>
            <a:r>
              <a:rPr lang="en-US" dirty="0" smtClean="0"/>
              <a:t>Written by Sabrina Carter</a:t>
            </a:r>
          </a:p>
          <a:p>
            <a:r>
              <a:rPr lang="en-US" dirty="0" smtClean="0"/>
              <a:t>Illustrated by Jerry Craft</a:t>
            </a: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040" y="314248"/>
            <a:ext cx="3108960" cy="6124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35991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32432" cy="1371600"/>
          </a:xfrm>
        </p:spPr>
        <p:txBody>
          <a:bodyPr/>
          <a:lstStyle/>
          <a:p>
            <a:r>
              <a:rPr lang="en-US" b="1" dirty="0" smtClean="0"/>
              <a:t>Acknowledgements</a:t>
            </a:r>
            <a:endParaRPr lang="en-US" b="1" dirty="0"/>
          </a:p>
        </p:txBody>
      </p:sp>
      <p:sp>
        <p:nvSpPr>
          <p:cNvPr id="3" name="Content Placeholder 2"/>
          <p:cNvSpPr>
            <a:spLocks noGrp="1"/>
          </p:cNvSpPr>
          <p:nvPr>
            <p:ph idx="1"/>
          </p:nvPr>
        </p:nvSpPr>
        <p:spPr>
          <a:xfrm>
            <a:off x="457200" y="1277708"/>
            <a:ext cx="7620000" cy="4800600"/>
          </a:xfrm>
        </p:spPr>
        <p:txBody>
          <a:bodyPr/>
          <a:lstStyle/>
          <a:p>
            <a:r>
              <a:rPr lang="en-US" sz="2400" dirty="0"/>
              <a:t>Julie </a:t>
            </a:r>
            <a:r>
              <a:rPr lang="en-US" sz="2400" dirty="0" err="1"/>
              <a:t>Herbstman</a:t>
            </a:r>
            <a:r>
              <a:rPr lang="en-US" sz="2400" dirty="0"/>
              <a:t>, PhD</a:t>
            </a:r>
          </a:p>
          <a:p>
            <a:r>
              <a:rPr lang="en-US" sz="2400" dirty="0"/>
              <a:t>Virginia </a:t>
            </a:r>
            <a:r>
              <a:rPr lang="en-US" sz="2400" dirty="0" err="1"/>
              <a:t>Rauh</a:t>
            </a:r>
            <a:r>
              <a:rPr lang="en-US" sz="2400" dirty="0"/>
              <a:t>, ScD</a:t>
            </a:r>
          </a:p>
          <a:p>
            <a:r>
              <a:rPr lang="en-US" sz="2400" dirty="0"/>
              <a:t>Amy Margolis, </a:t>
            </a:r>
            <a:r>
              <a:rPr lang="en-US" sz="2400" dirty="0" smtClean="0"/>
              <a:t>PhD</a:t>
            </a:r>
          </a:p>
          <a:p>
            <a:r>
              <a:rPr lang="en-US" sz="2400" dirty="0" smtClean="0"/>
              <a:t>Columbia Center for Children’s Environmental Health</a:t>
            </a:r>
          </a:p>
          <a:p>
            <a:pPr lvl="1"/>
            <a:r>
              <a:rPr lang="en-US" sz="2400" dirty="0" smtClean="0"/>
              <a:t>Center Investigators</a:t>
            </a:r>
          </a:p>
          <a:p>
            <a:pPr lvl="1"/>
            <a:r>
              <a:rPr lang="en-US" sz="2400" dirty="0" smtClean="0"/>
              <a:t>Research Workers</a:t>
            </a:r>
          </a:p>
          <a:p>
            <a:pPr lvl="1"/>
            <a:r>
              <a:rPr lang="en-US" sz="2400" dirty="0" smtClean="0"/>
              <a:t>Staff</a:t>
            </a:r>
          </a:p>
          <a:p>
            <a:r>
              <a:rPr lang="en-US" sz="2400" dirty="0" smtClean="0"/>
              <a:t>Study Participants</a:t>
            </a:r>
          </a:p>
          <a:p>
            <a:pPr marL="114300" indent="0">
              <a:buNone/>
            </a:pPr>
            <a:endParaRPr lang="en-US" dirty="0"/>
          </a:p>
        </p:txBody>
      </p:sp>
      <p:pic>
        <p:nvPicPr>
          <p:cNvPr id="4" name="Picture 3"/>
          <p:cNvPicPr>
            <a:picLocks noChangeAspect="1"/>
          </p:cNvPicPr>
          <p:nvPr/>
        </p:nvPicPr>
        <p:blipFill>
          <a:blip r:embed="rId3"/>
          <a:stretch>
            <a:fillRect/>
          </a:stretch>
        </p:blipFill>
        <p:spPr>
          <a:xfrm>
            <a:off x="0" y="5190565"/>
            <a:ext cx="9144000" cy="1667435"/>
          </a:xfrm>
          <a:prstGeom prst="rect">
            <a:avLst/>
          </a:prstGeom>
        </p:spPr>
      </p:pic>
    </p:spTree>
    <p:extLst>
      <p:ext uri="{BB962C8B-B14F-4D97-AF65-F5344CB8AC3E}">
        <p14:creationId xmlns:p14="http://schemas.microsoft.com/office/powerpoint/2010/main" val="462754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9866" y="3275312"/>
            <a:ext cx="3346933" cy="2222363"/>
          </a:xfrm>
          <a:prstGeom prst="rect">
            <a:avLst/>
          </a:prstGeom>
          <a:ln>
            <a:solidFill>
              <a:schemeClr val="tx1"/>
            </a:solidFill>
          </a:ln>
        </p:spPr>
      </p:pic>
      <p:sp>
        <p:nvSpPr>
          <p:cNvPr id="2" name="Title 1"/>
          <p:cNvSpPr>
            <a:spLocks noGrp="1"/>
          </p:cNvSpPr>
          <p:nvPr>
            <p:ph type="title"/>
          </p:nvPr>
        </p:nvSpPr>
        <p:spPr>
          <a:xfrm>
            <a:off x="457200" y="940"/>
            <a:ext cx="8229600" cy="1143000"/>
          </a:xfrm>
        </p:spPr>
        <p:txBody>
          <a:bodyPr/>
          <a:lstStyle/>
          <a:p>
            <a:r>
              <a:rPr lang="en-US" b="1" dirty="0" smtClean="0"/>
              <a:t>Background: </a:t>
            </a:r>
            <a:r>
              <a:rPr lang="en-US" sz="3600" b="1" dirty="0" smtClean="0"/>
              <a:t>ETS</a:t>
            </a:r>
            <a:endParaRPr lang="en-US" b="1" dirty="0"/>
          </a:p>
        </p:txBody>
      </p:sp>
      <p:sp>
        <p:nvSpPr>
          <p:cNvPr id="3" name="Content Placeholder 2"/>
          <p:cNvSpPr>
            <a:spLocks noGrp="1"/>
          </p:cNvSpPr>
          <p:nvPr>
            <p:ph idx="1"/>
          </p:nvPr>
        </p:nvSpPr>
        <p:spPr>
          <a:xfrm>
            <a:off x="238894" y="1083473"/>
            <a:ext cx="8166833" cy="2706229"/>
          </a:xfrm>
        </p:spPr>
        <p:txBody>
          <a:bodyPr>
            <a:noAutofit/>
          </a:bodyPr>
          <a:lstStyle/>
          <a:p>
            <a:pPr marL="342900" indent="-342900">
              <a:buFont typeface="Arial"/>
              <a:buChar char="•"/>
            </a:pPr>
            <a:r>
              <a:rPr lang="en-US" sz="2400" dirty="0" smtClean="0"/>
              <a:t>10 million children under age 6 exposed to residential ETS</a:t>
            </a:r>
          </a:p>
          <a:p>
            <a:pPr marL="800100" lvl="1" indent="-342900">
              <a:buFont typeface="Arial"/>
              <a:buChar char="•"/>
            </a:pPr>
            <a:r>
              <a:rPr lang="en-US" sz="2400" dirty="0" smtClean="0"/>
              <a:t>Unequal in </a:t>
            </a:r>
            <a:r>
              <a:rPr lang="en-US" sz="2400" dirty="0" smtClean="0"/>
              <a:t>minority, low income, and urban </a:t>
            </a:r>
            <a:r>
              <a:rPr lang="en-US" sz="2400" dirty="0" smtClean="0"/>
              <a:t>populations</a:t>
            </a:r>
          </a:p>
          <a:p>
            <a:pPr indent="-342900">
              <a:buFont typeface="Arial"/>
              <a:buChar char="•"/>
            </a:pPr>
            <a:r>
              <a:rPr lang="en-US" sz="2400" dirty="0" smtClean="0"/>
              <a:t>Effects on asthma, bronchitis, pneumonia, reduced birthweight &amp; length, </a:t>
            </a:r>
            <a:r>
              <a:rPr lang="en-US" sz="2400" dirty="0"/>
              <a:t>cognition, </a:t>
            </a:r>
            <a:r>
              <a:rPr lang="en-US" sz="2400" dirty="0" smtClean="0"/>
              <a:t>behavior</a:t>
            </a:r>
          </a:p>
          <a:p>
            <a:endParaRPr lang="en-US" sz="2400" dirty="0" smtClean="0"/>
          </a:p>
          <a:p>
            <a:pPr marL="0" indent="0">
              <a:buNone/>
            </a:pPr>
            <a:endParaRPr lang="en-US" sz="3400" dirty="0" smtClean="0"/>
          </a:p>
        </p:txBody>
      </p:sp>
      <p:pic>
        <p:nvPicPr>
          <p:cNvPr id="14" name="Picture 13"/>
          <p:cNvPicPr>
            <a:picLocks noChangeAspect="1"/>
          </p:cNvPicPr>
          <p:nvPr/>
        </p:nvPicPr>
        <p:blipFill>
          <a:blip r:embed="rId4"/>
          <a:stretch>
            <a:fillRect/>
          </a:stretch>
        </p:blipFill>
        <p:spPr>
          <a:xfrm>
            <a:off x="892424" y="2863837"/>
            <a:ext cx="4146981" cy="3773159"/>
          </a:xfrm>
          <a:prstGeom prst="rect">
            <a:avLst/>
          </a:prstGeom>
          <a:ln>
            <a:solidFill>
              <a:schemeClr val="tx1"/>
            </a:solidFill>
          </a:ln>
        </p:spPr>
      </p:pic>
    </p:spTree>
    <p:extLst>
      <p:ext uri="{BB962C8B-B14F-4D97-AF65-F5344CB8AC3E}">
        <p14:creationId xmlns:p14="http://schemas.microsoft.com/office/powerpoint/2010/main" val="4200126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79" y="-138896"/>
            <a:ext cx="9009024" cy="1371600"/>
          </a:xfrm>
        </p:spPr>
        <p:txBody>
          <a:bodyPr/>
          <a:lstStyle/>
          <a:p>
            <a:r>
              <a:rPr lang="en-US" b="1" dirty="0" smtClean="0"/>
              <a:t>Background: </a:t>
            </a:r>
            <a:r>
              <a:rPr lang="en-US" sz="3600" b="1" dirty="0" smtClean="0"/>
              <a:t>HOME Environment</a:t>
            </a:r>
            <a:endParaRPr lang="en-US" sz="3600" b="1" dirty="0"/>
          </a:p>
        </p:txBody>
      </p:sp>
      <p:pic>
        <p:nvPicPr>
          <p:cNvPr id="6" name="Picture 5" descr="Screen Shot 2015-04-18 at 12.35.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89" y="3103988"/>
            <a:ext cx="2718292" cy="2482977"/>
          </a:xfrm>
          <a:prstGeom prst="rect">
            <a:avLst/>
          </a:prstGeom>
          <a:ln>
            <a:solidFill>
              <a:schemeClr val="tx1"/>
            </a:solidFill>
          </a:ln>
        </p:spPr>
      </p:pic>
      <p:sp>
        <p:nvSpPr>
          <p:cNvPr id="4" name="TextBox 3"/>
          <p:cNvSpPr txBox="1"/>
          <p:nvPr/>
        </p:nvSpPr>
        <p:spPr>
          <a:xfrm>
            <a:off x="318279" y="6312573"/>
            <a:ext cx="5139898" cy="646331"/>
          </a:xfrm>
          <a:prstGeom prst="rect">
            <a:avLst/>
          </a:prstGeom>
          <a:noFill/>
        </p:spPr>
        <p:txBody>
          <a:bodyPr wrap="square" rtlCol="0">
            <a:spAutoFit/>
          </a:bodyPr>
          <a:lstStyle/>
          <a:p>
            <a:r>
              <a:rPr lang="en-US" dirty="0" err="1"/>
              <a:t>Guilarte</a:t>
            </a:r>
            <a:r>
              <a:rPr lang="en-US" dirty="0"/>
              <a:t>, T. et al. 2003</a:t>
            </a:r>
            <a:r>
              <a:rPr lang="en-US" i="1" dirty="0"/>
              <a:t>. Ann Neurol</a:t>
            </a:r>
            <a:r>
              <a:rPr lang="en-US" dirty="0"/>
              <a:t>. 2003; 53: 50-56.</a:t>
            </a:r>
          </a:p>
          <a:p>
            <a:endParaRPr lang="en-US" dirty="0"/>
          </a:p>
        </p:txBody>
      </p:sp>
      <p:sp>
        <p:nvSpPr>
          <p:cNvPr id="7" name="Content Placeholder 2"/>
          <p:cNvSpPr txBox="1">
            <a:spLocks/>
          </p:cNvSpPr>
          <p:nvPr/>
        </p:nvSpPr>
        <p:spPr>
          <a:xfrm>
            <a:off x="318278" y="1063910"/>
            <a:ext cx="8067291" cy="21996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buFont typeface="Arial"/>
              <a:buChar char="•"/>
            </a:pPr>
            <a:r>
              <a:rPr lang="en-US" sz="2800" b="1" dirty="0" smtClean="0"/>
              <a:t>Environmental enrichment reversed cognitive learning deficits resulting from exposure to lead during </a:t>
            </a:r>
            <a:r>
              <a:rPr lang="en-US" sz="2800" b="1" dirty="0" smtClean="0"/>
              <a:t>gestation</a:t>
            </a:r>
            <a:endParaRPr lang="en-US" sz="2800" b="1" dirty="0" smtClean="0"/>
          </a:p>
          <a:p>
            <a:pPr marL="114300" indent="0">
              <a:buFont typeface="Arial" pitchFamily="34" charset="0"/>
              <a:buNone/>
            </a:pPr>
            <a:endParaRPr lang="en-US" sz="2400" dirty="0"/>
          </a:p>
        </p:txBody>
      </p:sp>
      <p:pic>
        <p:nvPicPr>
          <p:cNvPr id="9" name="Picture 8" descr="Screen Shot 2015-04-18 at 4.4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80" y="2539626"/>
            <a:ext cx="5530991" cy="3567440"/>
          </a:xfrm>
          <a:prstGeom prst="rect">
            <a:avLst/>
          </a:prstGeom>
          <a:ln>
            <a:solidFill>
              <a:schemeClr val="tx1"/>
            </a:solidFill>
          </a:ln>
        </p:spPr>
      </p:pic>
    </p:spTree>
    <p:extLst>
      <p:ext uri="{BB962C8B-B14F-4D97-AF65-F5344CB8AC3E}">
        <p14:creationId xmlns:p14="http://schemas.microsoft.com/office/powerpoint/2010/main" val="15535200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69"/>
            <a:ext cx="7620000" cy="1143000"/>
          </a:xfrm>
        </p:spPr>
        <p:txBody>
          <a:bodyPr/>
          <a:lstStyle/>
          <a:p>
            <a:r>
              <a:rPr lang="en-US" b="1" dirty="0" smtClean="0"/>
              <a:t>Hypothesis</a:t>
            </a:r>
            <a:endParaRPr lang="en-US" b="1" dirty="0"/>
          </a:p>
        </p:txBody>
      </p:sp>
      <p:sp>
        <p:nvSpPr>
          <p:cNvPr id="3" name="Content Placeholder 2"/>
          <p:cNvSpPr>
            <a:spLocks noGrp="1"/>
          </p:cNvSpPr>
          <p:nvPr>
            <p:ph idx="1"/>
          </p:nvPr>
        </p:nvSpPr>
        <p:spPr>
          <a:xfrm>
            <a:off x="255624" y="1497673"/>
            <a:ext cx="5670716" cy="4800600"/>
          </a:xfrm>
        </p:spPr>
        <p:txBody>
          <a:bodyPr>
            <a:normAutofit/>
          </a:bodyPr>
          <a:lstStyle/>
          <a:p>
            <a:pPr marL="114300" indent="0">
              <a:buNone/>
            </a:pPr>
            <a:r>
              <a:rPr lang="en-US" sz="2800" b="1" dirty="0" smtClean="0"/>
              <a:t>A Priori:</a:t>
            </a:r>
          </a:p>
          <a:p>
            <a:r>
              <a:rPr lang="en-US" sz="2800" dirty="0" smtClean="0"/>
              <a:t>Adverse cognitive and behavioral effects at age 7 that are associated with prenatal ETS will be mitigated by a positive home environment</a:t>
            </a:r>
          </a:p>
          <a:p>
            <a:pPr marL="114300" indent="0">
              <a:buNone/>
            </a:pPr>
            <a:endParaRPr lang="en-US" dirty="0"/>
          </a:p>
        </p:txBody>
      </p:sp>
      <p:pic>
        <p:nvPicPr>
          <p:cNvPr id="5" name="Picture 4" descr="study-developmentaltest3.jpg"/>
          <p:cNvPicPr>
            <a:picLocks noChangeAspect="1"/>
          </p:cNvPicPr>
          <p:nvPr/>
        </p:nvPicPr>
        <p:blipFill>
          <a:blip r:embed="rId3" cstate="print"/>
          <a:stretch>
            <a:fillRect/>
          </a:stretch>
        </p:blipFill>
        <p:spPr>
          <a:xfrm>
            <a:off x="6136756" y="311168"/>
            <a:ext cx="2700323" cy="3780453"/>
          </a:xfrm>
          <a:prstGeom prst="rect">
            <a:avLst/>
          </a:prstGeom>
          <a:ln>
            <a:solidFill>
              <a:schemeClr val="tx1"/>
            </a:solidFill>
          </a:ln>
        </p:spPr>
      </p:pic>
      <p:sp>
        <p:nvSpPr>
          <p:cNvPr id="6" name="Content Placeholder 2"/>
          <p:cNvSpPr txBox="1">
            <a:spLocks/>
          </p:cNvSpPr>
          <p:nvPr/>
        </p:nvSpPr>
        <p:spPr>
          <a:xfrm>
            <a:off x="255624" y="4091621"/>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800" b="1" dirty="0" smtClean="0"/>
              <a:t>Post hoc:</a:t>
            </a:r>
          </a:p>
          <a:p>
            <a:r>
              <a:rPr lang="en-US" sz="2800" dirty="0" smtClean="0"/>
              <a:t>Adverse behavioral effects at age 7 that are associated with prenatal ETS will be exacerbated by growing up in a negative home environment</a:t>
            </a:r>
          </a:p>
          <a:p>
            <a:endParaRPr lang="en-US" dirty="0"/>
          </a:p>
        </p:txBody>
      </p:sp>
    </p:spTree>
    <p:extLst>
      <p:ext uri="{BB962C8B-B14F-4D97-AF65-F5344CB8AC3E}">
        <p14:creationId xmlns:p14="http://schemas.microsoft.com/office/powerpoint/2010/main" val="698758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73"/>
            <a:ext cx="2837220" cy="1143000"/>
          </a:xfrm>
        </p:spPr>
        <p:txBody>
          <a:bodyPr/>
          <a:lstStyle/>
          <a:p>
            <a:r>
              <a:rPr lang="en-US" b="1" dirty="0" smtClean="0"/>
              <a:t>Methods</a:t>
            </a:r>
            <a:endParaRPr lang="en-US" b="1" dirty="0"/>
          </a:p>
        </p:txBody>
      </p:sp>
      <p:sp>
        <p:nvSpPr>
          <p:cNvPr id="3" name="Content Placeholder 2"/>
          <p:cNvSpPr>
            <a:spLocks noGrp="1"/>
          </p:cNvSpPr>
          <p:nvPr>
            <p:ph idx="1"/>
          </p:nvPr>
        </p:nvSpPr>
        <p:spPr>
          <a:xfrm>
            <a:off x="199203" y="1166350"/>
            <a:ext cx="8215459" cy="1955555"/>
          </a:xfrm>
        </p:spPr>
        <p:txBody>
          <a:bodyPr>
            <a:normAutofit/>
          </a:bodyPr>
          <a:lstStyle/>
          <a:p>
            <a:pPr marL="114300" indent="0">
              <a:buNone/>
            </a:pPr>
            <a:r>
              <a:rPr lang="en-US" u="sng" dirty="0" smtClean="0"/>
              <a:t>Columbia Center for Children’s Environmental Health Cohort</a:t>
            </a:r>
            <a:r>
              <a:rPr lang="en-US" dirty="0" smtClean="0"/>
              <a:t>:</a:t>
            </a:r>
          </a:p>
          <a:p>
            <a:pPr marL="342900" indent="-342900">
              <a:buFont typeface="Arial"/>
              <a:buChar char="•"/>
            </a:pPr>
            <a:r>
              <a:rPr lang="en-US" dirty="0" smtClean="0"/>
              <a:t>712 pregnant women between ages 18-35</a:t>
            </a:r>
          </a:p>
          <a:p>
            <a:pPr lvl="1" indent="-342900">
              <a:buFont typeface="Arial"/>
              <a:buChar char="•"/>
            </a:pPr>
            <a:r>
              <a:rPr lang="en-US" sz="2200" dirty="0" smtClean="0"/>
              <a:t>African American or Dominican</a:t>
            </a:r>
          </a:p>
          <a:p>
            <a:pPr lvl="1" indent="-342900">
              <a:buFont typeface="Arial"/>
              <a:buChar char="•"/>
            </a:pPr>
            <a:r>
              <a:rPr lang="en-US" sz="2200" dirty="0"/>
              <a:t>L</a:t>
            </a:r>
            <a:r>
              <a:rPr lang="en-US" sz="2200" dirty="0" smtClean="0"/>
              <a:t>ived in Washington Heights, Central Harlem, or South Bronx</a:t>
            </a:r>
          </a:p>
        </p:txBody>
      </p:sp>
      <p:graphicFrame>
        <p:nvGraphicFramePr>
          <p:cNvPr id="4" name="Object 13"/>
          <p:cNvGraphicFramePr>
            <a:graphicFrameLocks noChangeAspect="1"/>
          </p:cNvGraphicFramePr>
          <p:nvPr>
            <p:extLst>
              <p:ext uri="{D42A27DB-BD31-4B8C-83A1-F6EECF244321}">
                <p14:modId xmlns:p14="http://schemas.microsoft.com/office/powerpoint/2010/main" val="2664799474"/>
              </p:ext>
            </p:extLst>
          </p:nvPr>
        </p:nvGraphicFramePr>
        <p:xfrm>
          <a:off x="4353974" y="3194613"/>
          <a:ext cx="4627078" cy="3472405"/>
        </p:xfrm>
        <a:graphic>
          <a:graphicData uri="http://schemas.openxmlformats.org/presentationml/2006/ole">
            <mc:AlternateContent xmlns:mc="http://schemas.openxmlformats.org/markup-compatibility/2006">
              <mc:Choice xmlns:v="urn:schemas-microsoft-com:vml" Requires="v">
                <p:oleObj spid="_x0000_s1119" name="Slide" r:id="rId4" imgW="4509420" imgH="3383168" progId="PowerPoint.Slide.8">
                  <p:embed/>
                </p:oleObj>
              </mc:Choice>
              <mc:Fallback>
                <p:oleObj name="Slide" r:id="rId4" imgW="4509420" imgH="338316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72" r="1952"/>
                      <a:stretch>
                        <a:fillRect/>
                      </a:stretch>
                    </p:blipFill>
                    <p:spPr bwMode="auto">
                      <a:xfrm>
                        <a:off x="4353974" y="3194613"/>
                        <a:ext cx="4627078" cy="3472405"/>
                      </a:xfrm>
                      <a:prstGeom prst="rect">
                        <a:avLst/>
                      </a:prstGeom>
                      <a:noFill/>
                      <a:ln w="9525">
                        <a:solidFill>
                          <a:schemeClr val="tx1"/>
                        </a:solidFill>
                        <a:miter lim="800000"/>
                        <a:headEnd/>
                        <a:tailEnd/>
                      </a:ln>
                      <a:effectLst/>
                      <a:extLst/>
                    </p:spPr>
                  </p:pic>
                </p:oleObj>
              </mc:Fallback>
            </mc:AlternateContent>
          </a:graphicData>
        </a:graphic>
      </p:graphicFrame>
      <p:sp>
        <p:nvSpPr>
          <p:cNvPr id="5" name="Content Placeholder 2"/>
          <p:cNvSpPr txBox="1">
            <a:spLocks/>
          </p:cNvSpPr>
          <p:nvPr/>
        </p:nvSpPr>
        <p:spPr>
          <a:xfrm>
            <a:off x="199202" y="2837450"/>
            <a:ext cx="3928745" cy="382956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Exclusion criteria: </a:t>
            </a:r>
            <a:endParaRPr lang="en-US" dirty="0" smtClean="0"/>
          </a:p>
          <a:p>
            <a:r>
              <a:rPr lang="en-US" dirty="0"/>
              <a:t>A</a:t>
            </a:r>
            <a:r>
              <a:rPr lang="en-US" dirty="0" smtClean="0"/>
              <a:t>ctive </a:t>
            </a:r>
            <a:r>
              <a:rPr lang="en-US" dirty="0"/>
              <a:t>smokers, high-risk pregnancies, living outside neighborhood for more than 1 year</a:t>
            </a:r>
          </a:p>
          <a:p>
            <a:pPr marL="114300" indent="0">
              <a:buFont typeface="Arial" pitchFamily="34" charset="0"/>
              <a:buNone/>
            </a:pPr>
            <a:endParaRPr lang="en-US" sz="1400" dirty="0" smtClean="0"/>
          </a:p>
          <a:p>
            <a:pPr marL="114300" indent="0">
              <a:buFont typeface="Arial" pitchFamily="34" charset="0"/>
              <a:buNone/>
            </a:pPr>
            <a:r>
              <a:rPr lang="en-US" u="sng" dirty="0" smtClean="0"/>
              <a:t>Current study selection</a:t>
            </a:r>
            <a:r>
              <a:rPr lang="en-US" dirty="0" smtClean="0"/>
              <a:t>:</a:t>
            </a:r>
          </a:p>
          <a:p>
            <a:pPr indent="-342900">
              <a:buFont typeface="Arial"/>
              <a:buChar char="•"/>
            </a:pPr>
            <a:r>
              <a:rPr lang="en-US" dirty="0" smtClean="0"/>
              <a:t>Children with complete data for </a:t>
            </a:r>
            <a:r>
              <a:rPr lang="en-US" dirty="0" smtClean="0"/>
              <a:t>CBCL </a:t>
            </a:r>
            <a:r>
              <a:rPr lang="en-US" dirty="0" smtClean="0"/>
              <a:t>and HOME scores</a:t>
            </a:r>
          </a:p>
          <a:p>
            <a:pPr indent="-342900">
              <a:buFont typeface="Arial"/>
              <a:buChar char="•"/>
            </a:pPr>
            <a:r>
              <a:rPr lang="en-US" dirty="0" smtClean="0"/>
              <a:t>N = 407 (57.2%)</a:t>
            </a:r>
          </a:p>
          <a:p>
            <a:pPr indent="-342900">
              <a:buFont typeface="Arial"/>
              <a:buChar char="•"/>
            </a:pPr>
            <a:endParaRPr lang="en-US" dirty="0"/>
          </a:p>
        </p:txBody>
      </p:sp>
    </p:spTree>
    <p:extLst>
      <p:ext uri="{BB962C8B-B14F-4D97-AF65-F5344CB8AC3E}">
        <p14:creationId xmlns:p14="http://schemas.microsoft.com/office/powerpoint/2010/main" val="23595702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45"/>
            <a:ext cx="7620000" cy="1143000"/>
          </a:xfrm>
        </p:spPr>
        <p:txBody>
          <a:bodyPr/>
          <a:lstStyle/>
          <a:p>
            <a:r>
              <a:rPr lang="en-US" b="1" dirty="0" smtClean="0"/>
              <a:t>Methods</a:t>
            </a:r>
            <a:endParaRPr lang="en-US" b="1" dirty="0"/>
          </a:p>
        </p:txBody>
      </p:sp>
      <p:sp>
        <p:nvSpPr>
          <p:cNvPr id="3" name="Content Placeholder 2"/>
          <p:cNvSpPr>
            <a:spLocks noGrp="1"/>
          </p:cNvSpPr>
          <p:nvPr>
            <p:ph idx="1"/>
          </p:nvPr>
        </p:nvSpPr>
        <p:spPr>
          <a:xfrm>
            <a:off x="298433" y="1290829"/>
            <a:ext cx="7620000" cy="3719382"/>
          </a:xfrm>
        </p:spPr>
        <p:txBody>
          <a:bodyPr>
            <a:normAutofit/>
          </a:bodyPr>
          <a:lstStyle/>
          <a:p>
            <a:pPr indent="-342900">
              <a:buFont typeface="Arial"/>
              <a:buChar char="•"/>
            </a:pPr>
            <a:r>
              <a:rPr lang="en-US" sz="2400" dirty="0"/>
              <a:t>Prenatal ETS measured through prenatal </a:t>
            </a:r>
            <a:r>
              <a:rPr lang="en-US" sz="2400" dirty="0" smtClean="0"/>
              <a:t>questionnaire</a:t>
            </a:r>
          </a:p>
          <a:p>
            <a:pPr marL="342900" indent="-342900">
              <a:buFont typeface="Arial"/>
              <a:buChar char="•"/>
            </a:pPr>
            <a:r>
              <a:rPr lang="en-US" sz="2400" dirty="0" smtClean="0"/>
              <a:t>Question </a:t>
            </a:r>
            <a:r>
              <a:rPr lang="en-US" sz="2400" dirty="0" smtClean="0"/>
              <a:t>example: </a:t>
            </a:r>
            <a:endParaRPr lang="en-US" sz="2400" dirty="0" smtClean="0"/>
          </a:p>
          <a:p>
            <a:pPr marL="800100" lvl="1" indent="-342900">
              <a:buFont typeface="Arial"/>
              <a:buChar char="•"/>
            </a:pPr>
            <a:r>
              <a:rPr lang="en-US" sz="2400" dirty="0" smtClean="0"/>
              <a:t>“Can you please tell me the number of smokers in your home</a:t>
            </a:r>
            <a:r>
              <a:rPr lang="en-US" sz="2400" dirty="0"/>
              <a:t> </a:t>
            </a:r>
            <a:r>
              <a:rPr lang="en-US" sz="2400" dirty="0" smtClean="0"/>
              <a:t>(the place where you spend the most time)”</a:t>
            </a:r>
          </a:p>
          <a:p>
            <a:pPr marL="502920" indent="-342900">
              <a:buFont typeface="Arial"/>
              <a:buChar char="•"/>
            </a:pPr>
            <a:r>
              <a:rPr lang="en-US" sz="2400" dirty="0" smtClean="0"/>
              <a:t>Cotinine </a:t>
            </a:r>
            <a:r>
              <a:rPr lang="en-US" sz="2400" dirty="0" smtClean="0"/>
              <a:t>levels measured in cord blood</a:t>
            </a:r>
          </a:p>
          <a:p>
            <a:endParaRPr lang="en-US" dirty="0"/>
          </a:p>
          <a:p>
            <a:pPr marL="800100" lvl="1" indent="-342900">
              <a:buFont typeface="Arial"/>
              <a:buChar char="•"/>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4"/>
          <a:stretch>
            <a:fillRect/>
          </a:stretch>
        </p:blipFill>
        <p:spPr>
          <a:xfrm>
            <a:off x="4845123" y="4026368"/>
            <a:ext cx="4034569" cy="2695028"/>
          </a:xfrm>
          <a:prstGeom prst="rect">
            <a:avLst/>
          </a:prstGeom>
          <a:ln>
            <a:solidFill>
              <a:schemeClr val="tx1"/>
            </a:solidFill>
          </a:ln>
        </p:spPr>
      </p:pic>
      <p:graphicFrame>
        <p:nvGraphicFramePr>
          <p:cNvPr id="7" name="Object 4"/>
          <p:cNvGraphicFramePr>
            <a:graphicFrameLocks noChangeAspect="1"/>
          </p:cNvGraphicFramePr>
          <p:nvPr>
            <p:extLst>
              <p:ext uri="{D42A27DB-BD31-4B8C-83A1-F6EECF244321}">
                <p14:modId xmlns:p14="http://schemas.microsoft.com/office/powerpoint/2010/main" val="1494908959"/>
              </p:ext>
            </p:extLst>
          </p:nvPr>
        </p:nvGraphicFramePr>
        <p:xfrm>
          <a:off x="7424353" y="82664"/>
          <a:ext cx="988160" cy="1208165"/>
        </p:xfrm>
        <a:graphic>
          <a:graphicData uri="http://schemas.openxmlformats.org/presentationml/2006/ole">
            <mc:AlternateContent xmlns:mc="http://schemas.openxmlformats.org/markup-compatibility/2006">
              <mc:Choice xmlns:v="urn:schemas-microsoft-com:vml" Requires="v">
                <p:oleObj spid="_x0000_s2109" name="Photo Editor Photo" r:id="rId5" imgW="1028844" imgH="1257476" progId="MSPhotoEd.3">
                  <p:embed/>
                </p:oleObj>
              </mc:Choice>
              <mc:Fallback>
                <p:oleObj name="Photo Editor Photo" r:id="rId5" imgW="1028844" imgH="125747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4353" y="82664"/>
                        <a:ext cx="988160" cy="120816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670326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3"/>
            <a:ext cx="7620000" cy="1143000"/>
          </a:xfrm>
        </p:spPr>
        <p:txBody>
          <a:bodyPr/>
          <a:lstStyle/>
          <a:p>
            <a:r>
              <a:rPr lang="en-US" b="1" dirty="0" smtClean="0"/>
              <a:t>Methods</a:t>
            </a:r>
            <a:endParaRPr lang="en-US" b="1" dirty="0"/>
          </a:p>
        </p:txBody>
      </p:sp>
      <p:sp>
        <p:nvSpPr>
          <p:cNvPr id="3" name="Content Placeholder 2"/>
          <p:cNvSpPr>
            <a:spLocks noGrp="1"/>
          </p:cNvSpPr>
          <p:nvPr>
            <p:ph idx="1"/>
          </p:nvPr>
        </p:nvSpPr>
        <p:spPr>
          <a:xfrm>
            <a:off x="201576" y="1007788"/>
            <a:ext cx="7875624" cy="5704083"/>
          </a:xfrm>
        </p:spPr>
        <p:txBody>
          <a:bodyPr>
            <a:noAutofit/>
          </a:bodyPr>
          <a:lstStyle/>
          <a:p>
            <a:r>
              <a:rPr lang="en-US" sz="2400" u="sng" dirty="0" smtClean="0"/>
              <a:t>HOME Inventory</a:t>
            </a:r>
          </a:p>
          <a:p>
            <a:pPr lvl="1"/>
            <a:r>
              <a:rPr lang="en-US" sz="2400" b="1" dirty="0" smtClean="0"/>
              <a:t>Learning Materials</a:t>
            </a:r>
            <a:r>
              <a:rPr lang="en-US" sz="2400" dirty="0" smtClean="0"/>
              <a:t>:</a:t>
            </a:r>
          </a:p>
          <a:p>
            <a:pPr lvl="2"/>
            <a:r>
              <a:rPr lang="en-US" sz="2000" dirty="0"/>
              <a:t>Child has at least 10 children’s </a:t>
            </a:r>
            <a:r>
              <a:rPr lang="en-US" sz="2000" dirty="0" smtClean="0"/>
              <a:t>books</a:t>
            </a:r>
          </a:p>
          <a:p>
            <a:pPr lvl="2"/>
            <a:r>
              <a:rPr lang="en-US" sz="2000" dirty="0" smtClean="0"/>
              <a:t>Child has toys which teach colors, sizes, and shapes</a:t>
            </a:r>
          </a:p>
          <a:p>
            <a:pPr lvl="1"/>
            <a:r>
              <a:rPr lang="en-US" sz="2200" dirty="0" smtClean="0"/>
              <a:t>“</a:t>
            </a:r>
            <a:r>
              <a:rPr lang="en-US" sz="2200" dirty="0" smtClean="0"/>
              <a:t>Bad homes” were those with HOME scores in lowest 25</a:t>
            </a:r>
            <a:r>
              <a:rPr lang="en-US" sz="2200" baseline="30000" dirty="0" smtClean="0"/>
              <a:t>th</a:t>
            </a:r>
            <a:r>
              <a:rPr lang="en-US" sz="2200" dirty="0" smtClean="0"/>
              <a:t> </a:t>
            </a:r>
            <a:r>
              <a:rPr lang="en-US" sz="2200" dirty="0" smtClean="0"/>
              <a:t>percentile</a:t>
            </a:r>
          </a:p>
          <a:p>
            <a:pPr marL="411480" lvl="1" indent="0">
              <a:buNone/>
            </a:pPr>
            <a:endParaRPr lang="en-US" sz="2200" dirty="0" smtClean="0"/>
          </a:p>
          <a:p>
            <a:r>
              <a:rPr lang="en-US" sz="2400" u="sng" dirty="0" smtClean="0"/>
              <a:t>Child Behavior Checklist (CBCL)</a:t>
            </a:r>
          </a:p>
          <a:p>
            <a:pPr lvl="1"/>
            <a:r>
              <a:rPr lang="en-US" sz="2400" b="1" dirty="0" smtClean="0"/>
              <a:t>Attention Problems: </a:t>
            </a:r>
            <a:r>
              <a:rPr lang="en-US" sz="2400" dirty="0" smtClean="0"/>
              <a:t>Fails to finish, Can’t sit still</a:t>
            </a:r>
            <a:endParaRPr lang="en-US" sz="2400" b="1" dirty="0" smtClean="0"/>
          </a:p>
          <a:p>
            <a:pPr lvl="1"/>
            <a:r>
              <a:rPr lang="en-US" sz="2400" b="1" dirty="0" smtClean="0"/>
              <a:t>Rule Breaking Behavior: </a:t>
            </a:r>
            <a:r>
              <a:rPr lang="en-US" sz="2400" dirty="0" smtClean="0"/>
              <a:t> Lies, cheats, Sets fires</a:t>
            </a:r>
            <a:endParaRPr lang="en-US" sz="2400" b="1" dirty="0" smtClean="0"/>
          </a:p>
          <a:p>
            <a:pPr lvl="1"/>
            <a:r>
              <a:rPr lang="en-US" sz="2400" b="1" dirty="0" smtClean="0"/>
              <a:t>Aggressive Behavior: </a:t>
            </a:r>
            <a:r>
              <a:rPr lang="en-US" sz="2400" dirty="0" smtClean="0"/>
              <a:t>Destroys others’ things, Argues</a:t>
            </a:r>
            <a:endParaRPr lang="en-US" sz="2400" b="1" dirty="0" smtClean="0"/>
          </a:p>
          <a:p>
            <a:pPr lvl="1"/>
            <a:r>
              <a:rPr lang="en-US" sz="2400" b="1" dirty="0" smtClean="0"/>
              <a:t>Externalizing Behavior: </a:t>
            </a:r>
            <a:r>
              <a:rPr lang="en-US" sz="2400" dirty="0" smtClean="0"/>
              <a:t>Rule breaking &amp; Aggressive</a:t>
            </a:r>
            <a:endParaRPr lang="en-US" sz="2400" b="1" dirty="0"/>
          </a:p>
        </p:txBody>
      </p:sp>
      <p:pic>
        <p:nvPicPr>
          <p:cNvPr id="5" name="Picture 4" descr="study-homevisit.jpg"/>
          <p:cNvPicPr>
            <a:picLocks noChangeAspect="1"/>
          </p:cNvPicPr>
          <p:nvPr/>
        </p:nvPicPr>
        <p:blipFill>
          <a:blip r:embed="rId3" cstate="print"/>
          <a:stretch>
            <a:fillRect/>
          </a:stretch>
        </p:blipFill>
        <p:spPr>
          <a:xfrm>
            <a:off x="6518250" y="52924"/>
            <a:ext cx="1827813" cy="2181392"/>
          </a:xfrm>
          <a:prstGeom prst="rect">
            <a:avLst/>
          </a:prstGeom>
          <a:ln>
            <a:solidFill>
              <a:schemeClr val="tx1"/>
            </a:solidFill>
          </a:ln>
        </p:spPr>
      </p:pic>
    </p:spTree>
    <p:extLst>
      <p:ext uri="{BB962C8B-B14F-4D97-AF65-F5344CB8AC3E}">
        <p14:creationId xmlns:p14="http://schemas.microsoft.com/office/powerpoint/2010/main" val="37721857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33" y="0"/>
            <a:ext cx="7620000" cy="1143000"/>
          </a:xfrm>
        </p:spPr>
        <p:txBody>
          <a:bodyPr/>
          <a:lstStyle/>
          <a:p>
            <a:r>
              <a:rPr lang="en-US" b="1" dirty="0" smtClean="0"/>
              <a:t>Results</a:t>
            </a:r>
            <a:endParaRPr lang="en-US" sz="3200" b="1" dirty="0"/>
          </a:p>
        </p:txBody>
      </p:sp>
      <p:sp>
        <p:nvSpPr>
          <p:cNvPr id="5" name="Content Placeholder 2"/>
          <p:cNvSpPr>
            <a:spLocks noGrp="1"/>
          </p:cNvSpPr>
          <p:nvPr>
            <p:ph idx="1"/>
          </p:nvPr>
        </p:nvSpPr>
        <p:spPr>
          <a:xfrm>
            <a:off x="428333" y="989996"/>
            <a:ext cx="7909458" cy="5544217"/>
          </a:xfrm>
        </p:spPr>
        <p:txBody>
          <a:bodyPr>
            <a:normAutofit/>
          </a:bodyPr>
          <a:lstStyle/>
          <a:p>
            <a:r>
              <a:rPr lang="en-US" sz="2000" dirty="0" smtClean="0"/>
              <a:t>All analyses conducted using negative binomial regression in STATA</a:t>
            </a:r>
          </a:p>
          <a:p>
            <a:r>
              <a:rPr lang="en-US" sz="2000" dirty="0" smtClean="0"/>
              <a:t>Covariates:</a:t>
            </a:r>
          </a:p>
          <a:p>
            <a:pPr marL="114300" indent="0">
              <a:buNone/>
            </a:pPr>
            <a:endParaRPr lang="en-US" sz="2400" dirty="0"/>
          </a:p>
          <a:p>
            <a:pPr marL="114300" indent="0">
              <a:buNone/>
            </a:pPr>
            <a:endParaRPr lang="en-US" sz="2400" dirty="0" smtClean="0"/>
          </a:p>
          <a:p>
            <a:pPr marL="114300" indent="0">
              <a:buNone/>
            </a:pPr>
            <a:endParaRPr lang="en-US" sz="2400" dirty="0"/>
          </a:p>
          <a:p>
            <a:r>
              <a:rPr lang="en-US" sz="2000" dirty="0" smtClean="0"/>
              <a:t>Main Effect:</a:t>
            </a:r>
          </a:p>
          <a:p>
            <a:pPr marL="411480" lvl="1" indent="0">
              <a:buNone/>
            </a:pPr>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785034590"/>
              </p:ext>
            </p:extLst>
          </p:nvPr>
        </p:nvGraphicFramePr>
        <p:xfrm>
          <a:off x="852375" y="1745772"/>
          <a:ext cx="7324642" cy="1112520"/>
        </p:xfrm>
        <a:graphic>
          <a:graphicData uri="http://schemas.openxmlformats.org/drawingml/2006/table">
            <a:tbl>
              <a:tblPr firstRow="1" bandRow="1">
                <a:tableStyleId>{16D9F66E-5EB9-4882-86FB-DCBF35E3C3E4}</a:tableStyleId>
              </a:tblPr>
              <a:tblGrid>
                <a:gridCol w="2083421"/>
                <a:gridCol w="2556477"/>
                <a:gridCol w="2684744"/>
              </a:tblGrid>
              <a:tr h="370840">
                <a:tc>
                  <a:txBody>
                    <a:bodyPr/>
                    <a:lstStyle/>
                    <a:p>
                      <a:r>
                        <a:rPr lang="en-US" b="0" dirty="0" smtClean="0"/>
                        <a:t>Child’s Gender</a:t>
                      </a:r>
                      <a:endParaRPr lang="en-US" b="0" dirty="0"/>
                    </a:p>
                  </a:txBody>
                  <a:tcPr/>
                </a:tc>
                <a:tc>
                  <a:txBody>
                    <a:bodyPr/>
                    <a:lstStyle/>
                    <a:p>
                      <a:r>
                        <a:rPr lang="en-US" b="0" dirty="0" smtClean="0"/>
                        <a:t>Ethnicity</a:t>
                      </a:r>
                      <a:endParaRPr lang="en-US" b="0" dirty="0"/>
                    </a:p>
                  </a:txBody>
                  <a:tcPr/>
                </a:tc>
                <a:tc>
                  <a:txBody>
                    <a:bodyPr/>
                    <a:lstStyle/>
                    <a:p>
                      <a:r>
                        <a:rPr lang="en-US" b="0" dirty="0" smtClean="0"/>
                        <a:t>Child’s Age at Assessment</a:t>
                      </a:r>
                      <a:endParaRPr lang="en-US" b="0" dirty="0"/>
                    </a:p>
                  </a:txBody>
                  <a:tcPr/>
                </a:tc>
              </a:tr>
              <a:tr h="370840">
                <a:tc>
                  <a:txBody>
                    <a:bodyPr/>
                    <a:lstStyle/>
                    <a:p>
                      <a:r>
                        <a:rPr lang="en-US" b="0" dirty="0" smtClean="0"/>
                        <a:t>Maternal Education</a:t>
                      </a:r>
                      <a:endParaRPr lang="en-US" b="0" dirty="0"/>
                    </a:p>
                  </a:txBody>
                  <a:tcPr/>
                </a:tc>
                <a:tc>
                  <a:txBody>
                    <a:bodyPr/>
                    <a:lstStyle/>
                    <a:p>
                      <a:r>
                        <a:rPr lang="en-US" b="0" dirty="0" smtClean="0"/>
                        <a:t>Maternal IQ</a:t>
                      </a:r>
                      <a:endParaRPr lang="en-US" b="0" dirty="0"/>
                    </a:p>
                  </a:txBody>
                  <a:tcPr/>
                </a:tc>
                <a:tc>
                  <a:txBody>
                    <a:bodyPr/>
                    <a:lstStyle/>
                    <a:p>
                      <a:r>
                        <a:rPr lang="en-US" b="0" dirty="0" smtClean="0"/>
                        <a:t>Maternal ADHD </a:t>
                      </a:r>
                      <a:r>
                        <a:rPr lang="en-US" b="0" dirty="0" smtClean="0"/>
                        <a:t>Symptoms</a:t>
                      </a:r>
                      <a:endParaRPr lang="en-US" b="0" dirty="0"/>
                    </a:p>
                  </a:txBody>
                  <a:tcPr/>
                </a:tc>
              </a:tr>
              <a:tr h="370840">
                <a:tc>
                  <a:txBody>
                    <a:bodyPr/>
                    <a:lstStyle/>
                    <a:p>
                      <a:r>
                        <a:rPr lang="en-US" b="0" dirty="0" smtClean="0"/>
                        <a:t>Material </a:t>
                      </a:r>
                      <a:r>
                        <a:rPr lang="en-US" b="0" dirty="0" smtClean="0"/>
                        <a:t>Hardship</a:t>
                      </a:r>
                      <a:endParaRPr lang="en-US" b="0" dirty="0"/>
                    </a:p>
                  </a:txBody>
                  <a:tcPr/>
                </a:tc>
                <a:tc>
                  <a:txBody>
                    <a:bodyPr/>
                    <a:lstStyle/>
                    <a:p>
                      <a:r>
                        <a:rPr lang="en-US" b="0" dirty="0" smtClean="0"/>
                        <a:t>Maternal Demoralization</a:t>
                      </a:r>
                      <a:endParaRPr lang="en-US" b="0" dirty="0"/>
                    </a:p>
                  </a:txBody>
                  <a:tcPr/>
                </a:tc>
                <a:tc>
                  <a:txBody>
                    <a:bodyPr/>
                    <a:lstStyle/>
                    <a:p>
                      <a:endParaRPr lang="en-US" b="0" dirty="0"/>
                    </a:p>
                  </a:txBody>
                  <a:tcPr/>
                </a:tc>
              </a:tr>
            </a:tbl>
          </a:graphicData>
        </a:graphic>
      </p:graphicFrame>
      <p:pic>
        <p:nvPicPr>
          <p:cNvPr id="7" name="Picture 6" descr="Adjusted Grap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413" y="3007500"/>
            <a:ext cx="5029200" cy="3657600"/>
          </a:xfrm>
          <a:prstGeom prst="rect">
            <a:avLst/>
          </a:prstGeom>
          <a:ln>
            <a:solidFill>
              <a:schemeClr val="tx1"/>
            </a:solidFill>
          </a:ln>
        </p:spPr>
      </p:pic>
    </p:spTree>
    <p:extLst>
      <p:ext uri="{BB962C8B-B14F-4D97-AF65-F5344CB8AC3E}">
        <p14:creationId xmlns:p14="http://schemas.microsoft.com/office/powerpoint/2010/main" val="37617774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b="1" dirty="0" smtClean="0"/>
              <a:t>Results: </a:t>
            </a:r>
            <a:r>
              <a:rPr lang="en-US" sz="3200" b="1" dirty="0" smtClean="0"/>
              <a:t>Exacerbating Effects</a:t>
            </a:r>
            <a:endParaRPr lang="en-US" sz="3200" b="1" dirty="0"/>
          </a:p>
        </p:txBody>
      </p:sp>
      <p:sp>
        <p:nvSpPr>
          <p:cNvPr id="3" name="Content Placeholder 2"/>
          <p:cNvSpPr>
            <a:spLocks noGrp="1"/>
          </p:cNvSpPr>
          <p:nvPr>
            <p:ph idx="1"/>
          </p:nvPr>
        </p:nvSpPr>
        <p:spPr>
          <a:xfrm>
            <a:off x="173146" y="895930"/>
            <a:ext cx="8281607" cy="4800600"/>
          </a:xfrm>
        </p:spPr>
        <p:txBody>
          <a:bodyPr>
            <a:normAutofit/>
          </a:bodyPr>
          <a:lstStyle/>
          <a:p>
            <a:r>
              <a:rPr lang="en-US" sz="2800" u="sng" dirty="0" smtClean="0"/>
              <a:t>Overall home environment</a:t>
            </a:r>
            <a:r>
              <a:rPr lang="en-US" sz="2800" dirty="0" smtClean="0"/>
              <a:t> increased number of problems in Aggressive Behaviors (p=0.027) and Externalizing Behaviors (p=0.02) scores</a:t>
            </a:r>
            <a:endParaRPr lang="en-US" sz="2800" dirty="0"/>
          </a:p>
        </p:txBody>
      </p:sp>
      <p:pic>
        <p:nvPicPr>
          <p:cNvPr id="4" name="Picture 3" descr="Externalizing_HOME_B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10" y="2413804"/>
            <a:ext cx="5806759" cy="4223098"/>
          </a:xfrm>
          <a:prstGeom prst="rect">
            <a:avLst/>
          </a:prstGeom>
          <a:ln>
            <a:solidFill>
              <a:schemeClr val="tx1"/>
            </a:solidFill>
          </a:ln>
        </p:spPr>
      </p:pic>
      <p:sp>
        <p:nvSpPr>
          <p:cNvPr id="9" name="Rectangle 8"/>
          <p:cNvSpPr/>
          <p:nvPr/>
        </p:nvSpPr>
        <p:spPr>
          <a:xfrm>
            <a:off x="5599351" y="2814934"/>
            <a:ext cx="1386306" cy="37037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7483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3452</TotalTime>
  <Words>4070</Words>
  <Application>Microsoft Macintosh PowerPoint</Application>
  <PresentationFormat>On-screen Show (4:3)</PresentationFormat>
  <Paragraphs>256</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Adjacency</vt:lpstr>
      <vt:lpstr>Slide</vt:lpstr>
      <vt:lpstr>Photo Editor Photo</vt:lpstr>
      <vt:lpstr>Mitigating Effects of Positive Learning Environment on Early Life Exposure to ETS on Neurodevelopment in Children</vt:lpstr>
      <vt:lpstr>Background: ETS</vt:lpstr>
      <vt:lpstr>Background: HOME Environment</vt:lpstr>
      <vt:lpstr>Hypothesis</vt:lpstr>
      <vt:lpstr>Methods</vt:lpstr>
      <vt:lpstr>Methods</vt:lpstr>
      <vt:lpstr>Methods</vt:lpstr>
      <vt:lpstr>Results</vt:lpstr>
      <vt:lpstr>Results: Exacerbating Effects</vt:lpstr>
      <vt:lpstr>Results: Exacerbating Effects</vt:lpstr>
      <vt:lpstr>Conclusion:</vt:lpstr>
      <vt:lpstr>Limitations</vt:lpstr>
      <vt:lpstr>Breaking the Cycle</vt:lpstr>
      <vt:lpstr>Breaking the Cycle</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the effects of positive learning environment on early life exposure to ETS on Neurodevelopment in children</dc:title>
  <dc:creator>Madeleine Hopson</dc:creator>
  <cp:lastModifiedBy>Madeleine Hopson</cp:lastModifiedBy>
  <cp:revision>124</cp:revision>
  <dcterms:created xsi:type="dcterms:W3CDTF">2015-03-25T18:50:23Z</dcterms:created>
  <dcterms:modified xsi:type="dcterms:W3CDTF">2015-04-23T03:34:11Z</dcterms:modified>
</cp:coreProperties>
</file>