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9" r:id="rId3"/>
    <p:sldId id="257" r:id="rId4"/>
    <p:sldId id="288" r:id="rId5"/>
    <p:sldId id="279" r:id="rId6"/>
    <p:sldId id="284" r:id="rId7"/>
    <p:sldId id="285" r:id="rId8"/>
    <p:sldId id="286" r:id="rId9"/>
    <p:sldId id="265" r:id="rId10"/>
    <p:sldId id="292" r:id="rId11"/>
    <p:sldId id="269" r:id="rId12"/>
    <p:sldId id="268" r:id="rId13"/>
    <p:sldId id="272" r:id="rId14"/>
    <p:sldId id="293" r:id="rId15"/>
    <p:sldId id="291" r:id="rId16"/>
    <p:sldId id="294" r:id="rId17"/>
    <p:sldId id="29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40" autoAdjust="0"/>
  </p:normalViewPr>
  <p:slideViewPr>
    <p:cSldViewPr snapToGrid="0" snapToObjects="1">
      <p:cViewPr varScale="1">
        <p:scale>
          <a:sx n="63" d="100"/>
          <a:sy n="63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13BEA-B1EC-E745-9C1E-A4584CB48664}" type="doc">
      <dgm:prSet loTypeId="urn:microsoft.com/office/officeart/2005/8/layout/cycle3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069D915-7FD0-9C48-A04E-1E2CE1C13DF6}">
      <dgm:prSet phldrT="[Text]" custT="1"/>
      <dgm:spPr/>
      <dgm:t>
        <a:bodyPr/>
        <a:lstStyle/>
        <a:p>
          <a:r>
            <a:rPr lang="en-US" sz="1400" dirty="0" smtClean="0"/>
            <a:t>PERSONAL CHARACTERISTICS</a:t>
          </a:r>
        </a:p>
        <a:p>
          <a:r>
            <a:rPr lang="en-US" sz="1400" dirty="0" smtClean="0"/>
            <a:t>Limited Income</a:t>
          </a:r>
        </a:p>
      </dgm:t>
    </dgm:pt>
    <dgm:pt modelId="{5A1B5FFB-8AB6-3341-9285-17D9A4B660EA}" type="parTrans" cxnId="{17B0C8F9-F9FF-374C-8A98-25C57715602B}">
      <dgm:prSet/>
      <dgm:spPr/>
      <dgm:t>
        <a:bodyPr/>
        <a:lstStyle/>
        <a:p>
          <a:endParaRPr lang="en-US"/>
        </a:p>
      </dgm:t>
    </dgm:pt>
    <dgm:pt modelId="{7F5CA8DB-FD43-9544-821A-6E965F3986F4}" type="sibTrans" cxnId="{17B0C8F9-F9FF-374C-8A98-25C57715602B}">
      <dgm:prSet/>
      <dgm:spPr/>
      <dgm:t>
        <a:bodyPr/>
        <a:lstStyle/>
        <a:p>
          <a:endParaRPr lang="en-US"/>
        </a:p>
      </dgm:t>
    </dgm:pt>
    <dgm:pt modelId="{FD128AD7-B59D-204A-A55B-F97D5B0D2FB1}">
      <dgm:prSet phldrT="[Text]" custT="1"/>
      <dgm:spPr/>
      <dgm:t>
        <a:bodyPr/>
        <a:lstStyle/>
        <a:p>
          <a:r>
            <a:rPr lang="en-US" sz="1400" dirty="0" smtClean="0"/>
            <a:t>ENVIRONMENTAL CHARACTERISTICS</a:t>
          </a:r>
        </a:p>
      </dgm:t>
    </dgm:pt>
    <dgm:pt modelId="{33BB0451-4B44-4D46-9558-FCDFC60FD834}" type="parTrans" cxnId="{1865C9E4-D3CB-AA4E-A918-99540E9CC14C}">
      <dgm:prSet/>
      <dgm:spPr/>
      <dgm:t>
        <a:bodyPr/>
        <a:lstStyle/>
        <a:p>
          <a:endParaRPr lang="en-US"/>
        </a:p>
      </dgm:t>
    </dgm:pt>
    <dgm:pt modelId="{54C91883-6F97-0D43-96A8-22C11230CCF1}" type="sibTrans" cxnId="{1865C9E4-D3CB-AA4E-A918-99540E9CC14C}">
      <dgm:prSet/>
      <dgm:spPr/>
      <dgm:t>
        <a:bodyPr/>
        <a:lstStyle/>
        <a:p>
          <a:endParaRPr lang="en-US"/>
        </a:p>
      </dgm:t>
    </dgm:pt>
    <dgm:pt modelId="{DAFC4C80-7C12-1D41-A6DE-DC843DB2A7C9}">
      <dgm:prSet custT="1"/>
      <dgm:spPr/>
      <dgm:t>
        <a:bodyPr/>
        <a:lstStyle/>
        <a:p>
          <a:r>
            <a:rPr lang="en-US" sz="1400" dirty="0" smtClean="0"/>
            <a:t>HEALTH CHARACTERISTICS</a:t>
          </a:r>
        </a:p>
      </dgm:t>
    </dgm:pt>
    <dgm:pt modelId="{86830DAA-EFC8-CE4C-882D-B6A34ECA64D6}" type="parTrans" cxnId="{D5266E19-5066-F941-A128-6A32CAC61606}">
      <dgm:prSet/>
      <dgm:spPr/>
      <dgm:t>
        <a:bodyPr/>
        <a:lstStyle/>
        <a:p>
          <a:endParaRPr lang="en-US"/>
        </a:p>
      </dgm:t>
    </dgm:pt>
    <dgm:pt modelId="{57D32C21-4CF2-D64E-B16A-5E6AE3F9F405}" type="sibTrans" cxnId="{D5266E19-5066-F941-A128-6A32CAC61606}">
      <dgm:prSet/>
      <dgm:spPr/>
      <dgm:t>
        <a:bodyPr/>
        <a:lstStyle/>
        <a:p>
          <a:endParaRPr lang="en-US"/>
        </a:p>
      </dgm:t>
    </dgm:pt>
    <dgm:pt modelId="{673F7058-C355-B548-9A1A-D78AFC302DCA}">
      <dgm:prSet phldrT="[Text]" custT="1"/>
      <dgm:spPr/>
      <dgm:t>
        <a:bodyPr/>
        <a:lstStyle/>
        <a:p>
          <a:r>
            <a:rPr lang="en-US" sz="1400" dirty="0" smtClean="0"/>
            <a:t>ENVIRONMENTAL RISK FACTORS</a:t>
          </a:r>
        </a:p>
        <a:p>
          <a:r>
            <a:rPr lang="en-US" sz="1400" dirty="0" smtClean="0"/>
            <a:t>Environmental Hazards</a:t>
          </a:r>
        </a:p>
      </dgm:t>
    </dgm:pt>
    <dgm:pt modelId="{1AE03946-6DE2-7E46-B886-3CBFA4D851BB}" type="parTrans" cxnId="{99671DC0-C3FE-EB48-9CDD-8EECF447259F}">
      <dgm:prSet/>
      <dgm:spPr/>
      <dgm:t>
        <a:bodyPr/>
        <a:lstStyle/>
        <a:p>
          <a:endParaRPr lang="en-US"/>
        </a:p>
      </dgm:t>
    </dgm:pt>
    <dgm:pt modelId="{01B00A19-6AD5-D542-8BED-CB327021E5A6}" type="sibTrans" cxnId="{99671DC0-C3FE-EB48-9CDD-8EECF447259F}">
      <dgm:prSet/>
      <dgm:spPr/>
      <dgm:t>
        <a:bodyPr/>
        <a:lstStyle/>
        <a:p>
          <a:endParaRPr lang="en-US"/>
        </a:p>
      </dgm:t>
    </dgm:pt>
    <dgm:pt modelId="{FCA5FF54-0813-D64D-B54D-8C148C8F72EE}">
      <dgm:prSet phldrT="[Text]" custT="1"/>
      <dgm:spPr/>
      <dgm:t>
        <a:bodyPr/>
        <a:lstStyle/>
        <a:p>
          <a:r>
            <a:rPr lang="en-US" sz="1400" dirty="0" smtClean="0"/>
            <a:t>HEALTH RISK FACTORS</a:t>
          </a:r>
        </a:p>
        <a:p>
          <a:r>
            <a:rPr lang="en-US" sz="1400" dirty="0" smtClean="0"/>
            <a:t>Toxicant Exposure</a:t>
          </a:r>
        </a:p>
      </dgm:t>
    </dgm:pt>
    <dgm:pt modelId="{0DCBDB99-BE3F-274C-BBA2-9458C99BFA92}" type="parTrans" cxnId="{319B34D2-67F4-2043-AF9A-4F26A749878F}">
      <dgm:prSet/>
      <dgm:spPr/>
      <dgm:t>
        <a:bodyPr/>
        <a:lstStyle/>
        <a:p>
          <a:endParaRPr lang="en-US"/>
        </a:p>
      </dgm:t>
    </dgm:pt>
    <dgm:pt modelId="{DEF58F75-551E-1D41-9C4E-439092281C38}" type="sibTrans" cxnId="{319B34D2-67F4-2043-AF9A-4F26A749878F}">
      <dgm:prSet/>
      <dgm:spPr/>
      <dgm:t>
        <a:bodyPr/>
        <a:lstStyle/>
        <a:p>
          <a:endParaRPr lang="en-US"/>
        </a:p>
      </dgm:t>
    </dgm:pt>
    <dgm:pt modelId="{6E78D3AC-4E63-D445-8292-D57547055F94}">
      <dgm:prSet custT="1"/>
      <dgm:spPr/>
      <dgm:t>
        <a:bodyPr/>
        <a:lstStyle/>
        <a:p>
          <a:r>
            <a:rPr lang="en-US" sz="1400" dirty="0" smtClean="0"/>
            <a:t>COMPOUNDING RISK FACTORS</a:t>
          </a:r>
        </a:p>
        <a:p>
          <a:r>
            <a:rPr lang="en-US" sz="1400" dirty="0" smtClean="0"/>
            <a:t>Discrimination Due to Minority Status</a:t>
          </a:r>
        </a:p>
      </dgm:t>
    </dgm:pt>
    <dgm:pt modelId="{1F74BBE6-ABCA-F34F-95B5-93E61B9BB27A}" type="parTrans" cxnId="{E1F61414-EB3B-0740-BD60-7D59BC9BD1B1}">
      <dgm:prSet/>
      <dgm:spPr/>
      <dgm:t>
        <a:bodyPr/>
        <a:lstStyle/>
        <a:p>
          <a:endParaRPr lang="en-US"/>
        </a:p>
      </dgm:t>
    </dgm:pt>
    <dgm:pt modelId="{364EB151-6931-0A46-8641-C8753E3FDFEF}" type="sibTrans" cxnId="{E1F61414-EB3B-0740-BD60-7D59BC9BD1B1}">
      <dgm:prSet/>
      <dgm:spPr/>
      <dgm:t>
        <a:bodyPr/>
        <a:lstStyle/>
        <a:p>
          <a:endParaRPr lang="en-US"/>
        </a:p>
      </dgm:t>
    </dgm:pt>
    <dgm:pt modelId="{A0347A2A-29E7-9A4C-B54A-9337D36B755D}" type="pres">
      <dgm:prSet presAssocID="{1F913BEA-B1EC-E745-9C1E-A4584CB486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0FB6F-BBC3-4C45-AC89-ECC3D4D48B1E}" type="pres">
      <dgm:prSet presAssocID="{1F913BEA-B1EC-E745-9C1E-A4584CB48664}" presName="cycle" presStyleCnt="0"/>
      <dgm:spPr/>
      <dgm:t>
        <a:bodyPr/>
        <a:lstStyle/>
        <a:p>
          <a:endParaRPr lang="en-US"/>
        </a:p>
      </dgm:t>
    </dgm:pt>
    <dgm:pt modelId="{74A085AC-00E3-9F47-B845-64C19983C85E}" type="pres">
      <dgm:prSet presAssocID="{E069D915-7FD0-9C48-A04E-1E2CE1C13DF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EDCD3-B87B-7741-9F82-8910252B458D}" type="pres">
      <dgm:prSet presAssocID="{7F5CA8DB-FD43-9544-821A-6E965F3986F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E73DC37-8CE4-A64C-8FD6-040631695D43}" type="pres">
      <dgm:prSet presAssocID="{673F7058-C355-B548-9A1A-D78AFC302DCA}" presName="nodeFollowingNodes" presStyleLbl="node1" presStyleIdx="1" presStyleCnt="6" custRadScaleRad="101764" custRadScaleInc="11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DCC7D-02E2-104B-818B-FC167226FDB8}" type="pres">
      <dgm:prSet presAssocID="{FD128AD7-B59D-204A-A55B-F97D5B0D2FB1}" presName="nodeFollowingNodes" presStyleLbl="node1" presStyleIdx="2" presStyleCnt="6" custRadScaleRad="101382" custRadScaleInc="-8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E48BD-D73D-654C-818C-6172167FF43E}" type="pres">
      <dgm:prSet presAssocID="{FCA5FF54-0813-D64D-B54D-8C148C8F72EE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D8C4-6CF1-2B40-AA10-C91BE5975E82}" type="pres">
      <dgm:prSet presAssocID="{DAFC4C80-7C12-1D41-A6DE-DC843DB2A7C9}" presName="nodeFollowingNodes" presStyleLbl="node1" presStyleIdx="4" presStyleCnt="6" custRadScaleRad="101383" custRadScaleInc="8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D6695-BE81-2041-8790-BDD965BC9728}" type="pres">
      <dgm:prSet presAssocID="{6E78D3AC-4E63-D445-8292-D57547055F94}" presName="nodeFollowingNodes" presStyleLbl="node1" presStyleIdx="5" presStyleCnt="6" custRadScaleRad="95866" custRadScaleInc="-10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98E23-11D5-674D-BDE0-8ACF636D938A}" type="presOf" srcId="{7F5CA8DB-FD43-9544-821A-6E965F3986F4}" destId="{760EDCD3-B87B-7741-9F82-8910252B458D}" srcOrd="0" destOrd="0" presId="urn:microsoft.com/office/officeart/2005/8/layout/cycle3"/>
    <dgm:cxn modelId="{F761C2A1-C567-8341-AB0C-A9270AE784B3}" type="presOf" srcId="{FD128AD7-B59D-204A-A55B-F97D5B0D2FB1}" destId="{8C4DCC7D-02E2-104B-818B-FC167226FDB8}" srcOrd="0" destOrd="0" presId="urn:microsoft.com/office/officeart/2005/8/layout/cycle3"/>
    <dgm:cxn modelId="{7F0C8B7A-87B9-C843-A6A8-21605F0B51F2}" type="presOf" srcId="{E069D915-7FD0-9C48-A04E-1E2CE1C13DF6}" destId="{74A085AC-00E3-9F47-B845-64C19983C85E}" srcOrd="0" destOrd="0" presId="urn:microsoft.com/office/officeart/2005/8/layout/cycle3"/>
    <dgm:cxn modelId="{B06B500A-21A3-3F43-A18A-65FBB5735B2F}" type="presOf" srcId="{FCA5FF54-0813-D64D-B54D-8C148C8F72EE}" destId="{D18E48BD-D73D-654C-818C-6172167FF43E}" srcOrd="0" destOrd="0" presId="urn:microsoft.com/office/officeart/2005/8/layout/cycle3"/>
    <dgm:cxn modelId="{0BF0619E-28B5-254A-87C9-8747EF5E1055}" type="presOf" srcId="{6E78D3AC-4E63-D445-8292-D57547055F94}" destId="{C5AD6695-BE81-2041-8790-BDD965BC9728}" srcOrd="0" destOrd="0" presId="urn:microsoft.com/office/officeart/2005/8/layout/cycle3"/>
    <dgm:cxn modelId="{5CEAC8DA-9A7D-E743-8171-892EC9C58FD4}" type="presOf" srcId="{673F7058-C355-B548-9A1A-D78AFC302DCA}" destId="{CE73DC37-8CE4-A64C-8FD6-040631695D43}" srcOrd="0" destOrd="0" presId="urn:microsoft.com/office/officeart/2005/8/layout/cycle3"/>
    <dgm:cxn modelId="{E1F61414-EB3B-0740-BD60-7D59BC9BD1B1}" srcId="{1F913BEA-B1EC-E745-9C1E-A4584CB48664}" destId="{6E78D3AC-4E63-D445-8292-D57547055F94}" srcOrd="5" destOrd="0" parTransId="{1F74BBE6-ABCA-F34F-95B5-93E61B9BB27A}" sibTransId="{364EB151-6931-0A46-8641-C8753E3FDFEF}"/>
    <dgm:cxn modelId="{D5266E19-5066-F941-A128-6A32CAC61606}" srcId="{1F913BEA-B1EC-E745-9C1E-A4584CB48664}" destId="{DAFC4C80-7C12-1D41-A6DE-DC843DB2A7C9}" srcOrd="4" destOrd="0" parTransId="{86830DAA-EFC8-CE4C-882D-B6A34ECA64D6}" sibTransId="{57D32C21-4CF2-D64E-B16A-5E6AE3F9F405}"/>
    <dgm:cxn modelId="{319B34D2-67F4-2043-AF9A-4F26A749878F}" srcId="{1F913BEA-B1EC-E745-9C1E-A4584CB48664}" destId="{FCA5FF54-0813-D64D-B54D-8C148C8F72EE}" srcOrd="3" destOrd="0" parTransId="{0DCBDB99-BE3F-274C-BBA2-9458C99BFA92}" sibTransId="{DEF58F75-551E-1D41-9C4E-439092281C38}"/>
    <dgm:cxn modelId="{17B0C8F9-F9FF-374C-8A98-25C57715602B}" srcId="{1F913BEA-B1EC-E745-9C1E-A4584CB48664}" destId="{E069D915-7FD0-9C48-A04E-1E2CE1C13DF6}" srcOrd="0" destOrd="0" parTransId="{5A1B5FFB-8AB6-3341-9285-17D9A4B660EA}" sibTransId="{7F5CA8DB-FD43-9544-821A-6E965F3986F4}"/>
    <dgm:cxn modelId="{1865C9E4-D3CB-AA4E-A918-99540E9CC14C}" srcId="{1F913BEA-B1EC-E745-9C1E-A4584CB48664}" destId="{FD128AD7-B59D-204A-A55B-F97D5B0D2FB1}" srcOrd="2" destOrd="0" parTransId="{33BB0451-4B44-4D46-9558-FCDFC60FD834}" sibTransId="{54C91883-6F97-0D43-96A8-22C11230CCF1}"/>
    <dgm:cxn modelId="{F6452AAD-641E-3741-84D8-2C277D23D3A1}" type="presOf" srcId="{DAFC4C80-7C12-1D41-A6DE-DC843DB2A7C9}" destId="{7528D8C4-6CF1-2B40-AA10-C91BE5975E82}" srcOrd="0" destOrd="0" presId="urn:microsoft.com/office/officeart/2005/8/layout/cycle3"/>
    <dgm:cxn modelId="{99671DC0-C3FE-EB48-9CDD-8EECF447259F}" srcId="{1F913BEA-B1EC-E745-9C1E-A4584CB48664}" destId="{673F7058-C355-B548-9A1A-D78AFC302DCA}" srcOrd="1" destOrd="0" parTransId="{1AE03946-6DE2-7E46-B886-3CBFA4D851BB}" sibTransId="{01B00A19-6AD5-D542-8BED-CB327021E5A6}"/>
    <dgm:cxn modelId="{0BF20D74-3C66-544E-B648-DC5597C2E7F2}" type="presOf" srcId="{1F913BEA-B1EC-E745-9C1E-A4584CB48664}" destId="{A0347A2A-29E7-9A4C-B54A-9337D36B755D}" srcOrd="0" destOrd="0" presId="urn:microsoft.com/office/officeart/2005/8/layout/cycle3"/>
    <dgm:cxn modelId="{9166F5C4-E978-F64D-B5CF-9D429FE8EDF7}" type="presParOf" srcId="{A0347A2A-29E7-9A4C-B54A-9337D36B755D}" destId="{71D0FB6F-BBC3-4C45-AC89-ECC3D4D48B1E}" srcOrd="0" destOrd="0" presId="urn:microsoft.com/office/officeart/2005/8/layout/cycle3"/>
    <dgm:cxn modelId="{865CCBCC-4D9A-B942-BC52-E4F691348F21}" type="presParOf" srcId="{71D0FB6F-BBC3-4C45-AC89-ECC3D4D48B1E}" destId="{74A085AC-00E3-9F47-B845-64C19983C85E}" srcOrd="0" destOrd="0" presId="urn:microsoft.com/office/officeart/2005/8/layout/cycle3"/>
    <dgm:cxn modelId="{C1788761-739A-674F-8060-FF07FAD577DB}" type="presParOf" srcId="{71D0FB6F-BBC3-4C45-AC89-ECC3D4D48B1E}" destId="{760EDCD3-B87B-7741-9F82-8910252B458D}" srcOrd="1" destOrd="0" presId="urn:microsoft.com/office/officeart/2005/8/layout/cycle3"/>
    <dgm:cxn modelId="{1308CD3B-77CE-0840-9EA8-7500695B4B83}" type="presParOf" srcId="{71D0FB6F-BBC3-4C45-AC89-ECC3D4D48B1E}" destId="{CE73DC37-8CE4-A64C-8FD6-040631695D43}" srcOrd="2" destOrd="0" presId="urn:microsoft.com/office/officeart/2005/8/layout/cycle3"/>
    <dgm:cxn modelId="{4415D303-A61F-C34C-94A8-F5A87902C698}" type="presParOf" srcId="{71D0FB6F-BBC3-4C45-AC89-ECC3D4D48B1E}" destId="{8C4DCC7D-02E2-104B-818B-FC167226FDB8}" srcOrd="3" destOrd="0" presId="urn:microsoft.com/office/officeart/2005/8/layout/cycle3"/>
    <dgm:cxn modelId="{CD016179-E445-9E40-B294-352DFCD8A3E3}" type="presParOf" srcId="{71D0FB6F-BBC3-4C45-AC89-ECC3D4D48B1E}" destId="{D18E48BD-D73D-654C-818C-6172167FF43E}" srcOrd="4" destOrd="0" presId="urn:microsoft.com/office/officeart/2005/8/layout/cycle3"/>
    <dgm:cxn modelId="{2FFDFFEA-0E20-2648-B82C-FA807C35EB34}" type="presParOf" srcId="{71D0FB6F-BBC3-4C45-AC89-ECC3D4D48B1E}" destId="{7528D8C4-6CF1-2B40-AA10-C91BE5975E82}" srcOrd="5" destOrd="0" presId="urn:microsoft.com/office/officeart/2005/8/layout/cycle3"/>
    <dgm:cxn modelId="{8EB463B7-266D-AF4E-976F-752EF97E1E10}" type="presParOf" srcId="{71D0FB6F-BBC3-4C45-AC89-ECC3D4D48B1E}" destId="{C5AD6695-BE81-2041-8790-BDD965BC972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13BEA-B1EC-E745-9C1E-A4584CB48664}" type="doc">
      <dgm:prSet loTypeId="urn:microsoft.com/office/officeart/2005/8/layout/cycle3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069D915-7FD0-9C48-A04E-1E2CE1C13DF6}">
      <dgm:prSet phldrT="[Text]" custT="1"/>
      <dgm:spPr/>
      <dgm:t>
        <a:bodyPr/>
        <a:lstStyle/>
        <a:p>
          <a:r>
            <a:rPr lang="en-US" sz="1400" dirty="0" smtClean="0"/>
            <a:t>PERSONAL CHARACTERISTICS</a:t>
          </a:r>
        </a:p>
        <a:p>
          <a:r>
            <a:rPr lang="en-US" sz="1400" dirty="0" smtClean="0"/>
            <a:t>Limited Income</a:t>
          </a:r>
        </a:p>
      </dgm:t>
    </dgm:pt>
    <dgm:pt modelId="{5A1B5FFB-8AB6-3341-9285-17D9A4B660EA}" type="parTrans" cxnId="{17B0C8F9-F9FF-374C-8A98-25C57715602B}">
      <dgm:prSet/>
      <dgm:spPr/>
      <dgm:t>
        <a:bodyPr/>
        <a:lstStyle/>
        <a:p>
          <a:endParaRPr lang="en-US"/>
        </a:p>
      </dgm:t>
    </dgm:pt>
    <dgm:pt modelId="{7F5CA8DB-FD43-9544-821A-6E965F3986F4}" type="sibTrans" cxnId="{17B0C8F9-F9FF-374C-8A98-25C57715602B}">
      <dgm:prSet/>
      <dgm:spPr/>
      <dgm:t>
        <a:bodyPr/>
        <a:lstStyle/>
        <a:p>
          <a:endParaRPr lang="en-US"/>
        </a:p>
      </dgm:t>
    </dgm:pt>
    <dgm:pt modelId="{FD128AD7-B59D-204A-A55B-F97D5B0D2FB1}">
      <dgm:prSet phldrT="[Text]" custT="1"/>
      <dgm:spPr/>
      <dgm:t>
        <a:bodyPr/>
        <a:lstStyle/>
        <a:p>
          <a:r>
            <a:rPr lang="en-US" sz="1400" dirty="0" smtClean="0"/>
            <a:t>ENVIRONMENTAL CHARACTERISTICS</a:t>
          </a:r>
        </a:p>
      </dgm:t>
    </dgm:pt>
    <dgm:pt modelId="{33BB0451-4B44-4D46-9558-FCDFC60FD834}" type="parTrans" cxnId="{1865C9E4-D3CB-AA4E-A918-99540E9CC14C}">
      <dgm:prSet/>
      <dgm:spPr/>
      <dgm:t>
        <a:bodyPr/>
        <a:lstStyle/>
        <a:p>
          <a:endParaRPr lang="en-US"/>
        </a:p>
      </dgm:t>
    </dgm:pt>
    <dgm:pt modelId="{54C91883-6F97-0D43-96A8-22C11230CCF1}" type="sibTrans" cxnId="{1865C9E4-D3CB-AA4E-A918-99540E9CC14C}">
      <dgm:prSet/>
      <dgm:spPr/>
      <dgm:t>
        <a:bodyPr/>
        <a:lstStyle/>
        <a:p>
          <a:endParaRPr lang="en-US"/>
        </a:p>
      </dgm:t>
    </dgm:pt>
    <dgm:pt modelId="{DAFC4C80-7C12-1D41-A6DE-DC843DB2A7C9}">
      <dgm:prSet custT="1"/>
      <dgm:spPr/>
      <dgm:t>
        <a:bodyPr/>
        <a:lstStyle/>
        <a:p>
          <a:r>
            <a:rPr lang="en-US" sz="1400" dirty="0" smtClean="0"/>
            <a:t>HEALTH CHARACTERISTICS</a:t>
          </a:r>
        </a:p>
      </dgm:t>
    </dgm:pt>
    <dgm:pt modelId="{86830DAA-EFC8-CE4C-882D-B6A34ECA64D6}" type="parTrans" cxnId="{D5266E19-5066-F941-A128-6A32CAC61606}">
      <dgm:prSet/>
      <dgm:spPr/>
      <dgm:t>
        <a:bodyPr/>
        <a:lstStyle/>
        <a:p>
          <a:endParaRPr lang="en-US"/>
        </a:p>
      </dgm:t>
    </dgm:pt>
    <dgm:pt modelId="{57D32C21-4CF2-D64E-B16A-5E6AE3F9F405}" type="sibTrans" cxnId="{D5266E19-5066-F941-A128-6A32CAC61606}">
      <dgm:prSet/>
      <dgm:spPr/>
      <dgm:t>
        <a:bodyPr/>
        <a:lstStyle/>
        <a:p>
          <a:endParaRPr lang="en-US"/>
        </a:p>
      </dgm:t>
    </dgm:pt>
    <dgm:pt modelId="{673F7058-C355-B548-9A1A-D78AFC302DCA}">
      <dgm:prSet phldrT="[Text]" custT="1"/>
      <dgm:spPr/>
      <dgm:t>
        <a:bodyPr/>
        <a:lstStyle/>
        <a:p>
          <a:r>
            <a:rPr lang="en-US" sz="1400" dirty="0" smtClean="0"/>
            <a:t>ENVIRONMENTAL RISK FACTORS</a:t>
          </a:r>
        </a:p>
        <a:p>
          <a:r>
            <a:rPr lang="en-US" sz="1400" dirty="0" smtClean="0"/>
            <a:t>Environmental Hazards</a:t>
          </a:r>
        </a:p>
      </dgm:t>
    </dgm:pt>
    <dgm:pt modelId="{1AE03946-6DE2-7E46-B886-3CBFA4D851BB}" type="parTrans" cxnId="{99671DC0-C3FE-EB48-9CDD-8EECF447259F}">
      <dgm:prSet/>
      <dgm:spPr/>
      <dgm:t>
        <a:bodyPr/>
        <a:lstStyle/>
        <a:p>
          <a:endParaRPr lang="en-US"/>
        </a:p>
      </dgm:t>
    </dgm:pt>
    <dgm:pt modelId="{01B00A19-6AD5-D542-8BED-CB327021E5A6}" type="sibTrans" cxnId="{99671DC0-C3FE-EB48-9CDD-8EECF447259F}">
      <dgm:prSet/>
      <dgm:spPr/>
      <dgm:t>
        <a:bodyPr/>
        <a:lstStyle/>
        <a:p>
          <a:endParaRPr lang="en-US"/>
        </a:p>
      </dgm:t>
    </dgm:pt>
    <dgm:pt modelId="{FCA5FF54-0813-D64D-B54D-8C148C8F72EE}">
      <dgm:prSet phldrT="[Text]" custT="1"/>
      <dgm:spPr/>
      <dgm:t>
        <a:bodyPr/>
        <a:lstStyle/>
        <a:p>
          <a:r>
            <a:rPr lang="en-US" sz="1400" dirty="0" smtClean="0"/>
            <a:t>HEALTH RISK FACTORS</a:t>
          </a:r>
        </a:p>
        <a:p>
          <a:r>
            <a:rPr lang="en-US" sz="1400" dirty="0" smtClean="0"/>
            <a:t>Toxicant Exposure</a:t>
          </a:r>
        </a:p>
      </dgm:t>
    </dgm:pt>
    <dgm:pt modelId="{0DCBDB99-BE3F-274C-BBA2-9458C99BFA92}" type="parTrans" cxnId="{319B34D2-67F4-2043-AF9A-4F26A749878F}">
      <dgm:prSet/>
      <dgm:spPr/>
      <dgm:t>
        <a:bodyPr/>
        <a:lstStyle/>
        <a:p>
          <a:endParaRPr lang="en-US"/>
        </a:p>
      </dgm:t>
    </dgm:pt>
    <dgm:pt modelId="{DEF58F75-551E-1D41-9C4E-439092281C38}" type="sibTrans" cxnId="{319B34D2-67F4-2043-AF9A-4F26A749878F}">
      <dgm:prSet/>
      <dgm:spPr/>
      <dgm:t>
        <a:bodyPr/>
        <a:lstStyle/>
        <a:p>
          <a:endParaRPr lang="en-US"/>
        </a:p>
      </dgm:t>
    </dgm:pt>
    <dgm:pt modelId="{6E78D3AC-4E63-D445-8292-D57547055F94}">
      <dgm:prSet custT="1"/>
      <dgm:spPr/>
      <dgm:t>
        <a:bodyPr/>
        <a:lstStyle/>
        <a:p>
          <a:r>
            <a:rPr lang="en-US" sz="1400" dirty="0" smtClean="0"/>
            <a:t>COMPOUNDING RISK FACTORS</a:t>
          </a:r>
        </a:p>
        <a:p>
          <a:r>
            <a:rPr lang="en-US" sz="1400" dirty="0" smtClean="0"/>
            <a:t>Discrimination Due to Minority Status</a:t>
          </a:r>
        </a:p>
      </dgm:t>
    </dgm:pt>
    <dgm:pt modelId="{1F74BBE6-ABCA-F34F-95B5-93E61B9BB27A}" type="parTrans" cxnId="{E1F61414-EB3B-0740-BD60-7D59BC9BD1B1}">
      <dgm:prSet/>
      <dgm:spPr/>
      <dgm:t>
        <a:bodyPr/>
        <a:lstStyle/>
        <a:p>
          <a:endParaRPr lang="en-US"/>
        </a:p>
      </dgm:t>
    </dgm:pt>
    <dgm:pt modelId="{364EB151-6931-0A46-8641-C8753E3FDFEF}" type="sibTrans" cxnId="{E1F61414-EB3B-0740-BD60-7D59BC9BD1B1}">
      <dgm:prSet/>
      <dgm:spPr/>
      <dgm:t>
        <a:bodyPr/>
        <a:lstStyle/>
        <a:p>
          <a:endParaRPr lang="en-US"/>
        </a:p>
      </dgm:t>
    </dgm:pt>
    <dgm:pt modelId="{A0347A2A-29E7-9A4C-B54A-9337D36B755D}" type="pres">
      <dgm:prSet presAssocID="{1F913BEA-B1EC-E745-9C1E-A4584CB486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0FB6F-BBC3-4C45-AC89-ECC3D4D48B1E}" type="pres">
      <dgm:prSet presAssocID="{1F913BEA-B1EC-E745-9C1E-A4584CB48664}" presName="cycle" presStyleCnt="0"/>
      <dgm:spPr/>
      <dgm:t>
        <a:bodyPr/>
        <a:lstStyle/>
        <a:p>
          <a:endParaRPr lang="en-US"/>
        </a:p>
      </dgm:t>
    </dgm:pt>
    <dgm:pt modelId="{74A085AC-00E3-9F47-B845-64C19983C85E}" type="pres">
      <dgm:prSet presAssocID="{E069D915-7FD0-9C48-A04E-1E2CE1C13DF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EDCD3-B87B-7741-9F82-8910252B458D}" type="pres">
      <dgm:prSet presAssocID="{7F5CA8DB-FD43-9544-821A-6E965F3986F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E73DC37-8CE4-A64C-8FD6-040631695D43}" type="pres">
      <dgm:prSet presAssocID="{673F7058-C355-B548-9A1A-D78AFC302DCA}" presName="nodeFollowingNodes" presStyleLbl="node1" presStyleIdx="1" presStyleCnt="6" custRadScaleRad="101764" custRadScaleInc="11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DCC7D-02E2-104B-818B-FC167226FDB8}" type="pres">
      <dgm:prSet presAssocID="{FD128AD7-B59D-204A-A55B-F97D5B0D2FB1}" presName="nodeFollowingNodes" presStyleLbl="node1" presStyleIdx="2" presStyleCnt="6" custRadScaleRad="101382" custRadScaleInc="-8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E48BD-D73D-654C-818C-6172167FF43E}" type="pres">
      <dgm:prSet presAssocID="{FCA5FF54-0813-D64D-B54D-8C148C8F72EE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D8C4-6CF1-2B40-AA10-C91BE5975E82}" type="pres">
      <dgm:prSet presAssocID="{DAFC4C80-7C12-1D41-A6DE-DC843DB2A7C9}" presName="nodeFollowingNodes" presStyleLbl="node1" presStyleIdx="4" presStyleCnt="6" custRadScaleRad="101383" custRadScaleInc="8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D6695-BE81-2041-8790-BDD965BC9728}" type="pres">
      <dgm:prSet presAssocID="{6E78D3AC-4E63-D445-8292-D57547055F94}" presName="nodeFollowingNodes" presStyleLbl="node1" presStyleIdx="5" presStyleCnt="6" custRadScaleRad="95866" custRadScaleInc="-10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71DC0-C3FE-EB48-9CDD-8EECF447259F}" srcId="{1F913BEA-B1EC-E745-9C1E-A4584CB48664}" destId="{673F7058-C355-B548-9A1A-D78AFC302DCA}" srcOrd="1" destOrd="0" parTransId="{1AE03946-6DE2-7E46-B886-3CBFA4D851BB}" sibTransId="{01B00A19-6AD5-D542-8BED-CB327021E5A6}"/>
    <dgm:cxn modelId="{B4FDE82D-2C8B-1740-8800-A25F5937CDED}" type="presOf" srcId="{DAFC4C80-7C12-1D41-A6DE-DC843DB2A7C9}" destId="{7528D8C4-6CF1-2B40-AA10-C91BE5975E82}" srcOrd="0" destOrd="0" presId="urn:microsoft.com/office/officeart/2005/8/layout/cycle3"/>
    <dgm:cxn modelId="{E165BC6E-AC89-474B-B478-A3E083B7683B}" type="presOf" srcId="{1F913BEA-B1EC-E745-9C1E-A4584CB48664}" destId="{A0347A2A-29E7-9A4C-B54A-9337D36B755D}" srcOrd="0" destOrd="0" presId="urn:microsoft.com/office/officeart/2005/8/layout/cycle3"/>
    <dgm:cxn modelId="{D5266E19-5066-F941-A128-6A32CAC61606}" srcId="{1F913BEA-B1EC-E745-9C1E-A4584CB48664}" destId="{DAFC4C80-7C12-1D41-A6DE-DC843DB2A7C9}" srcOrd="4" destOrd="0" parTransId="{86830DAA-EFC8-CE4C-882D-B6A34ECA64D6}" sibTransId="{57D32C21-4CF2-D64E-B16A-5E6AE3F9F405}"/>
    <dgm:cxn modelId="{D4D0FCB7-D054-134A-A3D1-48EAF4B8B483}" type="presOf" srcId="{E069D915-7FD0-9C48-A04E-1E2CE1C13DF6}" destId="{74A085AC-00E3-9F47-B845-64C19983C85E}" srcOrd="0" destOrd="0" presId="urn:microsoft.com/office/officeart/2005/8/layout/cycle3"/>
    <dgm:cxn modelId="{E77061F0-64AB-3541-BE40-159214447B85}" type="presOf" srcId="{FD128AD7-B59D-204A-A55B-F97D5B0D2FB1}" destId="{8C4DCC7D-02E2-104B-818B-FC167226FDB8}" srcOrd="0" destOrd="0" presId="urn:microsoft.com/office/officeart/2005/8/layout/cycle3"/>
    <dgm:cxn modelId="{E1F61414-EB3B-0740-BD60-7D59BC9BD1B1}" srcId="{1F913BEA-B1EC-E745-9C1E-A4584CB48664}" destId="{6E78D3AC-4E63-D445-8292-D57547055F94}" srcOrd="5" destOrd="0" parTransId="{1F74BBE6-ABCA-F34F-95B5-93E61B9BB27A}" sibTransId="{364EB151-6931-0A46-8641-C8753E3FDFEF}"/>
    <dgm:cxn modelId="{17B0C8F9-F9FF-374C-8A98-25C57715602B}" srcId="{1F913BEA-B1EC-E745-9C1E-A4584CB48664}" destId="{E069D915-7FD0-9C48-A04E-1E2CE1C13DF6}" srcOrd="0" destOrd="0" parTransId="{5A1B5FFB-8AB6-3341-9285-17D9A4B660EA}" sibTransId="{7F5CA8DB-FD43-9544-821A-6E965F3986F4}"/>
    <dgm:cxn modelId="{63DD6E9C-B51B-1940-86CC-27EB4D80CA2E}" type="presOf" srcId="{673F7058-C355-B548-9A1A-D78AFC302DCA}" destId="{CE73DC37-8CE4-A64C-8FD6-040631695D43}" srcOrd="0" destOrd="0" presId="urn:microsoft.com/office/officeart/2005/8/layout/cycle3"/>
    <dgm:cxn modelId="{45A60B70-BF80-5C47-BA2D-F9812D6ED386}" type="presOf" srcId="{FCA5FF54-0813-D64D-B54D-8C148C8F72EE}" destId="{D18E48BD-D73D-654C-818C-6172167FF43E}" srcOrd="0" destOrd="0" presId="urn:microsoft.com/office/officeart/2005/8/layout/cycle3"/>
    <dgm:cxn modelId="{F5EE3D81-8390-F14E-9117-9D662C6F95E8}" type="presOf" srcId="{7F5CA8DB-FD43-9544-821A-6E965F3986F4}" destId="{760EDCD3-B87B-7741-9F82-8910252B458D}" srcOrd="0" destOrd="0" presId="urn:microsoft.com/office/officeart/2005/8/layout/cycle3"/>
    <dgm:cxn modelId="{319B34D2-67F4-2043-AF9A-4F26A749878F}" srcId="{1F913BEA-B1EC-E745-9C1E-A4584CB48664}" destId="{FCA5FF54-0813-D64D-B54D-8C148C8F72EE}" srcOrd="3" destOrd="0" parTransId="{0DCBDB99-BE3F-274C-BBA2-9458C99BFA92}" sibTransId="{DEF58F75-551E-1D41-9C4E-439092281C38}"/>
    <dgm:cxn modelId="{1F6FAB5F-E4A2-3848-8E33-65F4D27672F8}" type="presOf" srcId="{6E78D3AC-4E63-D445-8292-D57547055F94}" destId="{C5AD6695-BE81-2041-8790-BDD965BC9728}" srcOrd="0" destOrd="0" presId="urn:microsoft.com/office/officeart/2005/8/layout/cycle3"/>
    <dgm:cxn modelId="{1865C9E4-D3CB-AA4E-A918-99540E9CC14C}" srcId="{1F913BEA-B1EC-E745-9C1E-A4584CB48664}" destId="{FD128AD7-B59D-204A-A55B-F97D5B0D2FB1}" srcOrd="2" destOrd="0" parTransId="{33BB0451-4B44-4D46-9558-FCDFC60FD834}" sibTransId="{54C91883-6F97-0D43-96A8-22C11230CCF1}"/>
    <dgm:cxn modelId="{975A594E-E0FA-8742-B15F-3B0D146B9E03}" type="presParOf" srcId="{A0347A2A-29E7-9A4C-B54A-9337D36B755D}" destId="{71D0FB6F-BBC3-4C45-AC89-ECC3D4D48B1E}" srcOrd="0" destOrd="0" presId="urn:microsoft.com/office/officeart/2005/8/layout/cycle3"/>
    <dgm:cxn modelId="{29861D31-98ED-B044-9C33-A343112EA327}" type="presParOf" srcId="{71D0FB6F-BBC3-4C45-AC89-ECC3D4D48B1E}" destId="{74A085AC-00E3-9F47-B845-64C19983C85E}" srcOrd="0" destOrd="0" presId="urn:microsoft.com/office/officeart/2005/8/layout/cycle3"/>
    <dgm:cxn modelId="{99389271-9747-F843-9E25-C17CA5EF3E93}" type="presParOf" srcId="{71D0FB6F-BBC3-4C45-AC89-ECC3D4D48B1E}" destId="{760EDCD3-B87B-7741-9F82-8910252B458D}" srcOrd="1" destOrd="0" presId="urn:microsoft.com/office/officeart/2005/8/layout/cycle3"/>
    <dgm:cxn modelId="{FBFF429F-49C7-B242-BC4A-CEC80988DE63}" type="presParOf" srcId="{71D0FB6F-BBC3-4C45-AC89-ECC3D4D48B1E}" destId="{CE73DC37-8CE4-A64C-8FD6-040631695D43}" srcOrd="2" destOrd="0" presId="urn:microsoft.com/office/officeart/2005/8/layout/cycle3"/>
    <dgm:cxn modelId="{2842966D-0C05-5746-B00E-A9F3A3C4422F}" type="presParOf" srcId="{71D0FB6F-BBC3-4C45-AC89-ECC3D4D48B1E}" destId="{8C4DCC7D-02E2-104B-818B-FC167226FDB8}" srcOrd="3" destOrd="0" presId="urn:microsoft.com/office/officeart/2005/8/layout/cycle3"/>
    <dgm:cxn modelId="{145BCCD7-69F0-7D41-9BA6-1180C541F80B}" type="presParOf" srcId="{71D0FB6F-BBC3-4C45-AC89-ECC3D4D48B1E}" destId="{D18E48BD-D73D-654C-818C-6172167FF43E}" srcOrd="4" destOrd="0" presId="urn:microsoft.com/office/officeart/2005/8/layout/cycle3"/>
    <dgm:cxn modelId="{363816CF-A7CA-744B-B100-258893FBBC0B}" type="presParOf" srcId="{71D0FB6F-BBC3-4C45-AC89-ECC3D4D48B1E}" destId="{7528D8C4-6CF1-2B40-AA10-C91BE5975E82}" srcOrd="5" destOrd="0" presId="urn:microsoft.com/office/officeart/2005/8/layout/cycle3"/>
    <dgm:cxn modelId="{480D0898-2A58-3A43-A2D8-61A19546B7BB}" type="presParOf" srcId="{71D0FB6F-BBC3-4C45-AC89-ECC3D4D48B1E}" destId="{C5AD6695-BE81-2041-8790-BDD965BC972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B5080-6EAC-634E-B77F-4B0897115EE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2E802CBF-8191-B64E-9DC7-56D5096438A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Block groups with a higher percentage of Hispanic children, a higher percentage of non-Hispanic black  children*, and a higher percentage of families in poverty* are more likely to live within 30 miles of a nuclear power plant**</a:t>
          </a:r>
        </a:p>
        <a:p>
          <a:r>
            <a:rPr lang="en-US" dirty="0" smtClean="0"/>
            <a:t> </a:t>
          </a:r>
          <a:r>
            <a:rPr lang="en-US" dirty="0" smtClean="0">
              <a:solidFill>
                <a:srgbClr val="FF0000"/>
              </a:solidFill>
            </a:rPr>
            <a:t>-Limited Income</a:t>
          </a:r>
        </a:p>
        <a:p>
          <a:r>
            <a:rPr lang="en-US" dirty="0" smtClean="0">
              <a:solidFill>
                <a:srgbClr val="FF0000"/>
              </a:solidFill>
            </a:rPr>
            <a:t>-Discrimination Due to Minority Status </a:t>
          </a:r>
          <a:endParaRPr lang="en-US" dirty="0">
            <a:solidFill>
              <a:srgbClr val="FF0000"/>
            </a:solidFill>
          </a:endParaRPr>
        </a:p>
      </dgm:t>
    </dgm:pt>
    <dgm:pt modelId="{67B32BCB-2813-1E42-907F-2B80C91132C5}" type="parTrans" cxnId="{84C9201E-2648-4049-A9C2-419ABB79F833}">
      <dgm:prSet/>
      <dgm:spPr/>
      <dgm:t>
        <a:bodyPr/>
        <a:lstStyle/>
        <a:p>
          <a:endParaRPr lang="en-US"/>
        </a:p>
      </dgm:t>
    </dgm:pt>
    <dgm:pt modelId="{01C19447-1410-2947-BD26-D340326ED2DA}" type="sibTrans" cxnId="{84C9201E-2648-4049-A9C2-419ABB79F833}">
      <dgm:prSet/>
      <dgm:spPr/>
      <dgm:t>
        <a:bodyPr/>
        <a:lstStyle/>
        <a:p>
          <a:endParaRPr lang="en-US"/>
        </a:p>
      </dgm:t>
    </dgm:pt>
    <dgm:pt modelId="{633BDFF4-5010-DB4F-AF85-59FDE561935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Break the Cycle:</a:t>
          </a:r>
        </a:p>
        <a:p>
          <a:r>
            <a:rPr lang="en-US" dirty="0" smtClean="0"/>
            <a:t>Call Nuclear Regulatory Commission to reevaluate “Reference Man” to include the most vulnerable in “Reference Family”</a:t>
          </a:r>
        </a:p>
        <a:p>
          <a:r>
            <a:rPr lang="en-US" dirty="0" smtClean="0">
              <a:solidFill>
                <a:srgbClr val="FF0000"/>
              </a:solidFill>
            </a:rPr>
            <a:t>-Environmental Hazards/Toxicant exposure</a:t>
          </a:r>
          <a:endParaRPr lang="en-US" dirty="0">
            <a:solidFill>
              <a:srgbClr val="FF0000"/>
            </a:solidFill>
          </a:endParaRPr>
        </a:p>
      </dgm:t>
    </dgm:pt>
    <dgm:pt modelId="{B4C76800-72FE-3741-BD25-AF1C498E4CFC}" type="parTrans" cxnId="{7C151B18-190A-414A-8DF0-FB1CD90403DB}">
      <dgm:prSet/>
      <dgm:spPr/>
      <dgm:t>
        <a:bodyPr/>
        <a:lstStyle/>
        <a:p>
          <a:endParaRPr lang="en-US"/>
        </a:p>
      </dgm:t>
    </dgm:pt>
    <dgm:pt modelId="{D56477A2-F7DD-8143-AC85-1FED30078D9D}" type="sibTrans" cxnId="{7C151B18-190A-414A-8DF0-FB1CD90403DB}">
      <dgm:prSet/>
      <dgm:spPr/>
      <dgm:t>
        <a:bodyPr/>
        <a:lstStyle/>
        <a:p>
          <a:endParaRPr lang="en-US"/>
        </a:p>
      </dgm:t>
    </dgm:pt>
    <dgm:pt modelId="{0CC3E4AD-E30C-4448-BC92-A58E32C74FB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Need to protect children in these areas; not discriminate based on age, race, or SES</a:t>
          </a:r>
          <a:endParaRPr lang="en-US" dirty="0"/>
        </a:p>
      </dgm:t>
    </dgm:pt>
    <dgm:pt modelId="{22B8047F-5E49-EA41-ABA7-7E4E2301E431}" type="parTrans" cxnId="{6A648A24-C04B-874A-910D-444031848AAD}">
      <dgm:prSet/>
      <dgm:spPr/>
      <dgm:t>
        <a:bodyPr/>
        <a:lstStyle/>
        <a:p>
          <a:endParaRPr lang="en-US"/>
        </a:p>
      </dgm:t>
    </dgm:pt>
    <dgm:pt modelId="{4B3DE957-4F82-F44B-827E-DF868829CC19}" type="sibTrans" cxnId="{6A648A24-C04B-874A-910D-444031848AAD}">
      <dgm:prSet/>
      <dgm:spPr/>
      <dgm:t>
        <a:bodyPr/>
        <a:lstStyle/>
        <a:p>
          <a:endParaRPr lang="en-US"/>
        </a:p>
      </dgm:t>
    </dgm:pt>
    <dgm:pt modelId="{CD2F5EBC-8287-BB48-B8BD-8A087CE25EC8}" type="pres">
      <dgm:prSet presAssocID="{118B5080-6EAC-634E-B77F-4B0897115EE1}" presName="Name0" presStyleCnt="0">
        <dgm:presLayoutVars>
          <dgm:dir/>
          <dgm:resizeHandles val="exact"/>
        </dgm:presLayoutVars>
      </dgm:prSet>
      <dgm:spPr/>
    </dgm:pt>
    <dgm:pt modelId="{3FD7222E-E906-2742-9E7A-8700471609E2}" type="pres">
      <dgm:prSet presAssocID="{2E802CBF-8191-B64E-9DC7-56D5096438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A50A4-8D28-3E41-A60F-C3ED484AD925}" type="pres">
      <dgm:prSet presAssocID="{01C19447-1410-2947-BD26-D340326ED2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DED7330-12DC-454F-90CF-00BD421E8B41}" type="pres">
      <dgm:prSet presAssocID="{01C19447-1410-2947-BD26-D340326ED2D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D7CDD58-B845-8648-B5EE-1408031198B8}" type="pres">
      <dgm:prSet presAssocID="{633BDFF4-5010-DB4F-AF85-59FDE56193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3FEEE-2D36-314E-8185-1559F8265614}" type="pres">
      <dgm:prSet presAssocID="{D56477A2-F7DD-8143-AC85-1FED30078D9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FFECFAA-6B4F-8A44-BE98-BEF7DD3CAFDD}" type="pres">
      <dgm:prSet presAssocID="{D56477A2-F7DD-8143-AC85-1FED30078D9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7D7A37D-5B7F-1F45-80FF-4A6EF439B70C}" type="pres">
      <dgm:prSet presAssocID="{0CC3E4AD-E30C-4448-BC92-A58E32C74F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A4D92-DEA6-4747-B35B-8F9AF48617D3}" type="presOf" srcId="{2E802CBF-8191-B64E-9DC7-56D5096438AA}" destId="{3FD7222E-E906-2742-9E7A-8700471609E2}" srcOrd="0" destOrd="0" presId="urn:microsoft.com/office/officeart/2005/8/layout/process1"/>
    <dgm:cxn modelId="{6A648A24-C04B-874A-910D-444031848AAD}" srcId="{118B5080-6EAC-634E-B77F-4B0897115EE1}" destId="{0CC3E4AD-E30C-4448-BC92-A58E32C74FB0}" srcOrd="2" destOrd="0" parTransId="{22B8047F-5E49-EA41-ABA7-7E4E2301E431}" sibTransId="{4B3DE957-4F82-F44B-827E-DF868829CC19}"/>
    <dgm:cxn modelId="{5F57E9C0-59F6-435B-BE9B-FA0F1782FEE1}" type="presOf" srcId="{D56477A2-F7DD-8143-AC85-1FED30078D9D}" destId="{EFFECFAA-6B4F-8A44-BE98-BEF7DD3CAFDD}" srcOrd="1" destOrd="0" presId="urn:microsoft.com/office/officeart/2005/8/layout/process1"/>
    <dgm:cxn modelId="{926CA279-0DA2-40B5-BD78-54420B7E07C8}" type="presOf" srcId="{0CC3E4AD-E30C-4448-BC92-A58E32C74FB0}" destId="{47D7A37D-5B7F-1F45-80FF-4A6EF439B70C}" srcOrd="0" destOrd="0" presId="urn:microsoft.com/office/officeart/2005/8/layout/process1"/>
    <dgm:cxn modelId="{B014277C-FA4D-470D-A744-8718632B5348}" type="presOf" srcId="{633BDFF4-5010-DB4F-AF85-59FDE5619358}" destId="{2D7CDD58-B845-8648-B5EE-1408031198B8}" srcOrd="0" destOrd="0" presId="urn:microsoft.com/office/officeart/2005/8/layout/process1"/>
    <dgm:cxn modelId="{7C151B18-190A-414A-8DF0-FB1CD90403DB}" srcId="{118B5080-6EAC-634E-B77F-4B0897115EE1}" destId="{633BDFF4-5010-DB4F-AF85-59FDE5619358}" srcOrd="1" destOrd="0" parTransId="{B4C76800-72FE-3741-BD25-AF1C498E4CFC}" sibTransId="{D56477A2-F7DD-8143-AC85-1FED30078D9D}"/>
    <dgm:cxn modelId="{667EF754-9915-454E-850B-06C39C42FF4C}" type="presOf" srcId="{01C19447-1410-2947-BD26-D340326ED2DA}" destId="{EDED7330-12DC-454F-90CF-00BD421E8B41}" srcOrd="1" destOrd="0" presId="urn:microsoft.com/office/officeart/2005/8/layout/process1"/>
    <dgm:cxn modelId="{84C9201E-2648-4049-A9C2-419ABB79F833}" srcId="{118B5080-6EAC-634E-B77F-4B0897115EE1}" destId="{2E802CBF-8191-B64E-9DC7-56D5096438AA}" srcOrd="0" destOrd="0" parTransId="{67B32BCB-2813-1E42-907F-2B80C91132C5}" sibTransId="{01C19447-1410-2947-BD26-D340326ED2DA}"/>
    <dgm:cxn modelId="{2EAB6628-DC63-4422-9F73-4A89B45AF3D4}" type="presOf" srcId="{01C19447-1410-2947-BD26-D340326ED2DA}" destId="{DACA50A4-8D28-3E41-A60F-C3ED484AD925}" srcOrd="0" destOrd="0" presId="urn:microsoft.com/office/officeart/2005/8/layout/process1"/>
    <dgm:cxn modelId="{EBDD38EB-573B-4F0F-A506-4A612D49416B}" type="presOf" srcId="{D56477A2-F7DD-8143-AC85-1FED30078D9D}" destId="{CFA3FEEE-2D36-314E-8185-1559F8265614}" srcOrd="0" destOrd="0" presId="urn:microsoft.com/office/officeart/2005/8/layout/process1"/>
    <dgm:cxn modelId="{3DB341C3-0490-470C-87A1-222E6CEEC77C}" type="presOf" srcId="{118B5080-6EAC-634E-B77F-4B0897115EE1}" destId="{CD2F5EBC-8287-BB48-B8BD-8A087CE25EC8}" srcOrd="0" destOrd="0" presId="urn:microsoft.com/office/officeart/2005/8/layout/process1"/>
    <dgm:cxn modelId="{C54E5288-E0AC-48AA-9E61-E04536F3F512}" type="presParOf" srcId="{CD2F5EBC-8287-BB48-B8BD-8A087CE25EC8}" destId="{3FD7222E-E906-2742-9E7A-8700471609E2}" srcOrd="0" destOrd="0" presId="urn:microsoft.com/office/officeart/2005/8/layout/process1"/>
    <dgm:cxn modelId="{FAAFA15F-169C-4F86-8AC5-B07E7AE5A24D}" type="presParOf" srcId="{CD2F5EBC-8287-BB48-B8BD-8A087CE25EC8}" destId="{DACA50A4-8D28-3E41-A60F-C3ED484AD925}" srcOrd="1" destOrd="0" presId="urn:microsoft.com/office/officeart/2005/8/layout/process1"/>
    <dgm:cxn modelId="{C9A8932F-F5BA-4301-891E-509CF9434E9B}" type="presParOf" srcId="{DACA50A4-8D28-3E41-A60F-C3ED484AD925}" destId="{EDED7330-12DC-454F-90CF-00BD421E8B41}" srcOrd="0" destOrd="0" presId="urn:microsoft.com/office/officeart/2005/8/layout/process1"/>
    <dgm:cxn modelId="{3FE1E49E-523C-41A7-889F-8CD153AEAD15}" type="presParOf" srcId="{CD2F5EBC-8287-BB48-B8BD-8A087CE25EC8}" destId="{2D7CDD58-B845-8648-B5EE-1408031198B8}" srcOrd="2" destOrd="0" presId="urn:microsoft.com/office/officeart/2005/8/layout/process1"/>
    <dgm:cxn modelId="{7F5545C6-E69B-4B53-9CCA-6DDB75596F02}" type="presParOf" srcId="{CD2F5EBC-8287-BB48-B8BD-8A087CE25EC8}" destId="{CFA3FEEE-2D36-314E-8185-1559F8265614}" srcOrd="3" destOrd="0" presId="urn:microsoft.com/office/officeart/2005/8/layout/process1"/>
    <dgm:cxn modelId="{3E1F2AE0-6B68-4067-B0E8-6B87105C9BDC}" type="presParOf" srcId="{CFA3FEEE-2D36-314E-8185-1559F8265614}" destId="{EFFECFAA-6B4F-8A44-BE98-BEF7DD3CAFDD}" srcOrd="0" destOrd="0" presId="urn:microsoft.com/office/officeart/2005/8/layout/process1"/>
    <dgm:cxn modelId="{BA6AF838-15F0-405C-B180-A0AD97AFB74F}" type="presParOf" srcId="{CD2F5EBC-8287-BB48-B8BD-8A087CE25EC8}" destId="{47D7A37D-5B7F-1F45-80FF-4A6EF439B70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EDCD3-B87B-7741-9F82-8910252B458D}">
      <dsp:nvSpPr>
        <dsp:cNvPr id="0" name=""/>
        <dsp:cNvSpPr/>
      </dsp:nvSpPr>
      <dsp:spPr>
        <a:xfrm>
          <a:off x="1322731" y="-5243"/>
          <a:ext cx="5323583" cy="5323583"/>
        </a:xfrm>
        <a:prstGeom prst="circularArrow">
          <a:avLst>
            <a:gd name="adj1" fmla="val 5274"/>
            <a:gd name="adj2" fmla="val 312630"/>
            <a:gd name="adj3" fmla="val 14232044"/>
            <a:gd name="adj4" fmla="val 17124729"/>
            <a:gd name="adj5" fmla="val 547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085AC-00E3-9F47-B845-64C19983C85E}">
      <dsp:nvSpPr>
        <dsp:cNvPr id="0" name=""/>
        <dsp:cNvSpPr/>
      </dsp:nvSpPr>
      <dsp:spPr>
        <a:xfrm>
          <a:off x="2974773" y="1312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 CHARACTERISTICS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Limited Income</a:t>
          </a:r>
        </a:p>
      </dsp:txBody>
      <dsp:txXfrm>
        <a:off x="3024065" y="50604"/>
        <a:ext cx="1920915" cy="911165"/>
      </dsp:txXfrm>
    </dsp:sp>
    <dsp:sp modelId="{CE73DC37-8CE4-A64C-8FD6-040631695D43}">
      <dsp:nvSpPr>
        <dsp:cNvPr id="0" name=""/>
        <dsp:cNvSpPr/>
      </dsp:nvSpPr>
      <dsp:spPr>
        <a:xfrm>
          <a:off x="4979570" y="1260448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RISK FACTORS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Hazards</a:t>
          </a:r>
        </a:p>
      </dsp:txBody>
      <dsp:txXfrm>
        <a:off x="5028862" y="1309740"/>
        <a:ext cx="1920915" cy="911165"/>
      </dsp:txXfrm>
    </dsp:sp>
    <dsp:sp modelId="{8C4DCC7D-02E2-104B-818B-FC167226FDB8}">
      <dsp:nvSpPr>
        <dsp:cNvPr id="0" name=""/>
        <dsp:cNvSpPr/>
      </dsp:nvSpPr>
      <dsp:spPr>
        <a:xfrm>
          <a:off x="4949684" y="3106340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CHARACTERISTICS</a:t>
          </a:r>
        </a:p>
      </dsp:txBody>
      <dsp:txXfrm>
        <a:off x="4998976" y="3155632"/>
        <a:ext cx="1920915" cy="911165"/>
      </dsp:txXfrm>
    </dsp:sp>
    <dsp:sp modelId="{D18E48BD-D73D-654C-818C-6172167FF43E}">
      <dsp:nvSpPr>
        <dsp:cNvPr id="0" name=""/>
        <dsp:cNvSpPr/>
      </dsp:nvSpPr>
      <dsp:spPr>
        <a:xfrm>
          <a:off x="2974773" y="4320650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 RISK FACTORS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Toxicant Exposure</a:t>
          </a:r>
        </a:p>
      </dsp:txBody>
      <dsp:txXfrm>
        <a:off x="3024065" y="4369942"/>
        <a:ext cx="1920915" cy="911165"/>
      </dsp:txXfrm>
    </dsp:sp>
    <dsp:sp modelId="{7528D8C4-6CF1-2B40-AA10-C91BE5975E82}">
      <dsp:nvSpPr>
        <dsp:cNvPr id="0" name=""/>
        <dsp:cNvSpPr/>
      </dsp:nvSpPr>
      <dsp:spPr>
        <a:xfrm>
          <a:off x="999842" y="3106350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 CHARACTERISTICS</a:t>
          </a:r>
        </a:p>
      </dsp:txBody>
      <dsp:txXfrm>
        <a:off x="1049134" y="3155642"/>
        <a:ext cx="1920915" cy="911165"/>
      </dsp:txXfrm>
    </dsp:sp>
    <dsp:sp modelId="{C5AD6695-BE81-2041-8790-BDD965BC9728}">
      <dsp:nvSpPr>
        <dsp:cNvPr id="0" name=""/>
        <dsp:cNvSpPr/>
      </dsp:nvSpPr>
      <dsp:spPr>
        <a:xfrm>
          <a:off x="1089503" y="1305256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COMPOUNDING RISK FACTORS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Discrimination Due to Minority Status</a:t>
          </a:r>
        </a:p>
      </dsp:txBody>
      <dsp:txXfrm>
        <a:off x="1138795" y="1354548"/>
        <a:ext cx="1920915" cy="911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EDCD3-B87B-7741-9F82-8910252B458D}">
      <dsp:nvSpPr>
        <dsp:cNvPr id="0" name=""/>
        <dsp:cNvSpPr/>
      </dsp:nvSpPr>
      <dsp:spPr>
        <a:xfrm>
          <a:off x="1322731" y="-5243"/>
          <a:ext cx="5323583" cy="5323583"/>
        </a:xfrm>
        <a:prstGeom prst="circularArrow">
          <a:avLst>
            <a:gd name="adj1" fmla="val 5274"/>
            <a:gd name="adj2" fmla="val 312630"/>
            <a:gd name="adj3" fmla="val 14232044"/>
            <a:gd name="adj4" fmla="val 17124729"/>
            <a:gd name="adj5" fmla="val 547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085AC-00E3-9F47-B845-64C19983C85E}">
      <dsp:nvSpPr>
        <dsp:cNvPr id="0" name=""/>
        <dsp:cNvSpPr/>
      </dsp:nvSpPr>
      <dsp:spPr>
        <a:xfrm>
          <a:off x="2974773" y="1312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 CHARACTERISTICS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Limited Income</a:t>
          </a:r>
        </a:p>
      </dsp:txBody>
      <dsp:txXfrm>
        <a:off x="3024065" y="50604"/>
        <a:ext cx="1920915" cy="911165"/>
      </dsp:txXfrm>
    </dsp:sp>
    <dsp:sp modelId="{CE73DC37-8CE4-A64C-8FD6-040631695D43}">
      <dsp:nvSpPr>
        <dsp:cNvPr id="0" name=""/>
        <dsp:cNvSpPr/>
      </dsp:nvSpPr>
      <dsp:spPr>
        <a:xfrm>
          <a:off x="4979570" y="1260448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RISK FACTORS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Hazards</a:t>
          </a:r>
        </a:p>
      </dsp:txBody>
      <dsp:txXfrm>
        <a:off x="5028862" y="1309740"/>
        <a:ext cx="1920915" cy="911165"/>
      </dsp:txXfrm>
    </dsp:sp>
    <dsp:sp modelId="{8C4DCC7D-02E2-104B-818B-FC167226FDB8}">
      <dsp:nvSpPr>
        <dsp:cNvPr id="0" name=""/>
        <dsp:cNvSpPr/>
      </dsp:nvSpPr>
      <dsp:spPr>
        <a:xfrm>
          <a:off x="4949684" y="3106340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CHARACTERISTICS</a:t>
          </a:r>
        </a:p>
      </dsp:txBody>
      <dsp:txXfrm>
        <a:off x="4998976" y="3155632"/>
        <a:ext cx="1920915" cy="911165"/>
      </dsp:txXfrm>
    </dsp:sp>
    <dsp:sp modelId="{D18E48BD-D73D-654C-818C-6172167FF43E}">
      <dsp:nvSpPr>
        <dsp:cNvPr id="0" name=""/>
        <dsp:cNvSpPr/>
      </dsp:nvSpPr>
      <dsp:spPr>
        <a:xfrm>
          <a:off x="2974773" y="4320650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 RISK FACTORS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Toxicant Exposure</a:t>
          </a:r>
        </a:p>
      </dsp:txBody>
      <dsp:txXfrm>
        <a:off x="3024065" y="4369942"/>
        <a:ext cx="1920915" cy="911165"/>
      </dsp:txXfrm>
    </dsp:sp>
    <dsp:sp modelId="{7528D8C4-6CF1-2B40-AA10-C91BE5975E82}">
      <dsp:nvSpPr>
        <dsp:cNvPr id="0" name=""/>
        <dsp:cNvSpPr/>
      </dsp:nvSpPr>
      <dsp:spPr>
        <a:xfrm>
          <a:off x="999842" y="3106350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 CHARACTERISTICS</a:t>
          </a:r>
        </a:p>
      </dsp:txBody>
      <dsp:txXfrm>
        <a:off x="1049134" y="3155642"/>
        <a:ext cx="1920915" cy="911165"/>
      </dsp:txXfrm>
    </dsp:sp>
    <dsp:sp modelId="{C5AD6695-BE81-2041-8790-BDD965BC9728}">
      <dsp:nvSpPr>
        <dsp:cNvPr id="0" name=""/>
        <dsp:cNvSpPr/>
      </dsp:nvSpPr>
      <dsp:spPr>
        <a:xfrm>
          <a:off x="1089503" y="1305256"/>
          <a:ext cx="2019499" cy="1009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COMPOUNDING RISK FACTORS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Discrimination Due to Minority Status</a:t>
          </a:r>
        </a:p>
      </dsp:txBody>
      <dsp:txXfrm>
        <a:off x="1138795" y="1354548"/>
        <a:ext cx="1920915" cy="911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7222E-E906-2742-9E7A-8700471609E2}">
      <dsp:nvSpPr>
        <dsp:cNvPr id="0" name=""/>
        <dsp:cNvSpPr/>
      </dsp:nvSpPr>
      <dsp:spPr>
        <a:xfrm>
          <a:off x="7178" y="523670"/>
          <a:ext cx="2145539" cy="309762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Block groups with a higher percentage of Hispanic children, a higher percentage of non-Hispanic black  children*, and a higher percentage of families in poverty* are more likely to live within 30 miles of a nuclear power plant**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r>
            <a:rPr lang="en-US" sz="1400" kern="1200" dirty="0" smtClean="0">
              <a:solidFill>
                <a:srgbClr val="FF0000"/>
              </a:solidFill>
            </a:rPr>
            <a:t>-Limited Income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-Discrimination Due to Minority Status 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70019" y="586511"/>
        <a:ext cx="2019857" cy="2971940"/>
      </dsp:txXfrm>
    </dsp:sp>
    <dsp:sp modelId="{DACA50A4-8D28-3E41-A60F-C3ED484AD925}">
      <dsp:nvSpPr>
        <dsp:cNvPr id="0" name=""/>
        <dsp:cNvSpPr/>
      </dsp:nvSpPr>
      <dsp:spPr>
        <a:xfrm>
          <a:off x="2367271" y="1806434"/>
          <a:ext cx="454854" cy="532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367271" y="1912853"/>
        <a:ext cx="318398" cy="319255"/>
      </dsp:txXfrm>
    </dsp:sp>
    <dsp:sp modelId="{2D7CDD58-B845-8648-B5EE-1408031198B8}">
      <dsp:nvSpPr>
        <dsp:cNvPr id="0" name=""/>
        <dsp:cNvSpPr/>
      </dsp:nvSpPr>
      <dsp:spPr>
        <a:xfrm>
          <a:off x="3010933" y="523670"/>
          <a:ext cx="2145539" cy="309762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Break the Cycle: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 Nuclear Regulatory Commission to reevaluate “Reference Man” to include the most vulnerable in “Reference Family”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-Environmental Hazards/Toxicant exposure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073774" y="586511"/>
        <a:ext cx="2019857" cy="2971940"/>
      </dsp:txXfrm>
    </dsp:sp>
    <dsp:sp modelId="{CFA3FEEE-2D36-314E-8185-1559F8265614}">
      <dsp:nvSpPr>
        <dsp:cNvPr id="0" name=""/>
        <dsp:cNvSpPr/>
      </dsp:nvSpPr>
      <dsp:spPr>
        <a:xfrm>
          <a:off x="5371027" y="1806434"/>
          <a:ext cx="454854" cy="532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371027" y="1912853"/>
        <a:ext cx="318398" cy="319255"/>
      </dsp:txXfrm>
    </dsp:sp>
    <dsp:sp modelId="{47D7A37D-5B7F-1F45-80FF-4A6EF439B70C}">
      <dsp:nvSpPr>
        <dsp:cNvPr id="0" name=""/>
        <dsp:cNvSpPr/>
      </dsp:nvSpPr>
      <dsp:spPr>
        <a:xfrm>
          <a:off x="6014689" y="523670"/>
          <a:ext cx="2145539" cy="309762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Need to protect children in these areas; not discriminate based on age, race, or SES</a:t>
          </a:r>
          <a:endParaRPr lang="en-US" sz="1400" kern="1200" dirty="0"/>
        </a:p>
      </dsp:txBody>
      <dsp:txXfrm>
        <a:off x="6077530" y="586511"/>
        <a:ext cx="2019857" cy="297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16D79-A86E-1245-B1FD-57A29F9DC9C9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7107-3044-D44D-B44D-493476B87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1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8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*In specific cases. </a:t>
            </a:r>
          </a:p>
          <a:p>
            <a:r>
              <a:rPr lang="en-US" baseline="0" dirty="0" smtClean="0"/>
              <a:t>**Compared to their reference groups.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2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Precautionary principle, permissible does not mean safe for children, </a:t>
            </a:r>
          </a:p>
          <a:p>
            <a:r>
              <a:rPr lang="en-US" dirty="0" smtClean="0"/>
              <a:t>*Using</a:t>
            </a:r>
            <a:r>
              <a:rPr lang="en-US" baseline="0" dirty="0" smtClean="0"/>
              <a:t> block group level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7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www.nrc.gov</a:t>
            </a:r>
            <a:r>
              <a:rPr lang="en-US" dirty="0" smtClean="0"/>
              <a:t>/reactors/operating/map-power-</a:t>
            </a:r>
            <a:r>
              <a:rPr lang="en-US" dirty="0" err="1" smtClean="0"/>
              <a:t>reactors.html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energy.gov</a:t>
            </a:r>
            <a:r>
              <a:rPr lang="en-US" dirty="0" smtClean="0"/>
              <a:t>/sites/prod/files/The%20History%20of%20Nuclear%20Energy_0.pdf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www.nrc.gov</a:t>
            </a:r>
            <a:r>
              <a:rPr lang="en-US" dirty="0" smtClean="0"/>
              <a:t>/reading-</a:t>
            </a:r>
            <a:r>
              <a:rPr lang="en-US" dirty="0" err="1" smtClean="0"/>
              <a:t>rm</a:t>
            </a:r>
            <a:r>
              <a:rPr lang="en-US" dirty="0" smtClean="0"/>
              <a:t>/doc-collections/fact-sheets/</a:t>
            </a:r>
            <a:r>
              <a:rPr lang="en-US" dirty="0" err="1" smtClean="0"/>
              <a:t>radwaste.html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/commons/8/8d/Nuclear_Power_Plant_-_Grohnde_-_Germany_-_1-2.JPG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www.earthisland.org</a:t>
            </a:r>
            <a:r>
              <a:rPr lang="en-US" dirty="0" smtClean="0"/>
              <a:t>/journal/images/Autumn2007/</a:t>
            </a:r>
            <a:r>
              <a:rPr lang="en-US" dirty="0" err="1" smtClean="0"/>
              <a:t>HappyNuke.jpeg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3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2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www.healthline.com</a:t>
            </a:r>
            <a:r>
              <a:rPr lang="en-US" dirty="0" smtClean="0"/>
              <a:t>/health-news/policy-closing-nuclear-plant-prevents-thousands-of-cancer-cases-032813#1</a:t>
            </a:r>
          </a:p>
          <a:p>
            <a:endParaRPr lang="en-US" dirty="0" smtClean="0"/>
          </a:p>
          <a:p>
            <a:r>
              <a:rPr lang="en-US" dirty="0" err="1" smtClean="0"/>
              <a:t>Mangano</a:t>
            </a:r>
            <a:r>
              <a:rPr lang="en-US" baseline="0" dirty="0" smtClean="0"/>
              <a:t> and Sherman 2013.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7107-3044-D44D-B44D-493476B87D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9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1.wdp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37" y="2992718"/>
            <a:ext cx="7556313" cy="99508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Racial and SES disparities in the population surrounding nuclear power plants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729590" y="4333037"/>
            <a:ext cx="7558960" cy="7747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Christina Sauer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Pamela J. </a:t>
            </a:r>
            <a:r>
              <a:rPr lang="en-US" dirty="0" err="1" smtClean="0">
                <a:solidFill>
                  <a:schemeClr val="accent1"/>
                </a:solidFill>
              </a:rPr>
              <a:t>Maxson</a:t>
            </a:r>
            <a:r>
              <a:rPr lang="en-US" dirty="0" smtClean="0">
                <a:solidFill>
                  <a:schemeClr val="accent1"/>
                </a:solidFill>
              </a:rPr>
              <a:t>, PhD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1667" y="474675"/>
            <a:ext cx="36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Break the Cycle 10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April 23-24, 2015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7942"/>
            <a:ext cx="4935559" cy="1100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78" y="5750807"/>
            <a:ext cx="3076222" cy="11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7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5152"/>
            <a:ext cx="7556313" cy="1116106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17650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Hypothesis: </a:t>
            </a:r>
          </a:p>
          <a:p>
            <a:pPr lvl="1"/>
            <a:r>
              <a:rPr lang="en-US" dirty="0" smtClean="0"/>
              <a:t>A block group’s population centroid being in close proximity to a nuclear power plant is associated with:</a:t>
            </a:r>
          </a:p>
          <a:p>
            <a:pPr lvl="2"/>
            <a:r>
              <a:rPr lang="en-US" dirty="0" smtClean="0"/>
              <a:t>(1) a higher percentage of non-Hispanic black children</a:t>
            </a:r>
          </a:p>
          <a:p>
            <a:pPr lvl="2"/>
            <a:r>
              <a:rPr lang="en-US" dirty="0" smtClean="0"/>
              <a:t>(2) a higher percentage of Hispanic children</a:t>
            </a:r>
          </a:p>
          <a:p>
            <a:pPr lvl="2"/>
            <a:r>
              <a:rPr lang="en-US" dirty="0" smtClean="0"/>
              <a:t>(3) a higher percentage of families under the poverty 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742950"/>
            <a:ext cx="7559675" cy="774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>
                <a:solidFill>
                  <a:schemeClr val="accent3"/>
                </a:solidFill>
              </a:rPr>
              <a:t>Multilevel logistic regression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581338"/>
            <a:ext cx="7556269" cy="4140200"/>
          </a:xfrm>
        </p:spPr>
        <p:txBody>
          <a:bodyPr>
            <a:normAutofit/>
          </a:bodyPr>
          <a:lstStyle/>
          <a:p>
            <a:r>
              <a:rPr lang="en-US" dirty="0" smtClean="0"/>
              <a:t>Block groups with a higher % of non-Hispanic black children were more likely to have their population centroid be within 30 miles of a nuclear power plant</a:t>
            </a:r>
          </a:p>
          <a:p>
            <a:pPr lvl="1"/>
            <a:r>
              <a:rPr lang="en-US" dirty="0" smtClean="0"/>
              <a:t>Compared to block groups with a lower % of non-Hispanic black, when low/medium % Hispanic and high % of families living under the poverty line</a:t>
            </a:r>
            <a:endParaRPr lang="en-US" dirty="0"/>
          </a:p>
          <a:p>
            <a:r>
              <a:rPr lang="en-US" dirty="0" smtClean="0"/>
              <a:t>Block groups with a higher % of Hispanic children were more likely to have their population centroid within 30 miles of a nuclear power plant</a:t>
            </a:r>
          </a:p>
          <a:p>
            <a:pPr lvl="1"/>
            <a:r>
              <a:rPr lang="en-US" dirty="0" smtClean="0"/>
              <a:t>Compared to lower % of Hispanic children</a:t>
            </a:r>
          </a:p>
          <a:p>
            <a:pPr lvl="1"/>
            <a:r>
              <a:rPr lang="en-US" dirty="0" smtClean="0"/>
              <a:t>Strong association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474" y="230093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4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30093"/>
            <a:ext cx="7556313" cy="111610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85046"/>
            <a:ext cx="7556313" cy="4144963"/>
          </a:xfrm>
        </p:spPr>
        <p:txBody>
          <a:bodyPr/>
          <a:lstStyle/>
          <a:p>
            <a:r>
              <a:rPr lang="en-US" dirty="0" smtClean="0"/>
              <a:t>Racial and SES characteristics of a block group are associated with proximity to a nuclear power plant.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3770488"/>
            <a:ext cx="31369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0" y="3040063"/>
            <a:ext cx="2641600" cy="30861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86667" y="4932631"/>
            <a:ext cx="1960193" cy="492294"/>
            <a:chOff x="2190204" y="1826334"/>
            <a:chExt cx="420832" cy="492294"/>
          </a:xfrm>
        </p:grpSpPr>
        <p:sp>
          <p:nvSpPr>
            <p:cNvPr id="8" name="Right Arrow 7"/>
            <p:cNvSpPr/>
            <p:nvPr/>
          </p:nvSpPr>
          <p:spPr>
            <a:xfrm>
              <a:off x="2190204" y="1826334"/>
              <a:ext cx="420832" cy="4922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2190204" y="1924793"/>
              <a:ext cx="294582" cy="295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7063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39059"/>
            <a:ext cx="7556313" cy="1116106"/>
          </a:xfrm>
        </p:spPr>
        <p:txBody>
          <a:bodyPr/>
          <a:lstStyle/>
          <a:p>
            <a:r>
              <a:rPr lang="en-US" dirty="0" smtClean="0"/>
              <a:t>Cycle of Disadvantage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511496"/>
              </p:ext>
            </p:extLst>
          </p:nvPr>
        </p:nvGraphicFramePr>
        <p:xfrm>
          <a:off x="642406" y="1116106"/>
          <a:ext cx="7969046" cy="533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71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99614"/>
            <a:ext cx="7556313" cy="1116106"/>
          </a:xfrm>
        </p:spPr>
        <p:txBody>
          <a:bodyPr/>
          <a:lstStyle/>
          <a:p>
            <a:r>
              <a:rPr lang="en-US" dirty="0" smtClean="0"/>
              <a:t>Breaking the Cycle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754221"/>
              </p:ext>
            </p:extLst>
          </p:nvPr>
        </p:nvGraphicFramePr>
        <p:xfrm>
          <a:off x="498474" y="1981200"/>
          <a:ext cx="8167407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627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30094"/>
            <a:ext cx="7556313" cy="1116106"/>
          </a:xfrm>
        </p:spPr>
        <p:txBody>
          <a:bodyPr/>
          <a:lstStyle/>
          <a:p>
            <a:r>
              <a:rPr lang="en-US" dirty="0" smtClean="0"/>
              <a:t>Reference Family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37747" r="-37747"/>
          <a:stretch>
            <a:fillRect/>
          </a:stretch>
        </p:blipFill>
        <p:spPr>
          <a:xfrm>
            <a:off x="1125712" y="1591516"/>
            <a:ext cx="5972242" cy="453464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5664885" y="2942218"/>
            <a:ext cx="1210235" cy="5229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506958">
            <a:off x="5322646" y="4220180"/>
            <a:ext cx="1210235" cy="5229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69" y="2694006"/>
            <a:ext cx="1542303" cy="1542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120" y="2046941"/>
            <a:ext cx="1380441" cy="248035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554940" y="2942218"/>
            <a:ext cx="1210235" cy="5229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070" y="358588"/>
            <a:ext cx="2194784" cy="175757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0727768">
            <a:off x="1870632" y="4228763"/>
            <a:ext cx="1210235" cy="5229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8" y="4527296"/>
            <a:ext cx="1681913" cy="2204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83" y="840143"/>
            <a:ext cx="1167224" cy="188722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568770">
            <a:off x="5187575" y="1633360"/>
            <a:ext cx="1210235" cy="5229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580402">
            <a:off x="2023988" y="1587544"/>
            <a:ext cx="1210235" cy="5229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483" y="3963489"/>
            <a:ext cx="858457" cy="28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2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95195"/>
            <a:ext cx="7556313" cy="111610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804085"/>
            <a:ext cx="7556313" cy="4144963"/>
          </a:xfrm>
        </p:spPr>
        <p:txBody>
          <a:bodyPr/>
          <a:lstStyle/>
          <a:p>
            <a:r>
              <a:rPr lang="en-US" dirty="0"/>
              <a:t>Is the percentage of non-Hispanic black children, Hispanic children, and families in poverty associated with proximity to a nuclear power plant?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816" y="4658925"/>
            <a:ext cx="15113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14" y="4125899"/>
            <a:ext cx="3200400" cy="2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3754" y="3277056"/>
            <a:ext cx="20278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318FC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YES</a:t>
            </a:r>
            <a:endParaRPr lang="en-US" sz="5400" b="1" dirty="0">
              <a:ln w="12700">
                <a:solidFill>
                  <a:srgbClr val="318FC5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12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939801"/>
            <a:ext cx="4840942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0554"/>
            <a:ext cx="5638800" cy="13620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767" y="1658159"/>
            <a:ext cx="6500037" cy="4475531"/>
          </a:xfrm>
        </p:spPr>
        <p:txBody>
          <a:bodyPr>
            <a:normAutofit/>
          </a:bodyPr>
          <a:lstStyle/>
          <a:p>
            <a:r>
              <a:rPr lang="en-US" sz="2400" dirty="0"/>
              <a:t>Southeast PEHSU </a:t>
            </a:r>
          </a:p>
          <a:p>
            <a:r>
              <a:rPr lang="en-US" sz="2400" dirty="0" smtClean="0"/>
              <a:t>Innovative </a:t>
            </a:r>
            <a:r>
              <a:rPr lang="en-US" sz="2400" dirty="0"/>
              <a:t>Solutions for Disadvantage and </a:t>
            </a:r>
            <a:r>
              <a:rPr lang="en-US" sz="2400" dirty="0" smtClean="0"/>
              <a:t>Disability Sustainability </a:t>
            </a:r>
            <a:r>
              <a:rPr lang="en-US" sz="2400" dirty="0"/>
              <a:t>Initiatives at Emory University</a:t>
            </a:r>
          </a:p>
          <a:p>
            <a:r>
              <a:rPr lang="en-US" sz="2400" dirty="0" smtClean="0"/>
              <a:t>CEHI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46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529" y="2443162"/>
            <a:ext cx="5638800" cy="13620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Sarah’s Story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308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22197"/>
            <a:ext cx="7556313" cy="1116106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619" y="222197"/>
            <a:ext cx="4310741" cy="3074996"/>
          </a:xfrm>
          <a:prstGeom prst="rect">
            <a:avLst/>
          </a:prstGeom>
        </p:spPr>
      </p:pic>
      <p:pic>
        <p:nvPicPr>
          <p:cNvPr id="5" name="Picture 4" descr="Power Plan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9" y="3548550"/>
            <a:ext cx="4105595" cy="2737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223" y="3548549"/>
            <a:ext cx="3289300" cy="2737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30" y="1324985"/>
            <a:ext cx="4157054" cy="20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8260"/>
            <a:ext cx="7556313" cy="1116106"/>
          </a:xfrm>
        </p:spPr>
        <p:txBody>
          <a:bodyPr/>
          <a:lstStyle/>
          <a:p>
            <a:r>
              <a:rPr lang="en-US" dirty="0" smtClean="0"/>
              <a:t>Reference 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7747" r="-37747"/>
          <a:stretch>
            <a:fillRect/>
          </a:stretch>
        </p:blipFill>
        <p:spPr>
          <a:xfrm>
            <a:off x="-1996994" y="1615890"/>
            <a:ext cx="5972242" cy="45346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487" y="3451035"/>
            <a:ext cx="31877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86" y="4228352"/>
            <a:ext cx="1542303" cy="1542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734" y="2474631"/>
            <a:ext cx="1952065" cy="3507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74" y="6110939"/>
            <a:ext cx="745200" cy="669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6622" y="6105714"/>
            <a:ext cx="763112" cy="776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251" y="6105714"/>
            <a:ext cx="763112" cy="776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189" y="6110939"/>
            <a:ext cx="763112" cy="7769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1530" y="1902290"/>
            <a:ext cx="2599764" cy="4203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8651" y="6110939"/>
            <a:ext cx="763112" cy="7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3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43582"/>
            <a:ext cx="7556313" cy="1116106"/>
          </a:xfrm>
        </p:spPr>
        <p:txBody>
          <a:bodyPr/>
          <a:lstStyle/>
          <a:p>
            <a:r>
              <a:rPr lang="en-US" dirty="0" smtClean="0"/>
              <a:t>Cycle of Disadvantage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622511"/>
              </p:ext>
            </p:extLst>
          </p:nvPr>
        </p:nvGraphicFramePr>
        <p:xfrm>
          <a:off x="642406" y="1145287"/>
          <a:ext cx="7969046" cy="533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28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545645"/>
            <a:ext cx="5638800" cy="1362075"/>
          </a:xfrm>
        </p:spPr>
        <p:txBody>
          <a:bodyPr/>
          <a:lstStyle/>
          <a:p>
            <a:r>
              <a:rPr lang="en-US" dirty="0" smtClean="0"/>
              <a:t>How do we break the cycle?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2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19076"/>
            <a:ext cx="7556313" cy="1116106"/>
          </a:xfrm>
        </p:spPr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13088"/>
            <a:ext cx="7556313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the percentage of non-Hispanic black children, Hispanic children, and families in poverty associated with proximity to a nuclear power plant?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77" y="2901245"/>
            <a:ext cx="56388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0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64" b="96725" l="46900" r="82413">
                        <a14:foregroundMark x1="56483" y1="46348" x2="56483" y2="46348"/>
                        <a14:foregroundMark x1="47689" y1="12091" x2="56708" y2="46599"/>
                        <a14:foregroundMark x1="75197" y1="10831" x2="75197" y2="15617"/>
                        <a14:foregroundMark x1="48027" y1="16877" x2="48027" y2="51637"/>
                        <a14:foregroundMark x1="59076" y1="25693" x2="59076" y2="31738"/>
                        <a14:foregroundMark x1="53213" y1="18136" x2="58963" y2="20655"/>
                        <a14:foregroundMark x1="56370" y1="23929" x2="55919" y2="18640"/>
                        <a14:backgroundMark x1="54679" y1="21159" x2="59865" y2="20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02" r="13430"/>
          <a:stretch/>
        </p:blipFill>
        <p:spPr>
          <a:xfrm>
            <a:off x="163793" y="1539875"/>
            <a:ext cx="4019736" cy="4512796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9221" y="4476939"/>
            <a:ext cx="6191250" cy="8334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Nuclear Power Plants along East Coast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30-mile buffer zones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72439" y="2829440"/>
            <a:ext cx="1199121" cy="11991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http://www.nrc.gov/images/info-finder/reactor/reactors-map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00" y="268941"/>
            <a:ext cx="5226300" cy="335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1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5153"/>
            <a:ext cx="7556313" cy="1116106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011518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Block group population centroids within 30 miles of a nuclear power plant were identified using a buffer region</a:t>
            </a:r>
          </a:p>
          <a:p>
            <a:r>
              <a:rPr lang="en-US" dirty="0" smtClean="0"/>
              <a:t>For each block group in our study area, I calculated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% non-Hispanic black children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% Hispanic children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% </a:t>
            </a:r>
            <a:r>
              <a:rPr lang="en-US" dirty="0" smtClean="0"/>
              <a:t>families </a:t>
            </a:r>
            <a:r>
              <a:rPr lang="en-US" dirty="0"/>
              <a:t>living </a:t>
            </a:r>
            <a:r>
              <a:rPr lang="en-US" dirty="0" smtClean="0"/>
              <a:t>below </a:t>
            </a:r>
            <a:r>
              <a:rPr lang="en-US" dirty="0"/>
              <a:t>the poverty </a:t>
            </a:r>
            <a:r>
              <a:rPr lang="en-US" dirty="0" smtClean="0"/>
              <a:t>line</a:t>
            </a:r>
          </a:p>
          <a:p>
            <a:r>
              <a:rPr lang="en-US" dirty="0" smtClean="0"/>
              <a:t>Each of the variables listed was collapsed into </a:t>
            </a:r>
            <a:r>
              <a:rPr lang="en-US" dirty="0" err="1" smtClean="0"/>
              <a:t>tertiles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64" y="4791711"/>
            <a:ext cx="4004235" cy="2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7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2607</TotalTime>
  <Words>682</Words>
  <Application>Microsoft Macintosh PowerPoint</Application>
  <PresentationFormat>On-screen Show (4:3)</PresentationFormat>
  <Paragraphs>97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Advantage</vt:lpstr>
      <vt:lpstr>Racial and SES disparities in the population surrounding nuclear power plants</vt:lpstr>
      <vt:lpstr>Sarah’s Story</vt:lpstr>
      <vt:lpstr>The problem</vt:lpstr>
      <vt:lpstr>Reference Man</vt:lpstr>
      <vt:lpstr>Cycle of Disadvantage</vt:lpstr>
      <vt:lpstr>How do we break the cycle?</vt:lpstr>
      <vt:lpstr>Research Question</vt:lpstr>
      <vt:lpstr>Nuclear Power Plants along East Coast &amp;  30-mile buffer zones</vt:lpstr>
      <vt:lpstr>Methods</vt:lpstr>
      <vt:lpstr>Methods</vt:lpstr>
      <vt:lpstr>PowerPoint Presentation</vt:lpstr>
      <vt:lpstr>Results</vt:lpstr>
      <vt:lpstr>Cycle of Disadvantage</vt:lpstr>
      <vt:lpstr>Breaking the Cycle</vt:lpstr>
      <vt:lpstr>Reference Family</vt:lpstr>
      <vt:lpstr>Conclusion</vt:lpstr>
      <vt:lpstr>PowerPoint Presentation</vt:lpstr>
      <vt:lpstr>Acknowledgments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 and SES disparities in the population surrounding nuclear power plants</dc:title>
  <dc:creator>Christina Sauer</dc:creator>
  <cp:lastModifiedBy>Christina Sauer</cp:lastModifiedBy>
  <cp:revision>72</cp:revision>
  <dcterms:created xsi:type="dcterms:W3CDTF">2015-03-04T19:35:44Z</dcterms:created>
  <dcterms:modified xsi:type="dcterms:W3CDTF">2015-04-23T02:13:18Z</dcterms:modified>
</cp:coreProperties>
</file>