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1"/>
  </p:sldMasterIdLst>
  <p:notesMasterIdLst>
    <p:notesMasterId r:id="rId14"/>
  </p:notesMasterIdLst>
  <p:sldIdLst>
    <p:sldId id="256" r:id="rId2"/>
    <p:sldId id="272" r:id="rId3"/>
    <p:sldId id="259" r:id="rId4"/>
    <p:sldId id="277" r:id="rId5"/>
    <p:sldId id="261" r:id="rId6"/>
    <p:sldId id="260" r:id="rId7"/>
    <p:sldId id="262" r:id="rId8"/>
    <p:sldId id="263" r:id="rId9"/>
    <p:sldId id="265" r:id="rId10"/>
    <p:sldId id="273" r:id="rId11"/>
    <p:sldId id="27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3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7132-DF79-FF4F-BA0A-655CF2931BC7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EDAF-DA09-CA42-99DC-F9E2D227E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4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679BC7E7-EA8E-4DA7-915E-CC098D9BADCB}" type="datetimeFigureOut">
              <a:rPr lang="en-US" smtClean="0"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256" y="3864303"/>
            <a:ext cx="5727560" cy="2993697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Shruthi Satyamurthy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MBA/MHA Candidate	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Georgia State University</a:t>
            </a:r>
          </a:p>
          <a:p>
            <a:pPr algn="l"/>
            <a:endParaRPr lang="en-US" sz="8800" dirty="0"/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Mentor: Dr. Daniel Montanera</a:t>
            </a:r>
          </a:p>
          <a:p>
            <a:pPr algn="l"/>
            <a:endParaRPr lang="en-US" dirty="0" smtClean="0"/>
          </a:p>
        </p:txBody>
      </p:sp>
      <p:pic>
        <p:nvPicPr>
          <p:cNvPr id="8" name="Picture 7" descr="break_cycl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817">
            <a:off x="-2495232" y="2667738"/>
            <a:ext cx="6768886" cy="1475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422" y="613403"/>
            <a:ext cx="70761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The Determinants of Access to Healthcare Services in Georgia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69516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203160">
            <a:off x="-251162" y="3081702"/>
            <a:ext cx="53152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Effects on Visits per year 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87185"/>
              </p:ext>
            </p:extLst>
          </p:nvPr>
        </p:nvGraphicFramePr>
        <p:xfrm>
          <a:off x="3826933" y="110708"/>
          <a:ext cx="5232401" cy="572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/>
                <a:gridCol w="2032000"/>
                <a:gridCol w="1371600"/>
              </a:tblGrid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Visits per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Std. Error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Otherrace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Payer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Zincome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0.00039*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0.000014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Zpercblack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1.83*</a:t>
                      </a:r>
                      <a:r>
                        <a:rPr lang="en-US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Concindex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Zhospfive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-0.15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6955">
                <a:tc>
                  <a:txBody>
                    <a:bodyPr/>
                    <a:lstStyle/>
                    <a:p>
                      <a:r>
                        <a:rPr lang="en-US" dirty="0" smtClean="0"/>
                        <a:t>Zhospten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-0.0037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30799" y="6003501"/>
            <a:ext cx="470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Squared: 0.2234</a:t>
            </a:r>
          </a:p>
          <a:p>
            <a:r>
              <a:rPr lang="en-US" dirty="0" smtClean="0"/>
              <a:t>Adjusted </a:t>
            </a:r>
            <a:r>
              <a:rPr lang="en-US" dirty="0"/>
              <a:t>R squared</a:t>
            </a:r>
            <a:r>
              <a:rPr lang="en-US" dirty="0" smtClean="0"/>
              <a:t>: </a:t>
            </a:r>
            <a:r>
              <a:rPr lang="en-US" dirty="0"/>
              <a:t>0.0652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1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1" y="739583"/>
            <a:ext cx="5554132" cy="5779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Question</a:t>
            </a:r>
          </a:p>
          <a:p>
            <a:pPr marL="0" indent="0">
              <a:buNone/>
            </a:pPr>
            <a:r>
              <a:rPr lang="en-US" dirty="0" smtClean="0"/>
              <a:t>What explains disparities in access to healthcare?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</a:t>
            </a:r>
          </a:p>
          <a:p>
            <a:pPr marL="0" indent="0">
              <a:buNone/>
            </a:pPr>
            <a:r>
              <a:rPr lang="en-US" dirty="0" smtClean="0"/>
              <a:t>Racial Concentration is a better predictor of access to healthcare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Implication</a:t>
            </a:r>
          </a:p>
          <a:p>
            <a:pPr marL="0" indent="0">
              <a:buNone/>
            </a:pPr>
            <a:r>
              <a:rPr lang="en-US" dirty="0" smtClean="0"/>
              <a:t>Policymakers should </a:t>
            </a:r>
            <a:r>
              <a:rPr lang="en-US" dirty="0">
                <a:effectLst/>
              </a:rPr>
              <a:t>pursue neighborhood- or community-level projects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-4500000">
            <a:off x="1044748" y="2529289"/>
            <a:ext cx="3084983" cy="8002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BF4D00"/>
                </a:solidFill>
              </a:rPr>
              <a:t>Conclusion</a:t>
            </a:r>
            <a:endParaRPr lang="en-US" sz="4000" dirty="0">
              <a:solidFill>
                <a:srgbClr val="BF4D00"/>
              </a:solidFill>
            </a:endParaRPr>
          </a:p>
        </p:txBody>
      </p:sp>
      <p:pic>
        <p:nvPicPr>
          <p:cNvPr id="5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7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03" y="1306602"/>
            <a:ext cx="4993232" cy="5390635"/>
          </a:xfrm>
          <a:prstGeom prst="rect">
            <a:avLst/>
          </a:prstGeom>
        </p:spPr>
      </p:pic>
      <p:pic>
        <p:nvPicPr>
          <p:cNvPr id="11" name="Content Placeholder 3" descr="access-to-care-cover-500x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  <p:pic>
        <p:nvPicPr>
          <p:cNvPr id="6" name="Picture 5" descr="Arrow 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2980">
            <a:off x="3777724" y="1964999"/>
            <a:ext cx="449260" cy="16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Research Question &amp;</a:t>
            </a:r>
            <a:b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Hypothesis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030205"/>
            <a:ext cx="5435600" cy="58039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explains disparities in access to healthcare?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>
                <a:effectLst/>
              </a:rPr>
              <a:t>Racial concentrations of neighborhoods, particularly that of minorities, is a significant factor in determining an individual’s access to care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6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1040004" y="2594656"/>
            <a:ext cx="3139885" cy="73853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Importance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721134"/>
            <a:ext cx="5367866" cy="527496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Segregation Laws- Separates minorities from the rest of society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Hindered – Access to medical facilities and treatments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6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2533" y="-270934"/>
            <a:ext cx="9855200" cy="110066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Racial Distribution in Atlanta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9128" r="19128"/>
          <a:stretch>
            <a:fillRect/>
          </a:stretch>
        </p:blipFill>
        <p:spPr>
          <a:xfrm>
            <a:off x="0" y="1049868"/>
            <a:ext cx="9144000" cy="5808132"/>
          </a:xfrm>
        </p:spPr>
      </p:pic>
    </p:spTree>
    <p:extLst>
      <p:ext uri="{BB962C8B-B14F-4D97-AF65-F5344CB8AC3E}">
        <p14:creationId xmlns:p14="http://schemas.microsoft.com/office/powerpoint/2010/main" val="1059592844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60402" y="3154558"/>
            <a:ext cx="4488263" cy="66256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BF4D00"/>
                </a:solidFill>
              </a:rPr>
              <a:t>Study Description</a:t>
            </a:r>
            <a:endParaRPr lang="en-US" sz="4000" dirty="0">
              <a:solidFill>
                <a:srgbClr val="BF4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24" y="1104188"/>
            <a:ext cx="5662514" cy="378261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Survey Questionnaire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Distribution of survey</a:t>
            </a:r>
            <a:endParaRPr lang="en-US" dirty="0"/>
          </a:p>
        </p:txBody>
      </p:sp>
      <p:pic>
        <p:nvPicPr>
          <p:cNvPr id="9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  <p:pic>
        <p:nvPicPr>
          <p:cNvPr id="5" name="Picture 4" descr="surve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78" y="5688420"/>
            <a:ext cx="2800326" cy="10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9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BF4D00"/>
                </a:solidFill>
              </a:rPr>
              <a:t>Data Description</a:t>
            </a:r>
            <a:endParaRPr lang="en-US" sz="4000" dirty="0">
              <a:solidFill>
                <a:srgbClr val="BF4D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2562" y="610797"/>
            <a:ext cx="4658735" cy="507762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Potential Responses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Access measures sources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Zipcode</a:t>
            </a:r>
            <a:r>
              <a:rPr lang="en-US" dirty="0"/>
              <a:t> </a:t>
            </a:r>
            <a:r>
              <a:rPr lang="en-US" dirty="0" smtClean="0"/>
              <a:t>information sources</a:t>
            </a:r>
            <a:endParaRPr lang="en-US" dirty="0"/>
          </a:p>
        </p:txBody>
      </p:sp>
      <p:pic>
        <p:nvPicPr>
          <p:cNvPr id="9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84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03893" y="2748866"/>
            <a:ext cx="3894326" cy="10724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BF4D00"/>
                </a:solidFill>
              </a:rPr>
              <a:t>Model</a:t>
            </a:r>
            <a:endParaRPr lang="en-US" sz="4000" dirty="0">
              <a:solidFill>
                <a:srgbClr val="BF4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363" y="1265482"/>
            <a:ext cx="6546770" cy="40391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</a:t>
            </a:r>
            <a:r>
              <a:rPr lang="en-US" sz="2400" dirty="0" smtClean="0"/>
              <a:t>ij= a+ X</a:t>
            </a:r>
            <a:r>
              <a:rPr lang="en-US" sz="2000" dirty="0" smtClean="0"/>
              <a:t>i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β+ Z</a:t>
            </a:r>
            <a:r>
              <a:rPr lang="en-US" sz="2000" dirty="0">
                <a:latin typeface="Lucida Grande"/>
                <a:ea typeface="Lucida Grande"/>
                <a:cs typeface="Lucida Grande"/>
              </a:rPr>
              <a:t>j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sz="2400" b="1" dirty="0" smtClean="0">
                <a:latin typeface="Lucida Grande"/>
                <a:ea typeface="Lucida Grande"/>
                <a:cs typeface="Lucida Grande"/>
              </a:rPr>
              <a:t>+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ε</a:t>
            </a:r>
          </a:p>
          <a:p>
            <a:pPr marL="0" indent="0">
              <a:buNone/>
            </a:pPr>
            <a:endParaRPr lang="en-US" sz="3200" dirty="0"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2400" dirty="0" smtClean="0">
                <a:ea typeface="Lucida Grande"/>
                <a:cs typeface="Lucida Grande"/>
              </a:rPr>
              <a:t>Yij= Access to care</a:t>
            </a:r>
          </a:p>
          <a:p>
            <a:pPr marL="0" indent="0">
              <a:buNone/>
            </a:pPr>
            <a:r>
              <a:rPr lang="en-US" sz="2400" dirty="0" smtClean="0">
                <a:ea typeface="Lucida Grande"/>
                <a:cs typeface="Lucida Grande"/>
              </a:rPr>
              <a:t>Xi= Individual Characteristics</a:t>
            </a:r>
          </a:p>
          <a:p>
            <a:pPr marL="0" indent="0">
              <a:buNone/>
            </a:pPr>
            <a:r>
              <a:rPr lang="en-US" sz="2400" dirty="0" smtClean="0">
                <a:ea typeface="Lucida Grande"/>
                <a:cs typeface="Lucida Grande"/>
              </a:rPr>
              <a:t>Zj= Neighborhood Characteristics</a:t>
            </a:r>
          </a:p>
        </p:txBody>
      </p:sp>
      <p:pic>
        <p:nvPicPr>
          <p:cNvPr id="7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9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246054" y="3427430"/>
            <a:ext cx="5190988" cy="79587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BF4D00"/>
                </a:solidFill>
              </a:rPr>
              <a:t>Summary Statistics </a:t>
            </a:r>
            <a:endParaRPr lang="en-US" sz="4000" dirty="0">
              <a:solidFill>
                <a:srgbClr val="BF4D00"/>
              </a:solidFill>
            </a:endParaRPr>
          </a:p>
        </p:txBody>
      </p:sp>
      <p:pic>
        <p:nvPicPr>
          <p:cNvPr id="6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15000"/>
              </p:ext>
            </p:extLst>
          </p:nvPr>
        </p:nvGraphicFramePr>
        <p:xfrm>
          <a:off x="3680166" y="101596"/>
          <a:ext cx="5345300" cy="602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67"/>
                <a:gridCol w="1134533"/>
                <a:gridCol w="1236134"/>
                <a:gridCol w="745066"/>
                <a:gridCol w="762000"/>
              </a:tblGrid>
              <a:tr h="793246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Std. deviation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OtherRace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Payer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Zincome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48773.25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16288.73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95k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Zpercblack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0.026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Concindex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Zhospfive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2.16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36252">
                <a:tc>
                  <a:txBody>
                    <a:bodyPr/>
                    <a:lstStyle/>
                    <a:p>
                      <a:r>
                        <a:rPr lang="en-US" dirty="0" smtClean="0"/>
                        <a:t>Zhospten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3.38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3333" y="6250752"/>
            <a:ext cx="330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observations: 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7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147657" y="2774824"/>
            <a:ext cx="5306621" cy="16956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Regression Results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Content Placeholder 3" descr="access-to-care-cover-5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r="22477"/>
          <a:stretch>
            <a:fillRect/>
          </a:stretch>
        </p:blipFill>
        <p:spPr>
          <a:xfrm rot="160133">
            <a:off x="216956" y="27681"/>
            <a:ext cx="1348523" cy="6850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203160">
            <a:off x="992731" y="3108747"/>
            <a:ext cx="348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on Satisfaction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02223"/>
              </p:ext>
            </p:extLst>
          </p:nvPr>
        </p:nvGraphicFramePr>
        <p:xfrm>
          <a:off x="3911599" y="67731"/>
          <a:ext cx="5164668" cy="603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/>
                <a:gridCol w="1962150"/>
                <a:gridCol w="1632798"/>
              </a:tblGrid>
              <a:tr h="457202"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Std. Error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-0.09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87417">
                <a:tc>
                  <a:txBody>
                    <a:bodyPr/>
                    <a:lstStyle/>
                    <a:p>
                      <a:r>
                        <a:rPr lang="en-US" dirty="0" smtClean="0"/>
                        <a:t>Otherrace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-0.32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0.20*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Payer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0.72*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Zincome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-7.9e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0.0012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Zpercblack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Concindex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94187">
                <a:tc>
                  <a:txBody>
                    <a:bodyPr/>
                    <a:lstStyle/>
                    <a:p>
                      <a:r>
                        <a:rPr lang="en-US" dirty="0" smtClean="0"/>
                        <a:t>Zhospfive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0.16**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6589">
                <a:tc>
                  <a:txBody>
                    <a:bodyPr/>
                    <a:lstStyle/>
                    <a:p>
                      <a:r>
                        <a:rPr lang="en-US" dirty="0" smtClean="0"/>
                        <a:t>Zhospten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0.14*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0.064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27599" y="6154558"/>
            <a:ext cx="504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Squared: </a:t>
            </a:r>
            <a:r>
              <a:rPr lang="en-US" dirty="0"/>
              <a:t>0.4212 </a:t>
            </a:r>
            <a:endParaRPr lang="en-US" dirty="0" smtClean="0"/>
          </a:p>
          <a:p>
            <a:r>
              <a:rPr lang="en-US" dirty="0" smtClean="0"/>
              <a:t>Adjusted R squared: </a:t>
            </a:r>
            <a:r>
              <a:rPr lang="en-US" dirty="0"/>
              <a:t>0.2938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74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341</Words>
  <Application>Microsoft Macintosh PowerPoint</Application>
  <PresentationFormat>On-screen Show (4:3)</PresentationFormat>
  <Paragraphs>188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PowerPoint Presentation</vt:lpstr>
      <vt:lpstr>Research Question &amp; Hypothesis</vt:lpstr>
      <vt:lpstr>Importance</vt:lpstr>
      <vt:lpstr>Racial Distribution in Atlanta </vt:lpstr>
      <vt:lpstr>Study Description</vt:lpstr>
      <vt:lpstr>Data Description</vt:lpstr>
      <vt:lpstr>Model</vt:lpstr>
      <vt:lpstr>Summary Statistics </vt:lpstr>
      <vt:lpstr>Regression Results</vt:lpstr>
      <vt:lpstr>PowerPoint Presentation</vt:lpstr>
      <vt:lpstr>Conclusion</vt:lpstr>
      <vt:lpstr>PowerPoint Presentation</vt:lpstr>
    </vt:vector>
  </TitlesOfParts>
  <Company>Georgia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Determinants of Access to Healthcare Services in Georgia</dc:title>
  <dc:creator>Shruthi Satyamurthy</dc:creator>
  <cp:lastModifiedBy>Shruthi Satyamurthy</cp:lastModifiedBy>
  <cp:revision>85</cp:revision>
  <dcterms:created xsi:type="dcterms:W3CDTF">2015-03-25T00:58:04Z</dcterms:created>
  <dcterms:modified xsi:type="dcterms:W3CDTF">2015-04-23T03:55:57Z</dcterms:modified>
</cp:coreProperties>
</file>