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23"/>
  </p:notesMasterIdLst>
  <p:sldIdLst>
    <p:sldId id="256" r:id="rId2"/>
    <p:sldId id="300" r:id="rId3"/>
    <p:sldId id="298" r:id="rId4"/>
    <p:sldId id="301" r:id="rId5"/>
    <p:sldId id="303" r:id="rId6"/>
    <p:sldId id="327" r:id="rId7"/>
    <p:sldId id="302" r:id="rId8"/>
    <p:sldId id="319" r:id="rId9"/>
    <p:sldId id="325" r:id="rId10"/>
    <p:sldId id="326" r:id="rId11"/>
    <p:sldId id="312" r:id="rId12"/>
    <p:sldId id="310" r:id="rId13"/>
    <p:sldId id="338" r:id="rId14"/>
    <p:sldId id="336" r:id="rId15"/>
    <p:sldId id="311" r:id="rId16"/>
    <p:sldId id="340" r:id="rId17"/>
    <p:sldId id="334" r:id="rId18"/>
    <p:sldId id="308" r:id="rId19"/>
    <p:sldId id="318" r:id="rId20"/>
    <p:sldId id="337"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A5801A-42B6-5447-9BAA-F996DCFF608B}">
          <p14:sldIdLst>
            <p14:sldId id="256"/>
            <p14:sldId id="300"/>
            <p14:sldId id="298"/>
            <p14:sldId id="301"/>
            <p14:sldId id="303"/>
            <p14:sldId id="327"/>
            <p14:sldId id="302"/>
            <p14:sldId id="319"/>
            <p14:sldId id="325"/>
            <p14:sldId id="326"/>
            <p14:sldId id="312"/>
            <p14:sldId id="310"/>
            <p14:sldId id="338"/>
            <p14:sldId id="336"/>
            <p14:sldId id="311"/>
            <p14:sldId id="340"/>
            <p14:sldId id="334"/>
            <p14:sldId id="308"/>
            <p14:sldId id="318"/>
            <p14:sldId id="337"/>
            <p14:sldId id="335"/>
          </p14:sldIdLst>
        </p14:section>
        <p14:section name="Untitled Section" id="{86DFDCEC-5D69-8E44-85E7-AA37A55521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934"/>
    <a:srgbClr val="162A11"/>
    <a:srgbClr val="2E2442"/>
    <a:srgbClr val="3D3D3D"/>
    <a:srgbClr val="343434"/>
    <a:srgbClr val="0069D9"/>
    <a:srgbClr val="0B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5964" autoAdjust="0"/>
  </p:normalViewPr>
  <p:slideViewPr>
    <p:cSldViewPr snapToGrid="0">
      <p:cViewPr varScale="1">
        <p:scale>
          <a:sx n="92" d="100"/>
          <a:sy n="92" d="100"/>
        </p:scale>
        <p:origin x="66" y="108"/>
      </p:cViewPr>
      <p:guideLst/>
    </p:cSldViewPr>
  </p:slideViewPr>
  <p:outlineViewPr>
    <p:cViewPr>
      <p:scale>
        <a:sx n="33" d="100"/>
        <a:sy n="33" d="100"/>
      </p:scale>
      <p:origin x="0" y="-1816"/>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AD903-2C3D-4471-B9F7-E31274BD2C88}" type="doc">
      <dgm:prSet loTypeId="urn:microsoft.com/office/officeart/2005/8/layout/cycle3" loCatId="cycle" qsTypeId="urn:microsoft.com/office/officeart/2005/8/quickstyle/simple3" qsCatId="simple" csTypeId="urn:microsoft.com/office/officeart/2005/8/colors/accent3_4" csCatId="accent3" phldr="1"/>
      <dgm:spPr/>
      <dgm:t>
        <a:bodyPr/>
        <a:lstStyle/>
        <a:p>
          <a:endParaRPr lang="en-US"/>
        </a:p>
      </dgm:t>
    </dgm:pt>
    <dgm:pt modelId="{D41AAA88-D029-4FDD-9A0E-23091312FA45}">
      <dgm:prSet phldrT="[Text]" custT="1"/>
      <dgm:spPr/>
      <dgm:t>
        <a:bodyPr/>
        <a:lstStyle/>
        <a:p>
          <a:r>
            <a:rPr lang="en-US" sz="1800" b="1" dirty="0" smtClean="0"/>
            <a:t>Personal Characteristics</a:t>
          </a:r>
        </a:p>
        <a:p>
          <a:r>
            <a:rPr lang="en-US" sz="1400" dirty="0" smtClean="0"/>
            <a:t>• Limited Education</a:t>
          </a:r>
        </a:p>
        <a:p>
          <a:r>
            <a:rPr lang="en-US" sz="1400" dirty="0" smtClean="0"/>
            <a:t>• Limited Employment Opportunities </a:t>
          </a:r>
        </a:p>
        <a:p>
          <a:r>
            <a:rPr lang="en-US" sz="1400" dirty="0" smtClean="0"/>
            <a:t>• Limited Income</a:t>
          </a:r>
        </a:p>
        <a:p>
          <a:r>
            <a:rPr lang="en-US" sz="1400" dirty="0" smtClean="0"/>
            <a:t>• Incarceration risks</a:t>
          </a:r>
          <a:endParaRPr lang="en-US" sz="1400" b="1" dirty="0" smtClean="0"/>
        </a:p>
      </dgm:t>
    </dgm:pt>
    <dgm:pt modelId="{85FE9658-F4AE-4D55-946D-5B191BD69C96}" type="parTrans" cxnId="{46DED25C-336D-4CFD-A715-24FBFDC40D9C}">
      <dgm:prSet/>
      <dgm:spPr/>
      <dgm:t>
        <a:bodyPr/>
        <a:lstStyle/>
        <a:p>
          <a:endParaRPr lang="en-US"/>
        </a:p>
      </dgm:t>
    </dgm:pt>
    <dgm:pt modelId="{4537FDC1-B9E2-4913-8FCB-48F0EEAF9911}" type="sibTrans" cxnId="{46DED25C-336D-4CFD-A715-24FBFDC40D9C}">
      <dgm:prSet/>
      <dgm:spPr/>
      <dgm:t>
        <a:bodyPr/>
        <a:lstStyle/>
        <a:p>
          <a:endParaRPr lang="en-US"/>
        </a:p>
      </dgm:t>
    </dgm:pt>
    <dgm:pt modelId="{CC0BB91E-A3AB-42B0-A67F-AEA9128E639D}">
      <dgm:prSet phldrT="[Text]" custT="1"/>
      <dgm:spPr/>
      <dgm:t>
        <a:bodyPr/>
        <a:lstStyle/>
        <a:p>
          <a:r>
            <a:rPr lang="en-US" sz="1600" b="1" dirty="0" smtClean="0"/>
            <a:t>Environmental Risk Factors</a:t>
          </a:r>
        </a:p>
        <a:p>
          <a:r>
            <a:rPr lang="en-US" sz="1400" dirty="0" smtClean="0"/>
            <a:t>• Limited Housing Options</a:t>
          </a:r>
        </a:p>
        <a:p>
          <a:r>
            <a:rPr lang="en-US" sz="1400" dirty="0" smtClean="0"/>
            <a:t>• Inadequate Infrastructure</a:t>
          </a:r>
        </a:p>
      </dgm:t>
    </dgm:pt>
    <dgm:pt modelId="{B2620668-5F36-49EC-B30C-182DAF159FC2}" type="parTrans" cxnId="{6BFC7DDB-F095-4E75-82A7-6A866CE3708A}">
      <dgm:prSet/>
      <dgm:spPr/>
      <dgm:t>
        <a:bodyPr/>
        <a:lstStyle/>
        <a:p>
          <a:endParaRPr lang="en-US"/>
        </a:p>
      </dgm:t>
    </dgm:pt>
    <dgm:pt modelId="{C0C276CC-1647-4504-BC00-834BD6D37B19}" type="sibTrans" cxnId="{6BFC7DDB-F095-4E75-82A7-6A866CE3708A}">
      <dgm:prSet/>
      <dgm:spPr/>
      <dgm:t>
        <a:bodyPr/>
        <a:lstStyle/>
        <a:p>
          <a:endParaRPr lang="en-US"/>
        </a:p>
      </dgm:t>
    </dgm:pt>
    <dgm:pt modelId="{A45F8B1F-B2BB-4FA6-BB4F-96F180C0AE72}">
      <dgm:prSet phldrT="[Text]" custT="1"/>
      <dgm:spPr/>
      <dgm:t>
        <a:bodyPr/>
        <a:lstStyle/>
        <a:p>
          <a:pPr>
            <a:spcAft>
              <a:spcPct val="35000"/>
            </a:spcAft>
          </a:pPr>
          <a:endParaRPr lang="en-US" sz="1800" b="1" dirty="0" smtClean="0"/>
        </a:p>
        <a:p>
          <a:pPr>
            <a:spcAft>
              <a:spcPct val="35000"/>
            </a:spcAft>
          </a:pPr>
          <a:r>
            <a:rPr lang="en-US" sz="1800" b="1" dirty="0" smtClean="0"/>
            <a:t>Environmental Characteristics</a:t>
          </a:r>
        </a:p>
        <a:p>
          <a:pPr>
            <a:spcAft>
              <a:spcPct val="35000"/>
            </a:spcAft>
          </a:pPr>
          <a:r>
            <a:rPr lang="en-US" sz="1400" dirty="0" smtClean="0"/>
            <a:t>• Residential instability</a:t>
          </a:r>
        </a:p>
        <a:p>
          <a:pPr>
            <a:spcAft>
              <a:spcPct val="35000"/>
            </a:spcAft>
          </a:pPr>
          <a:r>
            <a:rPr lang="en-US" sz="1400" dirty="0" smtClean="0"/>
            <a:t>• Limited Access to Prisons</a:t>
          </a:r>
        </a:p>
        <a:p>
          <a:pPr>
            <a:spcAft>
              <a:spcPct val="35000"/>
            </a:spcAft>
          </a:pPr>
          <a:r>
            <a:rPr lang="en-US" sz="1400" dirty="0" smtClean="0"/>
            <a:t>• Exposure to Violence</a:t>
          </a:r>
          <a:endParaRPr lang="en-US" sz="1400" b="1" dirty="0" smtClean="0"/>
        </a:p>
      </dgm:t>
    </dgm:pt>
    <dgm:pt modelId="{0A9CBC24-AD8B-4CE1-B5D5-A7CECDA58CF0}" type="parTrans" cxnId="{B2915B7D-8BFA-4869-94F2-350E72A8BE78}">
      <dgm:prSet/>
      <dgm:spPr/>
      <dgm:t>
        <a:bodyPr/>
        <a:lstStyle/>
        <a:p>
          <a:endParaRPr lang="en-US"/>
        </a:p>
      </dgm:t>
    </dgm:pt>
    <dgm:pt modelId="{BA176695-9BF5-4A59-AEB8-1C642BE60F5C}" type="sibTrans" cxnId="{B2915B7D-8BFA-4869-94F2-350E72A8BE78}">
      <dgm:prSet/>
      <dgm:spPr/>
      <dgm:t>
        <a:bodyPr/>
        <a:lstStyle/>
        <a:p>
          <a:endParaRPr lang="en-US"/>
        </a:p>
      </dgm:t>
    </dgm:pt>
    <dgm:pt modelId="{944DA27E-96EA-44C4-B5CF-13DE4EF85F4B}">
      <dgm:prSet phldrT="[Text]" custT="1"/>
      <dgm:spPr/>
      <dgm:t>
        <a:bodyPr/>
        <a:lstStyle/>
        <a:p>
          <a:pPr algn="ctr"/>
          <a:r>
            <a:rPr lang="en-US" sz="1800" b="1" dirty="0" smtClean="0"/>
            <a:t>Health Risk Factors</a:t>
          </a:r>
        </a:p>
        <a:p>
          <a:pPr algn="ctr"/>
          <a:r>
            <a:rPr lang="en-US" sz="1400" dirty="0" smtClean="0"/>
            <a:t>• Child Neglect &amp; abuse</a:t>
          </a:r>
        </a:p>
        <a:p>
          <a:pPr algn="l"/>
          <a:r>
            <a:rPr lang="en-US" sz="1400" dirty="0" smtClean="0"/>
            <a:t>          •  Stress        </a:t>
          </a:r>
        </a:p>
        <a:p>
          <a:pPr algn="l"/>
          <a:r>
            <a:rPr lang="en-US" sz="1400" dirty="0" smtClean="0"/>
            <a:t>          •Trauma </a:t>
          </a:r>
          <a:endParaRPr lang="en-US" sz="1400" b="1" dirty="0" smtClean="0"/>
        </a:p>
      </dgm:t>
    </dgm:pt>
    <dgm:pt modelId="{DC6D5225-B085-441F-B3AC-CB1E699CA6A0}" type="parTrans" cxnId="{444B3E5B-0D51-48AB-87F9-153E5BBB8445}">
      <dgm:prSet/>
      <dgm:spPr/>
      <dgm:t>
        <a:bodyPr/>
        <a:lstStyle/>
        <a:p>
          <a:endParaRPr lang="en-US"/>
        </a:p>
      </dgm:t>
    </dgm:pt>
    <dgm:pt modelId="{9D5119AD-E56C-47FC-9CEB-880FFC8BD737}" type="sibTrans" cxnId="{444B3E5B-0D51-48AB-87F9-153E5BBB8445}">
      <dgm:prSet/>
      <dgm:spPr/>
      <dgm:t>
        <a:bodyPr/>
        <a:lstStyle/>
        <a:p>
          <a:endParaRPr lang="en-US"/>
        </a:p>
      </dgm:t>
    </dgm:pt>
    <dgm:pt modelId="{3EE0CCFD-95CA-4954-8E8F-5AA3FDC817E3}">
      <dgm:prSet phldrT="[Text]" custT="1"/>
      <dgm:spPr/>
      <dgm:t>
        <a:bodyPr/>
        <a:lstStyle/>
        <a:p>
          <a:r>
            <a:rPr lang="en-US" sz="1800" b="1" dirty="0" smtClean="0"/>
            <a:t>Compound Risk Factors</a:t>
          </a:r>
        </a:p>
        <a:p>
          <a:r>
            <a:rPr lang="en-US" sz="1400" dirty="0" smtClean="0"/>
            <a:t>• Limited Healthcare Services</a:t>
          </a:r>
        </a:p>
        <a:p>
          <a:r>
            <a:rPr lang="en-US" sz="1400" dirty="0" smtClean="0"/>
            <a:t>• Limited Educational Services</a:t>
          </a:r>
        </a:p>
        <a:p>
          <a:r>
            <a:rPr lang="en-US" sz="1400" dirty="0" smtClean="0"/>
            <a:t>• Limited Social Capital</a:t>
          </a:r>
        </a:p>
        <a:p>
          <a:r>
            <a:rPr lang="en-US" sz="1400" dirty="0" smtClean="0"/>
            <a:t>• Limited Financial Capital</a:t>
          </a:r>
        </a:p>
        <a:p>
          <a:r>
            <a:rPr lang="en-US" sz="1400" dirty="0" smtClean="0"/>
            <a:t>• Stigma</a:t>
          </a:r>
          <a:endParaRPr lang="en-US" sz="1400" b="1" dirty="0" smtClean="0"/>
        </a:p>
      </dgm:t>
    </dgm:pt>
    <dgm:pt modelId="{E68A82D5-80A2-430C-9889-E4930312B270}" type="parTrans" cxnId="{F3D44371-A486-491C-B0C9-B46B03AD4D3A}">
      <dgm:prSet/>
      <dgm:spPr/>
      <dgm:t>
        <a:bodyPr/>
        <a:lstStyle/>
        <a:p>
          <a:endParaRPr lang="en-US"/>
        </a:p>
      </dgm:t>
    </dgm:pt>
    <dgm:pt modelId="{B775C58D-65E1-4C64-871D-17C1DC9D96C9}" type="sibTrans" cxnId="{F3D44371-A486-491C-B0C9-B46B03AD4D3A}">
      <dgm:prSet/>
      <dgm:spPr/>
      <dgm:t>
        <a:bodyPr/>
        <a:lstStyle/>
        <a:p>
          <a:endParaRPr lang="en-US"/>
        </a:p>
      </dgm:t>
    </dgm:pt>
    <dgm:pt modelId="{3C255E34-EE4B-45FA-9B06-C18D23CA26E5}">
      <dgm:prSet custT="1"/>
      <dgm:spPr/>
      <dgm:t>
        <a:bodyPr/>
        <a:lstStyle/>
        <a:p>
          <a:r>
            <a:rPr lang="en-US" sz="1800" b="1" dirty="0" smtClean="0"/>
            <a:t>Health Characteristics </a:t>
          </a:r>
        </a:p>
        <a:p>
          <a:r>
            <a:rPr lang="en-US" sz="1400" dirty="0" smtClean="0"/>
            <a:t>•ADHD/Learning Disabilities</a:t>
          </a:r>
        </a:p>
        <a:p>
          <a:r>
            <a:rPr lang="en-US" sz="1400" dirty="0" smtClean="0"/>
            <a:t>• Behavior &amp;Emotional Disorders</a:t>
          </a:r>
        </a:p>
        <a:p>
          <a:r>
            <a:rPr lang="en-US" sz="1400" dirty="0" smtClean="0"/>
            <a:t>• Depression &amp; Anxiety</a:t>
          </a:r>
        </a:p>
        <a:p>
          <a:r>
            <a:rPr lang="en-US" sz="1400" dirty="0" smtClean="0"/>
            <a:t>• Substance Abuse</a:t>
          </a:r>
        </a:p>
        <a:p>
          <a:r>
            <a:rPr lang="en-US" sz="1400" dirty="0" smtClean="0"/>
            <a:t>• PTSD</a:t>
          </a:r>
          <a:endParaRPr lang="en-US" sz="1400" b="1" dirty="0" smtClean="0"/>
        </a:p>
      </dgm:t>
    </dgm:pt>
    <dgm:pt modelId="{92332C93-A417-4DFF-AA42-586563A86161}" type="parTrans" cxnId="{F60ED5D5-4A27-404F-9017-D89075BA423A}">
      <dgm:prSet/>
      <dgm:spPr/>
      <dgm:t>
        <a:bodyPr/>
        <a:lstStyle/>
        <a:p>
          <a:endParaRPr lang="en-US"/>
        </a:p>
      </dgm:t>
    </dgm:pt>
    <dgm:pt modelId="{D1DED6B8-2D2D-490B-B9DE-58D826512634}" type="sibTrans" cxnId="{F60ED5D5-4A27-404F-9017-D89075BA423A}">
      <dgm:prSet/>
      <dgm:spPr/>
      <dgm:t>
        <a:bodyPr/>
        <a:lstStyle/>
        <a:p>
          <a:endParaRPr lang="en-US"/>
        </a:p>
      </dgm:t>
    </dgm:pt>
    <dgm:pt modelId="{C595C5D7-C7FB-4236-8D63-3073B3BDE2E5}" type="pres">
      <dgm:prSet presAssocID="{79BAD903-2C3D-4471-B9F7-E31274BD2C88}" presName="Name0" presStyleCnt="0">
        <dgm:presLayoutVars>
          <dgm:dir/>
          <dgm:resizeHandles val="exact"/>
        </dgm:presLayoutVars>
      </dgm:prSet>
      <dgm:spPr/>
      <dgm:t>
        <a:bodyPr/>
        <a:lstStyle/>
        <a:p>
          <a:endParaRPr lang="en-US"/>
        </a:p>
      </dgm:t>
    </dgm:pt>
    <dgm:pt modelId="{A7D34D5A-FDE8-4729-9516-5D06360B8469}" type="pres">
      <dgm:prSet presAssocID="{79BAD903-2C3D-4471-B9F7-E31274BD2C88}" presName="cycle" presStyleCnt="0"/>
      <dgm:spPr/>
      <dgm:t>
        <a:bodyPr/>
        <a:lstStyle/>
        <a:p>
          <a:endParaRPr lang="en-US"/>
        </a:p>
      </dgm:t>
    </dgm:pt>
    <dgm:pt modelId="{821F9232-90CC-43B8-9684-612357F66692}" type="pres">
      <dgm:prSet presAssocID="{D41AAA88-D029-4FDD-9A0E-23091312FA45}" presName="nodeFirstNode" presStyleLbl="node1" presStyleIdx="0" presStyleCnt="6" custScaleX="148391" custScaleY="143283" custRadScaleRad="90700" custRadScaleInc="-3132">
        <dgm:presLayoutVars>
          <dgm:bulletEnabled val="1"/>
        </dgm:presLayoutVars>
      </dgm:prSet>
      <dgm:spPr/>
      <dgm:t>
        <a:bodyPr/>
        <a:lstStyle/>
        <a:p>
          <a:endParaRPr lang="en-US"/>
        </a:p>
      </dgm:t>
    </dgm:pt>
    <dgm:pt modelId="{404CADA2-F767-4EA4-9D6E-A4EB8F59667D}" type="pres">
      <dgm:prSet presAssocID="{4537FDC1-B9E2-4913-8FCB-48F0EEAF9911}" presName="sibTransFirstNode" presStyleLbl="bgShp" presStyleIdx="0" presStyleCnt="1"/>
      <dgm:spPr/>
      <dgm:t>
        <a:bodyPr/>
        <a:lstStyle/>
        <a:p>
          <a:endParaRPr lang="en-US"/>
        </a:p>
      </dgm:t>
    </dgm:pt>
    <dgm:pt modelId="{36D71F20-1A65-48CA-ADB9-F893BBDD038B}" type="pres">
      <dgm:prSet presAssocID="{CC0BB91E-A3AB-42B0-A67F-AEA9128E639D}" presName="nodeFollowingNodes" presStyleLbl="node1" presStyleIdx="1" presStyleCnt="6" custScaleX="117553" custScaleY="93431" custRadScaleRad="137276" custRadScaleInc="34840">
        <dgm:presLayoutVars>
          <dgm:bulletEnabled val="1"/>
        </dgm:presLayoutVars>
      </dgm:prSet>
      <dgm:spPr/>
      <dgm:t>
        <a:bodyPr/>
        <a:lstStyle/>
        <a:p>
          <a:endParaRPr lang="en-US"/>
        </a:p>
      </dgm:t>
    </dgm:pt>
    <dgm:pt modelId="{B8D72078-CCE6-428D-8BB2-CF15CAE01087}" type="pres">
      <dgm:prSet presAssocID="{A45F8B1F-B2BB-4FA6-BB4F-96F180C0AE72}" presName="nodeFollowingNodes" presStyleLbl="node1" presStyleIdx="2" presStyleCnt="6" custScaleX="136172" custScaleY="173765" custRadScaleRad="136578" custRadScaleInc="-19394">
        <dgm:presLayoutVars>
          <dgm:bulletEnabled val="1"/>
        </dgm:presLayoutVars>
      </dgm:prSet>
      <dgm:spPr/>
      <dgm:t>
        <a:bodyPr/>
        <a:lstStyle/>
        <a:p>
          <a:endParaRPr lang="en-US"/>
        </a:p>
      </dgm:t>
    </dgm:pt>
    <dgm:pt modelId="{7AB1141D-1698-49BC-ABC6-73AF73EEC8C9}" type="pres">
      <dgm:prSet presAssocID="{944DA27E-96EA-44C4-B5CF-13DE4EF85F4B}" presName="nodeFollowingNodes" presStyleLbl="node1" presStyleIdx="3" presStyleCnt="6" custScaleX="115127" custScaleY="134303" custRadScaleRad="86206" custRadScaleInc="5075">
        <dgm:presLayoutVars>
          <dgm:bulletEnabled val="1"/>
        </dgm:presLayoutVars>
      </dgm:prSet>
      <dgm:spPr/>
      <dgm:t>
        <a:bodyPr/>
        <a:lstStyle/>
        <a:p>
          <a:endParaRPr lang="en-US"/>
        </a:p>
      </dgm:t>
    </dgm:pt>
    <dgm:pt modelId="{85C637BA-4387-4A6B-99F3-27A95F9DD8ED}" type="pres">
      <dgm:prSet presAssocID="{3C255E34-EE4B-45FA-9B06-C18D23CA26E5}" presName="nodeFollowingNodes" presStyleLbl="node1" presStyleIdx="4" presStyleCnt="6" custScaleX="139653" custScaleY="155033" custRadScaleRad="137293" custRadScaleInc="18798">
        <dgm:presLayoutVars>
          <dgm:bulletEnabled val="1"/>
        </dgm:presLayoutVars>
      </dgm:prSet>
      <dgm:spPr/>
      <dgm:t>
        <a:bodyPr/>
        <a:lstStyle/>
        <a:p>
          <a:endParaRPr lang="en-US"/>
        </a:p>
      </dgm:t>
    </dgm:pt>
    <dgm:pt modelId="{6C4C9702-DF9F-4B28-96CE-17D6824346CB}" type="pres">
      <dgm:prSet presAssocID="{3EE0CCFD-95CA-4954-8E8F-5AA3FDC817E3}" presName="nodeFollowingNodes" presStyleLbl="node1" presStyleIdx="5" presStyleCnt="6" custScaleX="115127" custScaleY="134303" custRadScaleRad="130230" custRadScaleInc="-34296">
        <dgm:presLayoutVars>
          <dgm:bulletEnabled val="1"/>
        </dgm:presLayoutVars>
      </dgm:prSet>
      <dgm:spPr/>
      <dgm:t>
        <a:bodyPr/>
        <a:lstStyle/>
        <a:p>
          <a:endParaRPr lang="en-US"/>
        </a:p>
      </dgm:t>
    </dgm:pt>
  </dgm:ptLst>
  <dgm:cxnLst>
    <dgm:cxn modelId="{46DED25C-336D-4CFD-A715-24FBFDC40D9C}" srcId="{79BAD903-2C3D-4471-B9F7-E31274BD2C88}" destId="{D41AAA88-D029-4FDD-9A0E-23091312FA45}" srcOrd="0" destOrd="0" parTransId="{85FE9658-F4AE-4D55-946D-5B191BD69C96}" sibTransId="{4537FDC1-B9E2-4913-8FCB-48F0EEAF9911}"/>
    <dgm:cxn modelId="{F3D44371-A486-491C-B0C9-B46B03AD4D3A}" srcId="{79BAD903-2C3D-4471-B9F7-E31274BD2C88}" destId="{3EE0CCFD-95CA-4954-8E8F-5AA3FDC817E3}" srcOrd="5" destOrd="0" parTransId="{E68A82D5-80A2-430C-9889-E4930312B270}" sibTransId="{B775C58D-65E1-4C64-871D-17C1DC9D96C9}"/>
    <dgm:cxn modelId="{B2915B7D-8BFA-4869-94F2-350E72A8BE78}" srcId="{79BAD903-2C3D-4471-B9F7-E31274BD2C88}" destId="{A45F8B1F-B2BB-4FA6-BB4F-96F180C0AE72}" srcOrd="2" destOrd="0" parTransId="{0A9CBC24-AD8B-4CE1-B5D5-A7CECDA58CF0}" sibTransId="{BA176695-9BF5-4A59-AEB8-1C642BE60F5C}"/>
    <dgm:cxn modelId="{1A8A3BA7-B009-A14E-85D7-E6BF5F259662}" type="presOf" srcId="{3EE0CCFD-95CA-4954-8E8F-5AA3FDC817E3}" destId="{6C4C9702-DF9F-4B28-96CE-17D6824346CB}" srcOrd="0" destOrd="0" presId="urn:microsoft.com/office/officeart/2005/8/layout/cycle3"/>
    <dgm:cxn modelId="{EE5B89BC-6AA2-F249-B71D-44F5CC75844A}" type="presOf" srcId="{944DA27E-96EA-44C4-B5CF-13DE4EF85F4B}" destId="{7AB1141D-1698-49BC-ABC6-73AF73EEC8C9}" srcOrd="0" destOrd="0" presId="urn:microsoft.com/office/officeart/2005/8/layout/cycle3"/>
    <dgm:cxn modelId="{80A0C562-F91C-1C48-B705-7D073095D1AF}" type="presOf" srcId="{3C255E34-EE4B-45FA-9B06-C18D23CA26E5}" destId="{85C637BA-4387-4A6B-99F3-27A95F9DD8ED}" srcOrd="0" destOrd="0" presId="urn:microsoft.com/office/officeart/2005/8/layout/cycle3"/>
    <dgm:cxn modelId="{3840A166-BC02-9148-B58D-F653A43F9289}" type="presOf" srcId="{D41AAA88-D029-4FDD-9A0E-23091312FA45}" destId="{821F9232-90CC-43B8-9684-612357F66692}" srcOrd="0" destOrd="0" presId="urn:microsoft.com/office/officeart/2005/8/layout/cycle3"/>
    <dgm:cxn modelId="{444B3E5B-0D51-48AB-87F9-153E5BBB8445}" srcId="{79BAD903-2C3D-4471-B9F7-E31274BD2C88}" destId="{944DA27E-96EA-44C4-B5CF-13DE4EF85F4B}" srcOrd="3" destOrd="0" parTransId="{DC6D5225-B085-441F-B3AC-CB1E699CA6A0}" sibTransId="{9D5119AD-E56C-47FC-9CEB-880FFC8BD737}"/>
    <dgm:cxn modelId="{F60ED5D5-4A27-404F-9017-D89075BA423A}" srcId="{79BAD903-2C3D-4471-B9F7-E31274BD2C88}" destId="{3C255E34-EE4B-45FA-9B06-C18D23CA26E5}" srcOrd="4" destOrd="0" parTransId="{92332C93-A417-4DFF-AA42-586563A86161}" sibTransId="{D1DED6B8-2D2D-490B-B9DE-58D826512634}"/>
    <dgm:cxn modelId="{48415CBB-B7B8-CF46-8A7B-DAEEA3FC5918}" type="presOf" srcId="{79BAD903-2C3D-4471-B9F7-E31274BD2C88}" destId="{C595C5D7-C7FB-4236-8D63-3073B3BDE2E5}" srcOrd="0" destOrd="0" presId="urn:microsoft.com/office/officeart/2005/8/layout/cycle3"/>
    <dgm:cxn modelId="{6BFC7DDB-F095-4E75-82A7-6A866CE3708A}" srcId="{79BAD903-2C3D-4471-B9F7-E31274BD2C88}" destId="{CC0BB91E-A3AB-42B0-A67F-AEA9128E639D}" srcOrd="1" destOrd="0" parTransId="{B2620668-5F36-49EC-B30C-182DAF159FC2}" sibTransId="{C0C276CC-1647-4504-BC00-834BD6D37B19}"/>
    <dgm:cxn modelId="{ADD9B15E-AB86-DB4B-8DF7-4FF315DB2D67}" type="presOf" srcId="{4537FDC1-B9E2-4913-8FCB-48F0EEAF9911}" destId="{404CADA2-F767-4EA4-9D6E-A4EB8F59667D}" srcOrd="0" destOrd="0" presId="urn:microsoft.com/office/officeart/2005/8/layout/cycle3"/>
    <dgm:cxn modelId="{6221FC7B-0DB0-4D4D-9D05-7884C6A4B524}" type="presOf" srcId="{CC0BB91E-A3AB-42B0-A67F-AEA9128E639D}" destId="{36D71F20-1A65-48CA-ADB9-F893BBDD038B}" srcOrd="0" destOrd="0" presId="urn:microsoft.com/office/officeart/2005/8/layout/cycle3"/>
    <dgm:cxn modelId="{87B335FE-0E1D-8E44-9A18-2C9B4B29779A}" type="presOf" srcId="{A45F8B1F-B2BB-4FA6-BB4F-96F180C0AE72}" destId="{B8D72078-CCE6-428D-8BB2-CF15CAE01087}" srcOrd="0" destOrd="0" presId="urn:microsoft.com/office/officeart/2005/8/layout/cycle3"/>
    <dgm:cxn modelId="{DE87BDD3-AC19-E64B-B37F-DBF66B2B5588}" type="presParOf" srcId="{C595C5D7-C7FB-4236-8D63-3073B3BDE2E5}" destId="{A7D34D5A-FDE8-4729-9516-5D06360B8469}" srcOrd="0" destOrd="0" presId="urn:microsoft.com/office/officeart/2005/8/layout/cycle3"/>
    <dgm:cxn modelId="{7876744A-A4A3-BA47-BBB4-551C0CD102EA}" type="presParOf" srcId="{A7D34D5A-FDE8-4729-9516-5D06360B8469}" destId="{821F9232-90CC-43B8-9684-612357F66692}" srcOrd="0" destOrd="0" presId="urn:microsoft.com/office/officeart/2005/8/layout/cycle3"/>
    <dgm:cxn modelId="{2BC3D01C-41B2-3346-A17A-BDB5853FA14B}" type="presParOf" srcId="{A7D34D5A-FDE8-4729-9516-5D06360B8469}" destId="{404CADA2-F767-4EA4-9D6E-A4EB8F59667D}" srcOrd="1" destOrd="0" presId="urn:microsoft.com/office/officeart/2005/8/layout/cycle3"/>
    <dgm:cxn modelId="{7B53E592-646B-8349-A375-C5041195110C}" type="presParOf" srcId="{A7D34D5A-FDE8-4729-9516-5D06360B8469}" destId="{36D71F20-1A65-48CA-ADB9-F893BBDD038B}" srcOrd="2" destOrd="0" presId="urn:microsoft.com/office/officeart/2005/8/layout/cycle3"/>
    <dgm:cxn modelId="{E18534F0-3CB2-664E-99B7-E76BB13A0BA6}" type="presParOf" srcId="{A7D34D5A-FDE8-4729-9516-5D06360B8469}" destId="{B8D72078-CCE6-428D-8BB2-CF15CAE01087}" srcOrd="3" destOrd="0" presId="urn:microsoft.com/office/officeart/2005/8/layout/cycle3"/>
    <dgm:cxn modelId="{8D53DDA5-C13A-3345-8B92-3BCAD95C7D4C}" type="presParOf" srcId="{A7D34D5A-FDE8-4729-9516-5D06360B8469}" destId="{7AB1141D-1698-49BC-ABC6-73AF73EEC8C9}" srcOrd="4" destOrd="0" presId="urn:microsoft.com/office/officeart/2005/8/layout/cycle3"/>
    <dgm:cxn modelId="{E3A43E31-6699-1F4D-9CE3-7175B2956CE3}" type="presParOf" srcId="{A7D34D5A-FDE8-4729-9516-5D06360B8469}" destId="{85C637BA-4387-4A6B-99F3-27A95F9DD8ED}" srcOrd="5" destOrd="0" presId="urn:microsoft.com/office/officeart/2005/8/layout/cycle3"/>
    <dgm:cxn modelId="{BF68C8EC-0DA6-9E43-898E-DECC54A83A24}" type="presParOf" srcId="{A7D34D5A-FDE8-4729-9516-5D06360B8469}" destId="{6C4C9702-DF9F-4B28-96CE-17D6824346CB}" srcOrd="6"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BAD903-2C3D-4471-B9F7-E31274BD2C88}" type="doc">
      <dgm:prSet loTypeId="urn:microsoft.com/office/officeart/2005/8/layout/cycle3" loCatId="cycle" qsTypeId="urn:microsoft.com/office/officeart/2005/8/quickstyle/simple3" qsCatId="simple" csTypeId="urn:microsoft.com/office/officeart/2005/8/colors/accent3_4" csCatId="accent3" phldr="1"/>
      <dgm:spPr/>
      <dgm:t>
        <a:bodyPr/>
        <a:lstStyle/>
        <a:p>
          <a:endParaRPr lang="en-US"/>
        </a:p>
      </dgm:t>
    </dgm:pt>
    <dgm:pt modelId="{D41AAA88-D029-4FDD-9A0E-23091312FA45}">
      <dgm:prSet phldrT="[Text]" custT="1"/>
      <dgm:spPr/>
      <dgm:t>
        <a:bodyPr/>
        <a:lstStyle/>
        <a:p>
          <a:r>
            <a:rPr lang="en-US" sz="1800" b="1" dirty="0" smtClean="0"/>
            <a:t>Personal Characteristics</a:t>
          </a:r>
        </a:p>
        <a:p>
          <a:r>
            <a:rPr lang="en-US" sz="1400" dirty="0" smtClean="0"/>
            <a:t>• Education</a:t>
          </a:r>
        </a:p>
        <a:p>
          <a:r>
            <a:rPr lang="en-US" sz="1400" dirty="0" smtClean="0"/>
            <a:t>• Mentoring/peer programs</a:t>
          </a:r>
        </a:p>
      </dgm:t>
    </dgm:pt>
    <dgm:pt modelId="{85FE9658-F4AE-4D55-946D-5B191BD69C96}" type="parTrans" cxnId="{46DED25C-336D-4CFD-A715-24FBFDC40D9C}">
      <dgm:prSet/>
      <dgm:spPr/>
      <dgm:t>
        <a:bodyPr/>
        <a:lstStyle/>
        <a:p>
          <a:endParaRPr lang="en-US"/>
        </a:p>
      </dgm:t>
    </dgm:pt>
    <dgm:pt modelId="{4537FDC1-B9E2-4913-8FCB-48F0EEAF9911}" type="sibTrans" cxnId="{46DED25C-336D-4CFD-A715-24FBFDC40D9C}">
      <dgm:prSet/>
      <dgm:spPr/>
      <dgm:t>
        <a:bodyPr/>
        <a:lstStyle/>
        <a:p>
          <a:endParaRPr lang="en-US"/>
        </a:p>
      </dgm:t>
    </dgm:pt>
    <dgm:pt modelId="{CC0BB91E-A3AB-42B0-A67F-AEA9128E639D}">
      <dgm:prSet phldrT="[Text]" custT="1"/>
      <dgm:spPr/>
      <dgm:t>
        <a:bodyPr/>
        <a:lstStyle/>
        <a:p>
          <a:r>
            <a:rPr lang="en-US" sz="1600" b="1" dirty="0" smtClean="0"/>
            <a:t>Environmental Risk Factors</a:t>
          </a:r>
        </a:p>
        <a:p>
          <a:r>
            <a:rPr lang="en-US" sz="1400" dirty="0" smtClean="0"/>
            <a:t>• Limited Housing Options</a:t>
          </a:r>
        </a:p>
        <a:p>
          <a:r>
            <a:rPr lang="en-US" sz="1400" dirty="0" smtClean="0"/>
            <a:t>• Inadequate Infrastructure</a:t>
          </a:r>
        </a:p>
      </dgm:t>
    </dgm:pt>
    <dgm:pt modelId="{B2620668-5F36-49EC-B30C-182DAF159FC2}" type="parTrans" cxnId="{6BFC7DDB-F095-4E75-82A7-6A866CE3708A}">
      <dgm:prSet/>
      <dgm:spPr/>
      <dgm:t>
        <a:bodyPr/>
        <a:lstStyle/>
        <a:p>
          <a:endParaRPr lang="en-US"/>
        </a:p>
      </dgm:t>
    </dgm:pt>
    <dgm:pt modelId="{C0C276CC-1647-4504-BC00-834BD6D37B19}" type="sibTrans" cxnId="{6BFC7DDB-F095-4E75-82A7-6A866CE3708A}">
      <dgm:prSet/>
      <dgm:spPr/>
      <dgm:t>
        <a:bodyPr/>
        <a:lstStyle/>
        <a:p>
          <a:endParaRPr lang="en-US"/>
        </a:p>
      </dgm:t>
    </dgm:pt>
    <dgm:pt modelId="{A45F8B1F-B2BB-4FA6-BB4F-96F180C0AE72}">
      <dgm:prSet phldrT="[Text]" custT="1"/>
      <dgm:spPr/>
      <dgm:t>
        <a:bodyPr/>
        <a:lstStyle/>
        <a:p>
          <a:pPr>
            <a:spcAft>
              <a:spcPct val="35000"/>
            </a:spcAft>
          </a:pPr>
          <a:r>
            <a:rPr lang="en-US" sz="1800" b="1" dirty="0" smtClean="0"/>
            <a:t>Environmental Interventions</a:t>
          </a:r>
        </a:p>
        <a:p>
          <a:pPr>
            <a:spcAft>
              <a:spcPct val="35000"/>
            </a:spcAft>
          </a:pPr>
          <a:r>
            <a:rPr lang="en-US" sz="1400" dirty="0" smtClean="0"/>
            <a:t>• Improving access to prison transportation</a:t>
          </a:r>
        </a:p>
        <a:p>
          <a:pPr>
            <a:spcAft>
              <a:spcPct val="35000"/>
            </a:spcAft>
          </a:pPr>
          <a:r>
            <a:rPr lang="en-US" sz="1400" dirty="0" smtClean="0"/>
            <a:t>• Increasing prison visitations</a:t>
          </a:r>
        </a:p>
        <a:p>
          <a:pPr>
            <a:spcAft>
              <a:spcPct val="35000"/>
            </a:spcAft>
          </a:pPr>
          <a:r>
            <a:rPr lang="en-US" sz="1400" dirty="0" smtClean="0"/>
            <a:t>• Increasing foster parenting incentives</a:t>
          </a:r>
        </a:p>
      </dgm:t>
    </dgm:pt>
    <dgm:pt modelId="{0A9CBC24-AD8B-4CE1-B5D5-A7CECDA58CF0}" type="parTrans" cxnId="{B2915B7D-8BFA-4869-94F2-350E72A8BE78}">
      <dgm:prSet/>
      <dgm:spPr/>
      <dgm:t>
        <a:bodyPr/>
        <a:lstStyle/>
        <a:p>
          <a:endParaRPr lang="en-US"/>
        </a:p>
      </dgm:t>
    </dgm:pt>
    <dgm:pt modelId="{BA176695-9BF5-4A59-AEB8-1C642BE60F5C}" type="sibTrans" cxnId="{B2915B7D-8BFA-4869-94F2-350E72A8BE78}">
      <dgm:prSet/>
      <dgm:spPr/>
      <dgm:t>
        <a:bodyPr/>
        <a:lstStyle/>
        <a:p>
          <a:endParaRPr lang="en-US"/>
        </a:p>
      </dgm:t>
    </dgm:pt>
    <dgm:pt modelId="{3EE0CCFD-95CA-4954-8E8F-5AA3FDC817E3}">
      <dgm:prSet phldrT="[Text]" custT="1"/>
      <dgm:spPr/>
      <dgm:t>
        <a:bodyPr/>
        <a:lstStyle/>
        <a:p>
          <a:r>
            <a:rPr lang="en-US" sz="1800" b="1" dirty="0" smtClean="0"/>
            <a:t>Compound Protective Factors</a:t>
          </a:r>
        </a:p>
        <a:p>
          <a:r>
            <a:rPr lang="en-US" sz="1400" dirty="0" smtClean="0"/>
            <a:t>• Reducing social isolation</a:t>
          </a:r>
        </a:p>
        <a:p>
          <a:r>
            <a:rPr lang="en-US" sz="1400" dirty="0" smtClean="0"/>
            <a:t>• Improving economic and  opportunities</a:t>
          </a:r>
        </a:p>
        <a:p>
          <a:r>
            <a:rPr lang="en-US" sz="1400" dirty="0" smtClean="0"/>
            <a:t>• Improving social services to caregivers of children</a:t>
          </a:r>
        </a:p>
      </dgm:t>
    </dgm:pt>
    <dgm:pt modelId="{E68A82D5-80A2-430C-9889-E4930312B270}" type="parTrans" cxnId="{F3D44371-A486-491C-B0C9-B46B03AD4D3A}">
      <dgm:prSet/>
      <dgm:spPr/>
      <dgm:t>
        <a:bodyPr/>
        <a:lstStyle/>
        <a:p>
          <a:endParaRPr lang="en-US"/>
        </a:p>
      </dgm:t>
    </dgm:pt>
    <dgm:pt modelId="{B775C58D-65E1-4C64-871D-17C1DC9D96C9}" type="sibTrans" cxnId="{F3D44371-A486-491C-B0C9-B46B03AD4D3A}">
      <dgm:prSet/>
      <dgm:spPr/>
      <dgm:t>
        <a:bodyPr/>
        <a:lstStyle/>
        <a:p>
          <a:endParaRPr lang="en-US"/>
        </a:p>
      </dgm:t>
    </dgm:pt>
    <dgm:pt modelId="{3C255E34-EE4B-45FA-9B06-C18D23CA26E5}">
      <dgm:prSet custT="1"/>
      <dgm:spPr/>
      <dgm:t>
        <a:bodyPr/>
        <a:lstStyle/>
        <a:p>
          <a:r>
            <a:rPr lang="en-US" sz="1800" b="1" dirty="0" smtClean="0"/>
            <a:t>Health Interventions </a:t>
          </a:r>
        </a:p>
        <a:p>
          <a:r>
            <a:rPr lang="en-US" sz="1400" dirty="0" smtClean="0"/>
            <a:t>•Early detection and intervention </a:t>
          </a:r>
          <a:endParaRPr lang="en-US" sz="1400" b="1" dirty="0" smtClean="0"/>
        </a:p>
      </dgm:t>
    </dgm:pt>
    <dgm:pt modelId="{92332C93-A417-4DFF-AA42-586563A86161}" type="parTrans" cxnId="{F60ED5D5-4A27-404F-9017-D89075BA423A}">
      <dgm:prSet/>
      <dgm:spPr/>
      <dgm:t>
        <a:bodyPr/>
        <a:lstStyle/>
        <a:p>
          <a:endParaRPr lang="en-US"/>
        </a:p>
      </dgm:t>
    </dgm:pt>
    <dgm:pt modelId="{D1DED6B8-2D2D-490B-B9DE-58D826512634}" type="sibTrans" cxnId="{F60ED5D5-4A27-404F-9017-D89075BA423A}">
      <dgm:prSet/>
      <dgm:spPr/>
      <dgm:t>
        <a:bodyPr/>
        <a:lstStyle/>
        <a:p>
          <a:endParaRPr lang="en-US"/>
        </a:p>
      </dgm:t>
    </dgm:pt>
    <dgm:pt modelId="{944DA27E-96EA-44C4-B5CF-13DE4EF85F4B}">
      <dgm:prSet phldrT="[Text]" custT="1"/>
      <dgm:spPr/>
      <dgm:t>
        <a:bodyPr/>
        <a:lstStyle/>
        <a:p>
          <a:pPr algn="ctr"/>
          <a:r>
            <a:rPr lang="en-US" sz="1800" b="1" dirty="0" smtClean="0"/>
            <a:t>Health Risk Factors</a:t>
          </a:r>
        </a:p>
        <a:p>
          <a:pPr algn="ctr"/>
          <a:r>
            <a:rPr lang="en-US" sz="1400" dirty="0" smtClean="0"/>
            <a:t>• Child Neglect &amp; abuse</a:t>
          </a:r>
        </a:p>
        <a:p>
          <a:pPr algn="l"/>
          <a:r>
            <a:rPr lang="en-US" sz="1400" dirty="0" smtClean="0"/>
            <a:t>          • Stress        </a:t>
          </a:r>
        </a:p>
        <a:p>
          <a:pPr algn="l"/>
          <a:r>
            <a:rPr lang="en-US" sz="1400" dirty="0" smtClean="0"/>
            <a:t>          • Trauma </a:t>
          </a:r>
          <a:endParaRPr lang="en-US" sz="1400" b="1" dirty="0" smtClean="0"/>
        </a:p>
      </dgm:t>
    </dgm:pt>
    <dgm:pt modelId="{9D5119AD-E56C-47FC-9CEB-880FFC8BD737}" type="sibTrans" cxnId="{444B3E5B-0D51-48AB-87F9-153E5BBB8445}">
      <dgm:prSet/>
      <dgm:spPr/>
      <dgm:t>
        <a:bodyPr/>
        <a:lstStyle/>
        <a:p>
          <a:endParaRPr lang="en-US"/>
        </a:p>
      </dgm:t>
    </dgm:pt>
    <dgm:pt modelId="{DC6D5225-B085-441F-B3AC-CB1E699CA6A0}" type="parTrans" cxnId="{444B3E5B-0D51-48AB-87F9-153E5BBB8445}">
      <dgm:prSet/>
      <dgm:spPr/>
      <dgm:t>
        <a:bodyPr/>
        <a:lstStyle/>
        <a:p>
          <a:endParaRPr lang="en-US"/>
        </a:p>
      </dgm:t>
    </dgm:pt>
    <dgm:pt modelId="{C595C5D7-C7FB-4236-8D63-3073B3BDE2E5}" type="pres">
      <dgm:prSet presAssocID="{79BAD903-2C3D-4471-B9F7-E31274BD2C88}" presName="Name0" presStyleCnt="0">
        <dgm:presLayoutVars>
          <dgm:dir/>
          <dgm:resizeHandles val="exact"/>
        </dgm:presLayoutVars>
      </dgm:prSet>
      <dgm:spPr/>
      <dgm:t>
        <a:bodyPr/>
        <a:lstStyle/>
        <a:p>
          <a:endParaRPr lang="en-US"/>
        </a:p>
      </dgm:t>
    </dgm:pt>
    <dgm:pt modelId="{A7D34D5A-FDE8-4729-9516-5D06360B8469}" type="pres">
      <dgm:prSet presAssocID="{79BAD903-2C3D-4471-B9F7-E31274BD2C88}" presName="cycle" presStyleCnt="0"/>
      <dgm:spPr/>
      <dgm:t>
        <a:bodyPr/>
        <a:lstStyle/>
        <a:p>
          <a:endParaRPr lang="en-US"/>
        </a:p>
      </dgm:t>
    </dgm:pt>
    <dgm:pt modelId="{821F9232-90CC-43B8-9684-612357F66692}" type="pres">
      <dgm:prSet presAssocID="{D41AAA88-D029-4FDD-9A0E-23091312FA45}" presName="nodeFirstNode" presStyleLbl="node1" presStyleIdx="0" presStyleCnt="6" custScaleX="148391" custScaleY="143283" custRadScaleRad="90700" custRadScaleInc="-3132">
        <dgm:presLayoutVars>
          <dgm:bulletEnabled val="1"/>
        </dgm:presLayoutVars>
      </dgm:prSet>
      <dgm:spPr/>
      <dgm:t>
        <a:bodyPr/>
        <a:lstStyle/>
        <a:p>
          <a:endParaRPr lang="en-US"/>
        </a:p>
      </dgm:t>
    </dgm:pt>
    <dgm:pt modelId="{404CADA2-F767-4EA4-9D6E-A4EB8F59667D}" type="pres">
      <dgm:prSet presAssocID="{4537FDC1-B9E2-4913-8FCB-48F0EEAF9911}" presName="sibTransFirstNode" presStyleLbl="bgShp" presStyleIdx="0" presStyleCnt="1"/>
      <dgm:spPr/>
      <dgm:t>
        <a:bodyPr/>
        <a:lstStyle/>
        <a:p>
          <a:endParaRPr lang="en-US"/>
        </a:p>
      </dgm:t>
    </dgm:pt>
    <dgm:pt modelId="{36D71F20-1A65-48CA-ADB9-F893BBDD038B}" type="pres">
      <dgm:prSet presAssocID="{CC0BB91E-A3AB-42B0-A67F-AEA9128E639D}" presName="nodeFollowingNodes" presStyleLbl="node1" presStyleIdx="1" presStyleCnt="6" custScaleX="117553" custScaleY="93431" custRadScaleRad="137276" custRadScaleInc="34840">
        <dgm:presLayoutVars>
          <dgm:bulletEnabled val="1"/>
        </dgm:presLayoutVars>
      </dgm:prSet>
      <dgm:spPr/>
      <dgm:t>
        <a:bodyPr/>
        <a:lstStyle/>
        <a:p>
          <a:endParaRPr lang="en-US"/>
        </a:p>
      </dgm:t>
    </dgm:pt>
    <dgm:pt modelId="{B8D72078-CCE6-428D-8BB2-CF15CAE01087}" type="pres">
      <dgm:prSet presAssocID="{A45F8B1F-B2BB-4FA6-BB4F-96F180C0AE72}" presName="nodeFollowingNodes" presStyleLbl="node1" presStyleIdx="2" presStyleCnt="6" custScaleX="136172" custScaleY="173765" custRadScaleRad="136578" custRadScaleInc="-19394">
        <dgm:presLayoutVars>
          <dgm:bulletEnabled val="1"/>
        </dgm:presLayoutVars>
      </dgm:prSet>
      <dgm:spPr/>
      <dgm:t>
        <a:bodyPr/>
        <a:lstStyle/>
        <a:p>
          <a:endParaRPr lang="en-US"/>
        </a:p>
      </dgm:t>
    </dgm:pt>
    <dgm:pt modelId="{7AB1141D-1698-49BC-ABC6-73AF73EEC8C9}" type="pres">
      <dgm:prSet presAssocID="{944DA27E-96EA-44C4-B5CF-13DE4EF85F4B}" presName="nodeFollowingNodes" presStyleLbl="node1" presStyleIdx="3" presStyleCnt="6" custScaleX="115127" custScaleY="134303" custRadScaleRad="86206" custRadScaleInc="5075">
        <dgm:presLayoutVars>
          <dgm:bulletEnabled val="1"/>
        </dgm:presLayoutVars>
      </dgm:prSet>
      <dgm:spPr/>
      <dgm:t>
        <a:bodyPr/>
        <a:lstStyle/>
        <a:p>
          <a:endParaRPr lang="en-US"/>
        </a:p>
      </dgm:t>
    </dgm:pt>
    <dgm:pt modelId="{85C637BA-4387-4A6B-99F3-27A95F9DD8ED}" type="pres">
      <dgm:prSet presAssocID="{3C255E34-EE4B-45FA-9B06-C18D23CA26E5}" presName="nodeFollowingNodes" presStyleLbl="node1" presStyleIdx="4" presStyleCnt="6" custScaleX="139653" custScaleY="155033" custRadScaleRad="137293" custRadScaleInc="18798">
        <dgm:presLayoutVars>
          <dgm:bulletEnabled val="1"/>
        </dgm:presLayoutVars>
      </dgm:prSet>
      <dgm:spPr/>
      <dgm:t>
        <a:bodyPr/>
        <a:lstStyle/>
        <a:p>
          <a:endParaRPr lang="en-US"/>
        </a:p>
      </dgm:t>
    </dgm:pt>
    <dgm:pt modelId="{6C4C9702-DF9F-4B28-96CE-17D6824346CB}" type="pres">
      <dgm:prSet presAssocID="{3EE0CCFD-95CA-4954-8E8F-5AA3FDC817E3}" presName="nodeFollowingNodes" presStyleLbl="node1" presStyleIdx="5" presStyleCnt="6" custScaleX="115127" custScaleY="144052" custRadScaleRad="130230" custRadScaleInc="-34296">
        <dgm:presLayoutVars>
          <dgm:bulletEnabled val="1"/>
        </dgm:presLayoutVars>
      </dgm:prSet>
      <dgm:spPr/>
      <dgm:t>
        <a:bodyPr/>
        <a:lstStyle/>
        <a:p>
          <a:endParaRPr lang="en-US"/>
        </a:p>
      </dgm:t>
    </dgm:pt>
  </dgm:ptLst>
  <dgm:cxnLst>
    <dgm:cxn modelId="{46DED25C-336D-4CFD-A715-24FBFDC40D9C}" srcId="{79BAD903-2C3D-4471-B9F7-E31274BD2C88}" destId="{D41AAA88-D029-4FDD-9A0E-23091312FA45}" srcOrd="0" destOrd="0" parTransId="{85FE9658-F4AE-4D55-946D-5B191BD69C96}" sibTransId="{4537FDC1-B9E2-4913-8FCB-48F0EEAF9911}"/>
    <dgm:cxn modelId="{F3D44371-A486-491C-B0C9-B46B03AD4D3A}" srcId="{79BAD903-2C3D-4471-B9F7-E31274BD2C88}" destId="{3EE0CCFD-95CA-4954-8E8F-5AA3FDC817E3}" srcOrd="5" destOrd="0" parTransId="{E68A82D5-80A2-430C-9889-E4930312B270}" sibTransId="{B775C58D-65E1-4C64-871D-17C1DC9D96C9}"/>
    <dgm:cxn modelId="{E58A49E0-CD24-B948-A4F6-FD50FBD8C0D8}" type="presOf" srcId="{79BAD903-2C3D-4471-B9F7-E31274BD2C88}" destId="{C595C5D7-C7FB-4236-8D63-3073B3BDE2E5}" srcOrd="0" destOrd="0" presId="urn:microsoft.com/office/officeart/2005/8/layout/cycle3"/>
    <dgm:cxn modelId="{B2915B7D-8BFA-4869-94F2-350E72A8BE78}" srcId="{79BAD903-2C3D-4471-B9F7-E31274BD2C88}" destId="{A45F8B1F-B2BB-4FA6-BB4F-96F180C0AE72}" srcOrd="2" destOrd="0" parTransId="{0A9CBC24-AD8B-4CE1-B5D5-A7CECDA58CF0}" sibTransId="{BA176695-9BF5-4A59-AEB8-1C642BE60F5C}"/>
    <dgm:cxn modelId="{74B3D152-CA12-F54A-BACB-8B20A39945D0}" type="presOf" srcId="{A45F8B1F-B2BB-4FA6-BB4F-96F180C0AE72}" destId="{B8D72078-CCE6-428D-8BB2-CF15CAE01087}" srcOrd="0" destOrd="0" presId="urn:microsoft.com/office/officeart/2005/8/layout/cycle3"/>
    <dgm:cxn modelId="{35157E85-FF02-5746-8047-A756BED22D2C}" type="presOf" srcId="{4537FDC1-B9E2-4913-8FCB-48F0EEAF9911}" destId="{404CADA2-F767-4EA4-9D6E-A4EB8F59667D}" srcOrd="0" destOrd="0" presId="urn:microsoft.com/office/officeart/2005/8/layout/cycle3"/>
    <dgm:cxn modelId="{B21DBD49-9100-0849-BAFB-6488AEBFE8B9}" type="presOf" srcId="{944DA27E-96EA-44C4-B5CF-13DE4EF85F4B}" destId="{7AB1141D-1698-49BC-ABC6-73AF73EEC8C9}" srcOrd="0" destOrd="0" presId="urn:microsoft.com/office/officeart/2005/8/layout/cycle3"/>
    <dgm:cxn modelId="{7D649796-3EAF-8F42-B396-34CDF8B7CEA4}" type="presOf" srcId="{D41AAA88-D029-4FDD-9A0E-23091312FA45}" destId="{821F9232-90CC-43B8-9684-612357F66692}" srcOrd="0" destOrd="0" presId="urn:microsoft.com/office/officeart/2005/8/layout/cycle3"/>
    <dgm:cxn modelId="{444B3E5B-0D51-48AB-87F9-153E5BBB8445}" srcId="{79BAD903-2C3D-4471-B9F7-E31274BD2C88}" destId="{944DA27E-96EA-44C4-B5CF-13DE4EF85F4B}" srcOrd="3" destOrd="0" parTransId="{DC6D5225-B085-441F-B3AC-CB1E699CA6A0}" sibTransId="{9D5119AD-E56C-47FC-9CEB-880FFC8BD737}"/>
    <dgm:cxn modelId="{F60ED5D5-4A27-404F-9017-D89075BA423A}" srcId="{79BAD903-2C3D-4471-B9F7-E31274BD2C88}" destId="{3C255E34-EE4B-45FA-9B06-C18D23CA26E5}" srcOrd="4" destOrd="0" parTransId="{92332C93-A417-4DFF-AA42-586563A86161}" sibTransId="{D1DED6B8-2D2D-490B-B9DE-58D826512634}"/>
    <dgm:cxn modelId="{A5F93418-1179-7E43-BADE-6F7886F94626}" type="presOf" srcId="{CC0BB91E-A3AB-42B0-A67F-AEA9128E639D}" destId="{36D71F20-1A65-48CA-ADB9-F893BBDD038B}" srcOrd="0" destOrd="0" presId="urn:microsoft.com/office/officeart/2005/8/layout/cycle3"/>
    <dgm:cxn modelId="{0B97BFEC-42C7-184E-9295-900FC264D933}" type="presOf" srcId="{3C255E34-EE4B-45FA-9B06-C18D23CA26E5}" destId="{85C637BA-4387-4A6B-99F3-27A95F9DD8ED}" srcOrd="0" destOrd="0" presId="urn:microsoft.com/office/officeart/2005/8/layout/cycle3"/>
    <dgm:cxn modelId="{72073E60-1E8A-6641-A7CE-B143B3F224EE}" type="presOf" srcId="{3EE0CCFD-95CA-4954-8E8F-5AA3FDC817E3}" destId="{6C4C9702-DF9F-4B28-96CE-17D6824346CB}" srcOrd="0" destOrd="0" presId="urn:microsoft.com/office/officeart/2005/8/layout/cycle3"/>
    <dgm:cxn modelId="{6BFC7DDB-F095-4E75-82A7-6A866CE3708A}" srcId="{79BAD903-2C3D-4471-B9F7-E31274BD2C88}" destId="{CC0BB91E-A3AB-42B0-A67F-AEA9128E639D}" srcOrd="1" destOrd="0" parTransId="{B2620668-5F36-49EC-B30C-182DAF159FC2}" sibTransId="{C0C276CC-1647-4504-BC00-834BD6D37B19}"/>
    <dgm:cxn modelId="{1C9E6DCC-9DB3-764E-A5F9-51417ED9C5FF}" type="presParOf" srcId="{C595C5D7-C7FB-4236-8D63-3073B3BDE2E5}" destId="{A7D34D5A-FDE8-4729-9516-5D06360B8469}" srcOrd="0" destOrd="0" presId="urn:microsoft.com/office/officeart/2005/8/layout/cycle3"/>
    <dgm:cxn modelId="{FF741CAE-0795-8D48-B980-C33BA79F5693}" type="presParOf" srcId="{A7D34D5A-FDE8-4729-9516-5D06360B8469}" destId="{821F9232-90CC-43B8-9684-612357F66692}" srcOrd="0" destOrd="0" presId="urn:microsoft.com/office/officeart/2005/8/layout/cycle3"/>
    <dgm:cxn modelId="{05DAD622-244A-3948-B6A9-00E4B7E512DF}" type="presParOf" srcId="{A7D34D5A-FDE8-4729-9516-5D06360B8469}" destId="{404CADA2-F767-4EA4-9D6E-A4EB8F59667D}" srcOrd="1" destOrd="0" presId="urn:microsoft.com/office/officeart/2005/8/layout/cycle3"/>
    <dgm:cxn modelId="{1125F777-74D5-CD44-9E83-57F02D00FA09}" type="presParOf" srcId="{A7D34D5A-FDE8-4729-9516-5D06360B8469}" destId="{36D71F20-1A65-48CA-ADB9-F893BBDD038B}" srcOrd="2" destOrd="0" presId="urn:microsoft.com/office/officeart/2005/8/layout/cycle3"/>
    <dgm:cxn modelId="{1D37635A-41FA-EB4D-BB11-19F47F1BC26A}" type="presParOf" srcId="{A7D34D5A-FDE8-4729-9516-5D06360B8469}" destId="{B8D72078-CCE6-428D-8BB2-CF15CAE01087}" srcOrd="3" destOrd="0" presId="urn:microsoft.com/office/officeart/2005/8/layout/cycle3"/>
    <dgm:cxn modelId="{8596A607-8D1C-E849-934A-0C652127D376}" type="presParOf" srcId="{A7D34D5A-FDE8-4729-9516-5D06360B8469}" destId="{7AB1141D-1698-49BC-ABC6-73AF73EEC8C9}" srcOrd="4" destOrd="0" presId="urn:microsoft.com/office/officeart/2005/8/layout/cycle3"/>
    <dgm:cxn modelId="{C88253FB-FC44-A14D-8008-0A21BB3756A8}" type="presParOf" srcId="{A7D34D5A-FDE8-4729-9516-5D06360B8469}" destId="{85C637BA-4387-4A6B-99F3-27A95F9DD8ED}" srcOrd="5" destOrd="0" presId="urn:microsoft.com/office/officeart/2005/8/layout/cycle3"/>
    <dgm:cxn modelId="{1B06B701-9C91-9F47-8B16-F2E04D8FA0C5}" type="presParOf" srcId="{A7D34D5A-FDE8-4729-9516-5D06360B8469}" destId="{6C4C9702-DF9F-4B28-96CE-17D6824346CB}" srcOrd="6"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F2765-963D-4A62-9638-597CD9AB727C}"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02E33-C87C-422C-956F-D2412BF31D3A}" type="slidenum">
              <a:rPr lang="en-US" smtClean="0"/>
              <a:t>‹#›</a:t>
            </a:fld>
            <a:endParaRPr lang="en-US"/>
          </a:p>
        </p:txBody>
      </p:sp>
    </p:spTree>
    <p:extLst>
      <p:ext uri="{BB962C8B-B14F-4D97-AF65-F5344CB8AC3E}">
        <p14:creationId xmlns:p14="http://schemas.microsoft.com/office/powerpoint/2010/main" val="43601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op.gov/about/statistics/statistics_inmate_gender.jsp"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aclu.org/facts-about-over-incarceration-women-united-stat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a:t>
            </a:fld>
            <a:endParaRPr lang="en-US"/>
          </a:p>
        </p:txBody>
      </p:sp>
    </p:spTree>
    <p:extLst>
      <p:ext uri="{BB962C8B-B14F-4D97-AF65-F5344CB8AC3E}">
        <p14:creationId xmlns:p14="http://schemas.microsoft.com/office/powerpoint/2010/main" val="56689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likely (99% and 98% respectively) that the mean internalizing and externalizing scores of the case group do not differ from those of the control group. There is no support for the hypothesis that the case group differs substantially from the control group.</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11</a:t>
            </a:fld>
            <a:endParaRPr lang="en-US"/>
          </a:p>
        </p:txBody>
      </p:sp>
    </p:spTree>
    <p:extLst>
      <p:ext uri="{BB962C8B-B14F-4D97-AF65-F5344CB8AC3E}">
        <p14:creationId xmlns:p14="http://schemas.microsoft.com/office/powerpoint/2010/main" val="155109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significant evidence to suggest that the mean scores differ for those whose mothers were previously incarcerated and those whose mothers were not. There is no support for the hypothesis that children of women who were previously incarcerated will exhibit higher scores than those whose mothers were not incarcerated</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12</a:t>
            </a:fld>
            <a:endParaRPr lang="en-US"/>
          </a:p>
        </p:txBody>
      </p:sp>
    </p:spTree>
    <p:extLst>
      <p:ext uri="{BB962C8B-B14F-4D97-AF65-F5344CB8AC3E}">
        <p14:creationId xmlns:p14="http://schemas.microsoft.com/office/powerpoint/2010/main" val="193928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Internalizing problems</a:t>
            </a:r>
            <a:r>
              <a:rPr lang="en-US" sz="1200" b="0" i="0" kern="1200" dirty="0" smtClean="0">
                <a:solidFill>
                  <a:schemeClr val="tx1"/>
                </a:solidFill>
                <a:effectLst/>
                <a:latin typeface="+mn-lt"/>
                <a:ea typeface="+mn-ea"/>
                <a:cs typeface="+mn-cs"/>
              </a:rPr>
              <a:t> sums the </a:t>
            </a:r>
            <a:r>
              <a:rPr lang="en-US" sz="1200" b="0" i="1" kern="1200" dirty="0" smtClean="0">
                <a:solidFill>
                  <a:schemeClr val="tx1"/>
                </a:solidFill>
                <a:effectLst/>
                <a:latin typeface="+mn-lt"/>
                <a:ea typeface="+mn-ea"/>
                <a:cs typeface="+mn-cs"/>
              </a:rPr>
              <a:t>Anxious/depressed</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Withdrawn-depressed</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Somatic complaints</a:t>
            </a:r>
            <a:r>
              <a:rPr lang="en-US" sz="1200" b="0" i="0" kern="1200" dirty="0" smtClean="0">
                <a:solidFill>
                  <a:schemeClr val="tx1"/>
                </a:solidFill>
                <a:effectLst/>
                <a:latin typeface="+mn-lt"/>
                <a:ea typeface="+mn-ea"/>
                <a:cs typeface="+mn-cs"/>
              </a:rPr>
              <a:t> scores; </a:t>
            </a:r>
            <a:r>
              <a:rPr lang="en-US" sz="1200" b="0" i="1" kern="1200" dirty="0" smtClean="0">
                <a:solidFill>
                  <a:schemeClr val="tx1"/>
                </a:solidFill>
                <a:effectLst/>
                <a:latin typeface="+mn-lt"/>
                <a:ea typeface="+mn-ea"/>
                <a:cs typeface="+mn-cs"/>
              </a:rPr>
              <a:t>Externalizing problems</a:t>
            </a:r>
            <a:r>
              <a:rPr lang="en-US" sz="1200" b="0" i="0" kern="1200" dirty="0" smtClean="0">
                <a:solidFill>
                  <a:schemeClr val="tx1"/>
                </a:solidFill>
                <a:effectLst/>
                <a:latin typeface="+mn-lt"/>
                <a:ea typeface="+mn-ea"/>
                <a:cs typeface="+mn-cs"/>
              </a:rPr>
              <a:t> combines </a:t>
            </a:r>
            <a:r>
              <a:rPr lang="en-US" sz="1200" b="0" i="1" kern="1200" dirty="0" smtClean="0">
                <a:solidFill>
                  <a:schemeClr val="tx1"/>
                </a:solidFill>
                <a:effectLst/>
                <a:latin typeface="+mn-lt"/>
                <a:ea typeface="+mn-ea"/>
                <a:cs typeface="+mn-cs"/>
              </a:rPr>
              <a:t>Rule-breaking</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Aggressive behavior</a:t>
            </a:r>
            <a:r>
              <a:rPr lang="en-US" sz="1200" b="0" i="0" kern="1200" dirty="0" smtClean="0">
                <a:solidFill>
                  <a:schemeClr val="tx1"/>
                </a:solidFill>
                <a:effectLst/>
                <a:latin typeface="+mn-lt"/>
                <a:ea typeface="+mn-ea"/>
                <a:cs typeface="+mn-cs"/>
              </a:rPr>
              <a:t>. There also is a </a:t>
            </a:r>
            <a:r>
              <a:rPr lang="en-US" sz="1200" b="0" i="1" kern="1200" dirty="0" smtClean="0">
                <a:solidFill>
                  <a:schemeClr val="tx1"/>
                </a:solidFill>
                <a:effectLst/>
                <a:latin typeface="+mn-lt"/>
                <a:ea typeface="+mn-ea"/>
                <a:cs typeface="+mn-cs"/>
              </a:rPr>
              <a:t>Total problems</a:t>
            </a:r>
            <a:r>
              <a:rPr lang="en-US" sz="1200" b="0" i="0" kern="1200" dirty="0" smtClean="0">
                <a:solidFill>
                  <a:schemeClr val="tx1"/>
                </a:solidFill>
                <a:effectLst/>
                <a:latin typeface="+mn-lt"/>
                <a:ea typeface="+mn-ea"/>
                <a:cs typeface="+mn-cs"/>
              </a:rPr>
              <a:t> score, which is the sum of the scores of all the problem items.</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13</a:t>
            </a:fld>
            <a:endParaRPr lang="en-US"/>
          </a:p>
        </p:txBody>
      </p:sp>
    </p:spTree>
    <p:extLst>
      <p:ext uri="{BB962C8B-B14F-4D97-AF65-F5344CB8AC3E}">
        <p14:creationId xmlns:p14="http://schemas.microsoft.com/office/powerpoint/2010/main" val="6500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every unit increase</a:t>
            </a:r>
            <a:r>
              <a:rPr lang="en-US" baseline="0" dirty="0" smtClean="0"/>
              <a:t> in externalizing behavior, time with birth mother decreased by 2 units (hours </a:t>
            </a:r>
            <a:r>
              <a:rPr lang="en-US" baseline="0" dirty="0" err="1" smtClean="0"/>
              <a:t>etc</a:t>
            </a:r>
            <a:r>
              <a:rPr lang="en-US" baseline="0" dirty="0" smtClean="0"/>
              <a:t>) </a:t>
            </a:r>
            <a:r>
              <a:rPr lang="mr-IN" baseline="0" dirty="0" smtClean="0"/>
              <a:t>–</a:t>
            </a:r>
            <a:r>
              <a:rPr lang="en-US" baseline="0" dirty="0" smtClean="0"/>
              <a:t> while not significant (small sample size) it does suggest that they might be a relationship between time with birth mother and externalizing behavior problems. This is something that I will explore with future work.</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14</a:t>
            </a:fld>
            <a:endParaRPr lang="en-US"/>
          </a:p>
        </p:txBody>
      </p:sp>
    </p:spTree>
    <p:extLst>
      <p:ext uri="{BB962C8B-B14F-4D97-AF65-F5344CB8AC3E}">
        <p14:creationId xmlns:p14="http://schemas.microsoft.com/office/powerpoint/2010/main" val="157524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analysis reveals the cycle, what exactly is going on in these households?</a:t>
            </a:r>
          </a:p>
          <a:p>
            <a:endParaRPr lang="en-US" baseline="0" dirty="0" smtClean="0"/>
          </a:p>
          <a:p>
            <a:r>
              <a:rPr lang="en-US" baseline="0" dirty="0" smtClean="0"/>
              <a:t> who these children are, who their parents are and can offer ideas on how to break the cycle. We need to tackle education reform, no child left behind. Work on teen pregnancy and early exposure to drugs and alcohol</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15</a:t>
            </a:fld>
            <a:endParaRPr lang="en-US"/>
          </a:p>
        </p:txBody>
      </p:sp>
    </p:spTree>
    <p:extLst>
      <p:ext uri="{BB962C8B-B14F-4D97-AF65-F5344CB8AC3E}">
        <p14:creationId xmlns:p14="http://schemas.microsoft.com/office/powerpoint/2010/main" val="1790174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Maternal incarceration is just the symptom. To break the cycle, we have to break the causes of incarceration, substance abuse </a:t>
            </a:r>
          </a:p>
          <a:p>
            <a:r>
              <a:rPr lang="en-US" sz="1200" kern="1200" dirty="0" smtClean="0">
                <a:solidFill>
                  <a:schemeClr val="tx1"/>
                </a:solidFill>
                <a:effectLst/>
                <a:latin typeface="+mn-lt"/>
                <a:ea typeface="+mn-ea"/>
                <a:cs typeface="+mn-cs"/>
              </a:rPr>
              <a:t>Look at time away from </a:t>
            </a:r>
            <a:r>
              <a:rPr lang="en-US" sz="1200" kern="1200" dirty="0" err="1" smtClean="0">
                <a:solidFill>
                  <a:schemeClr val="tx1"/>
                </a:solidFill>
                <a:effectLst/>
                <a:latin typeface="+mn-lt"/>
                <a:ea typeface="+mn-ea"/>
                <a:cs typeface="+mn-cs"/>
              </a:rPr>
              <a:t>bm</a:t>
            </a:r>
            <a:r>
              <a:rPr lang="en-US" sz="1200" kern="1200" dirty="0" smtClean="0">
                <a:solidFill>
                  <a:schemeClr val="tx1"/>
                </a:solidFill>
                <a:effectLst/>
                <a:latin typeface="+mn-lt"/>
                <a:ea typeface="+mn-ea"/>
                <a:cs typeface="+mn-cs"/>
              </a:rPr>
              <a:t>, number of placements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Looking at these children at maternal incarceration is too late. This vulnerable population is at risk long before their mothers are incarcerated. Breaking the cycle needs to happen before the children, with interventions aimed at mothers. </a:t>
            </a:r>
          </a:p>
          <a:p>
            <a:r>
              <a:rPr lang="en-US" sz="1200" kern="1200" dirty="0" smtClean="0">
                <a:solidFill>
                  <a:schemeClr val="tx1"/>
                </a:solidFill>
                <a:effectLst/>
                <a:latin typeface="+mn-lt"/>
                <a:ea typeface="+mn-ea"/>
                <a:cs typeface="+mn-cs"/>
              </a:rPr>
              <a:t>Mothers backgrounds tell us a lot about these children. Drug abuse, limited education and domestic and sexual violence as well as poverty in their own pasts</a:t>
            </a:r>
          </a:p>
          <a:p>
            <a:r>
              <a:rPr lang="en-US" sz="1200" kern="1200" dirty="0" smtClean="0">
                <a:solidFill>
                  <a:schemeClr val="tx1"/>
                </a:solidFill>
                <a:effectLst/>
                <a:latin typeface="+mn-lt"/>
                <a:ea typeface="+mn-ea"/>
                <a:cs typeface="+mn-cs"/>
              </a:rPr>
              <a:t>The reason why this clinical sample shows similar results in both control and case studies is because the mothers have similar life histories. The only difference is that a few and increasingly many more are getting arrested instead of receiving help. We are criminalizing poverty....</a:t>
            </a:r>
          </a:p>
          <a:p>
            <a:r>
              <a:rPr lang="en-US" sz="1200" kern="1200" dirty="0" smtClean="0">
                <a:solidFill>
                  <a:schemeClr val="tx1"/>
                </a:solidFill>
                <a:effectLst/>
                <a:latin typeface="+mn-lt"/>
                <a:ea typeface="+mn-ea"/>
                <a:cs typeface="+mn-cs"/>
              </a:rPr>
              <a:t>The importance of </a:t>
            </a:r>
            <a:r>
              <a:rPr lang="en-US" sz="1200" kern="1200" dirty="0" err="1" smtClean="0">
                <a:solidFill>
                  <a:schemeClr val="tx1"/>
                </a:solidFill>
                <a:effectLst/>
                <a:latin typeface="+mn-lt"/>
                <a:ea typeface="+mn-ea"/>
                <a:cs typeface="+mn-cs"/>
              </a:rPr>
              <a:t>qual</a:t>
            </a:r>
            <a:r>
              <a:rPr lang="en-US" sz="1200" kern="1200" dirty="0" smtClean="0">
                <a:solidFill>
                  <a:schemeClr val="tx1"/>
                </a:solidFill>
                <a:effectLst/>
                <a:latin typeface="+mn-lt"/>
                <a:ea typeface="+mn-ea"/>
                <a:cs typeface="+mn-cs"/>
              </a:rPr>
              <a:t> data. Quantitative data tells us these two groups are similar but not how. The life histories of these women reveal where strategies to break the cycle should be aimed and they are before the shackles to the prison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F02E33-C87C-422C-956F-D2412BF31D3A}" type="slidenum">
              <a:rPr lang="en-US" smtClean="0"/>
              <a:t>17</a:t>
            </a:fld>
            <a:endParaRPr lang="en-US"/>
          </a:p>
        </p:txBody>
      </p:sp>
    </p:spTree>
    <p:extLst>
      <p:ext uri="{BB962C8B-B14F-4D97-AF65-F5344CB8AC3E}">
        <p14:creationId xmlns:p14="http://schemas.microsoft.com/office/powerpoint/2010/main" val="47622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19</a:t>
            </a:fld>
            <a:endParaRPr lang="en-US"/>
          </a:p>
        </p:txBody>
      </p:sp>
    </p:spTree>
    <p:extLst>
      <p:ext uri="{BB962C8B-B14F-4D97-AF65-F5344CB8AC3E}">
        <p14:creationId xmlns:p14="http://schemas.microsoft.com/office/powerpoint/2010/main" val="23486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When we think about America’s prison system, we think almost exclusively about young men—and for good reason, as more than 93% of inmates are male, according to the </a:t>
            </a:r>
            <a:r>
              <a:rPr lang="en-US" sz="1200" b="0" i="0" u="none" strike="noStrike" kern="1200" dirty="0" smtClean="0">
                <a:solidFill>
                  <a:schemeClr val="tx1"/>
                </a:solidFill>
                <a:effectLst/>
                <a:latin typeface="+mn-lt"/>
                <a:ea typeface="+mn-ea"/>
                <a:cs typeface="+mn-cs"/>
                <a:hlinkClick r:id="rId3"/>
              </a:rPr>
              <a:t>Federal Bureau of Prisons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In fact, women are the fastest growing segment of the prison population in the country, and the rate of incarceration for women has been growing nearly twice as fast as that of men since 1985, according to the </a:t>
            </a:r>
            <a:r>
              <a:rPr lang="en-US" sz="1200" b="0" i="0" u="none" strike="noStrike" kern="1200" dirty="0" smtClean="0">
                <a:solidFill>
                  <a:schemeClr val="tx1"/>
                </a:solidFill>
                <a:effectLst/>
                <a:latin typeface="+mn-lt"/>
                <a:ea typeface="+mn-ea"/>
                <a:cs typeface="+mn-cs"/>
                <a:hlinkClick r:id="rId4"/>
              </a:rPr>
              <a:t>ACLU</a:t>
            </a:r>
            <a:r>
              <a:rPr lang="en-US" sz="1200" b="0" i="0" kern="1200" dirty="0" smtClean="0">
                <a:solidFill>
                  <a:schemeClr val="tx1"/>
                </a:solidFill>
                <a:effectLst/>
                <a:latin typeface="+mn-lt"/>
                <a:ea typeface="+mn-ea"/>
                <a:cs typeface="+mn-cs"/>
              </a:rPr>
              <a:t>.</a:t>
            </a:r>
            <a:endParaRPr lang="en-US" dirty="0" smtClean="0"/>
          </a:p>
          <a:p>
            <a:endParaRPr lang="en-US" dirty="0" smtClean="0"/>
          </a:p>
          <a:p>
            <a:r>
              <a:rPr lang="en-US" sz="1200" b="0" i="0" kern="1200" dirty="0" smtClean="0">
                <a:solidFill>
                  <a:schemeClr val="tx1"/>
                </a:solidFill>
                <a:effectLst/>
                <a:latin typeface="+mn-lt"/>
                <a:ea typeface="+mn-ea"/>
                <a:cs typeface="+mn-cs"/>
              </a:rPr>
              <a:t>The drastic increase in the number of women is due to the past two decades' war on drugs, said Congresswoman Karen Bass (D-CA). Many of the women in today's prisons are there because of romantic or other relationships with male drug dealers, who give their names to officials in exchange for more lenient sentencing, she explained. In 2000, 40% of women's criminal convictions leading to incarceration were for drug crimes, according to the ACLU.</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2</a:t>
            </a:fld>
            <a:endParaRPr lang="en-US"/>
          </a:p>
        </p:txBody>
      </p:sp>
    </p:spTree>
    <p:extLst>
      <p:ext uri="{BB962C8B-B14F-4D97-AF65-F5344CB8AC3E}">
        <p14:creationId xmlns:p14="http://schemas.microsoft.com/office/powerpoint/2010/main" val="15832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“When you send women to jail, it divides the family. It hurts the whole community.”</a:t>
            </a:r>
          </a:p>
          <a:p>
            <a:endParaRPr lang="en-US" sz="1200" b="1" kern="120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Women tend to be in prison often for different reasons than men are—the majority are non-violent offenders—and have different needs than male prisoners.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Incarcerated mothers face other obstacles, including the sky-high cost of phone calls, and strict reunification laws that prevent mothers who are in jail for longer than a specific period of time to regain custody of their children once they are released. Mignon Clyburn, chairwoman of the Federal Communications Commission, said that some families spend up to $30,000 on phone bills so that children can stay in touch with their mothers—and as a result, only 38% do.</a:t>
            </a:r>
          </a:p>
          <a:p>
            <a:endParaRPr lang="en-US" sz="1200" b="0" i="0" kern="1200" dirty="0" smtClean="0">
              <a:solidFill>
                <a:schemeClr val="tx1"/>
              </a:solidFill>
              <a:effectLst/>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Colette Payne, community organizer with Cabrini-Green Legal Aid</a:t>
            </a:r>
            <a:endParaRPr lang="en-US" sz="1200" dirty="0" smtClean="0"/>
          </a:p>
          <a:p>
            <a:pPr marL="228600" indent="-228600">
              <a:buAutoNum type="arabicPeriod"/>
            </a:pPr>
            <a:endParaRPr lang="en-US" sz="1200" dirty="0" smtClean="0"/>
          </a:p>
          <a:p>
            <a:pPr marL="228600" indent="-228600">
              <a:buAutoNum type="arabicPeriod"/>
            </a:pPr>
            <a:r>
              <a:rPr lang="en-US" sz="1200" dirty="0" smtClean="0"/>
              <a:t>Barnes, S. L., &amp; Stringer, E. C. (2013). Is Motherhood Important? Imprisoned Women's Maternal Experiences Before and During Confinement and Their </a:t>
            </a:r>
            <a:r>
              <a:rPr lang="en-US" sz="1200" dirty="0" err="1" smtClean="0"/>
              <a:t>Postrelease</a:t>
            </a:r>
            <a:r>
              <a:rPr lang="en-US" sz="1200" dirty="0" smtClean="0"/>
              <a:t> Expectations. Feminist Criminology, 9(1), 3-23.</a:t>
            </a:r>
          </a:p>
          <a:p>
            <a:pPr marL="228600" indent="-228600">
              <a:buFont typeface="Arial" pitchFamily="34" charset="0"/>
              <a:buAutoNum type="arabicPeriod"/>
            </a:pPr>
            <a:r>
              <a:rPr lang="en-US" sz="1200" dirty="0" smtClean="0"/>
              <a:t>Glaze, L., &amp; </a:t>
            </a:r>
            <a:r>
              <a:rPr lang="en-US" sz="1200" dirty="0" err="1" smtClean="0"/>
              <a:t>Maruschak</a:t>
            </a:r>
            <a:r>
              <a:rPr lang="en-US" sz="1200" dirty="0" smtClean="0"/>
              <a:t>, L. (2008). </a:t>
            </a:r>
            <a:r>
              <a:rPr lang="en-US" sz="1200" i="1" dirty="0" smtClean="0"/>
              <a:t>Parents in prison and their minor children</a:t>
            </a:r>
            <a:r>
              <a:rPr lang="en-US" sz="1200" dirty="0" smtClean="0"/>
              <a:t>. (Special Report No. NCJ 222984) Washington, DC: Bureau of Justice Statistics, U.S. Department of Justice. </a:t>
            </a:r>
          </a:p>
          <a:p>
            <a:pPr marL="228600" indent="-228600">
              <a:buFont typeface="Arial" pitchFamily="34" charset="0"/>
              <a:buAutoNum type="arabicPeriod"/>
            </a:pPr>
            <a:r>
              <a:rPr lang="en-US" sz="1200" dirty="0" err="1" smtClean="0"/>
              <a:t>Mumola</a:t>
            </a:r>
            <a:r>
              <a:rPr lang="en-US" sz="1200" dirty="0" smtClean="0"/>
              <a:t>, C.J. (2000, August). Incarcerated parents and their children. Washington, DC: Bureau of Justice Statistics. </a:t>
            </a:r>
          </a:p>
          <a:p>
            <a:pPr marL="228600" indent="-228600">
              <a:buFont typeface="Arial" pitchFamily="34" charset="0"/>
              <a:buAutoNum type="arabicPeriod"/>
            </a:pPr>
            <a:r>
              <a:rPr lang="en-US" sz="1200" dirty="0" smtClean="0"/>
              <a:t>Schafer, N. E., &amp; Dellinger, A. B. (1999). Jailed parents: An assessment. </a:t>
            </a:r>
            <a:r>
              <a:rPr lang="en-US" sz="1200" i="1" dirty="0" smtClean="0"/>
              <a:t>Women &amp; Criminal Justice, 10</a:t>
            </a:r>
            <a:r>
              <a:rPr lang="en-US" sz="1200" dirty="0" smtClean="0"/>
              <a:t>, 73- 91. </a:t>
            </a:r>
            <a:r>
              <a:rPr lang="en-US" sz="1200" dirty="0" err="1" smtClean="0"/>
              <a:t>doi</a:t>
            </a:r>
            <a:r>
              <a:rPr lang="en-US" sz="1200" dirty="0" smtClean="0"/>
              <a:t>: 10.1300/J012v10n04_04 </a:t>
            </a:r>
          </a:p>
          <a:p>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3</a:t>
            </a:fld>
            <a:endParaRPr lang="en-US"/>
          </a:p>
        </p:txBody>
      </p:sp>
    </p:spTree>
    <p:extLst>
      <p:ext uri="{BB962C8B-B14F-4D97-AF65-F5344CB8AC3E}">
        <p14:creationId xmlns:p14="http://schemas.microsoft.com/office/powerpoint/2010/main" val="86587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Least understood and perhaps most consequential implication of American mass incarceration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2000" dirty="0" smtClean="0">
                <a:solidFill>
                  <a:schemeClr val="bg1"/>
                </a:solidFill>
              </a:rPr>
              <a:t>Parental imprisonment is a risk factor for:</a:t>
            </a:r>
          </a:p>
          <a:p>
            <a:pPr lvl="1"/>
            <a:r>
              <a:rPr lang="en-US" sz="2000" dirty="0" smtClean="0">
                <a:solidFill>
                  <a:schemeClr val="bg1"/>
                </a:solidFill>
              </a:rPr>
              <a:t>Antisocial behavior</a:t>
            </a:r>
          </a:p>
          <a:p>
            <a:pPr lvl="1"/>
            <a:r>
              <a:rPr lang="en-US" sz="2000" dirty="0" smtClean="0">
                <a:solidFill>
                  <a:schemeClr val="bg1"/>
                </a:solidFill>
              </a:rPr>
              <a:t>Drug abuse</a:t>
            </a:r>
          </a:p>
          <a:p>
            <a:pPr lvl="1"/>
            <a:r>
              <a:rPr lang="en-US" sz="2000" dirty="0" smtClean="0">
                <a:solidFill>
                  <a:schemeClr val="bg1"/>
                </a:solidFill>
              </a:rPr>
              <a:t>School failure</a:t>
            </a:r>
          </a:p>
          <a:p>
            <a:pPr lvl="1"/>
            <a:r>
              <a:rPr lang="en-US" sz="2000" dirty="0" smtClean="0">
                <a:solidFill>
                  <a:schemeClr val="bg1"/>
                </a:solidFill>
              </a:rPr>
              <a:t>Unemployment</a:t>
            </a:r>
          </a:p>
          <a:p>
            <a:pPr lvl="1"/>
            <a:r>
              <a:rPr lang="en-US" sz="2000" dirty="0" smtClean="0">
                <a:solidFill>
                  <a:schemeClr val="bg1"/>
                </a:solidFill>
              </a:rPr>
              <a:t>Mental health problems</a:t>
            </a:r>
          </a:p>
          <a:p>
            <a:pPr lvl="1"/>
            <a:r>
              <a:rPr lang="en-US" sz="2000" dirty="0" smtClean="0">
                <a:solidFill>
                  <a:schemeClr val="bg1"/>
                </a:solidFill>
              </a:rPr>
              <a:t>Incarceration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5. </a:t>
            </a:r>
            <a:r>
              <a:rPr lang="en-US" sz="1200" kern="1200" dirty="0" err="1" smtClean="0">
                <a:solidFill>
                  <a:schemeClr val="tx1"/>
                </a:solidFill>
                <a:effectLst/>
                <a:latin typeface="+mn-lt"/>
                <a:ea typeface="+mn-ea"/>
                <a:cs typeface="+mn-cs"/>
              </a:rPr>
              <a:t>Dallaire</a:t>
            </a:r>
            <a:r>
              <a:rPr lang="en-US" sz="1200" kern="1200" dirty="0" smtClean="0">
                <a:solidFill>
                  <a:schemeClr val="tx1"/>
                </a:solidFill>
                <a:effectLst/>
                <a:latin typeface="+mn-lt"/>
                <a:ea typeface="+mn-ea"/>
                <a:cs typeface="+mn-cs"/>
              </a:rPr>
              <a:t>, D. H., </a:t>
            </a:r>
            <a:r>
              <a:rPr lang="en-US" sz="1200" kern="1200" dirty="0" err="1" smtClean="0">
                <a:solidFill>
                  <a:schemeClr val="tx1"/>
                </a:solidFill>
                <a:effectLst/>
                <a:latin typeface="+mn-lt"/>
                <a:ea typeface="+mn-ea"/>
                <a:cs typeface="+mn-cs"/>
              </a:rPr>
              <a:t>Zeman</a:t>
            </a:r>
            <a:r>
              <a:rPr lang="en-US" sz="1200" kern="1200" dirty="0" smtClean="0">
                <a:solidFill>
                  <a:schemeClr val="tx1"/>
                </a:solidFill>
                <a:effectLst/>
                <a:latin typeface="+mn-lt"/>
                <a:ea typeface="+mn-ea"/>
                <a:cs typeface="+mn-cs"/>
              </a:rPr>
              <a:t>, J. L., &amp; Thrash, T. M. (2015). Children’s Experiences of Maternal Incarceration-Specific Risks: Predictions to Psychological Maladaptation. Journal of Clinical Child and Adolescent Psychology : The Official Journal for the Society of Clinical Child and Adolescent Psychology, American Psychological Association, Division 53, 44(1), 109–122.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Dallaire</a:t>
            </a:r>
            <a:r>
              <a:rPr lang="en-US" sz="1200" kern="1200" dirty="0" smtClean="0">
                <a:solidFill>
                  <a:schemeClr val="tx1"/>
                </a:solidFill>
                <a:effectLst/>
                <a:latin typeface="+mn-lt"/>
                <a:ea typeface="+mn-ea"/>
                <a:cs typeface="+mn-cs"/>
              </a:rPr>
              <a:t> DH (2007). Incarcerated mothers and fathers: A comparison of risks for children and families. Family Relations: 56:440–453.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 </a:t>
            </a:r>
            <a:r>
              <a:rPr lang="en-US" sz="1200" kern="1200" dirty="0" err="1" smtClean="0">
                <a:solidFill>
                  <a:schemeClr val="tx1"/>
                </a:solidFill>
                <a:effectLst/>
                <a:latin typeface="+mn-lt"/>
                <a:ea typeface="+mn-ea"/>
                <a:cs typeface="+mn-cs"/>
              </a:rPr>
              <a:t>Kjellstrand</a:t>
            </a:r>
            <a:r>
              <a:rPr lang="en-US" sz="1200" kern="1200" dirty="0" smtClean="0">
                <a:solidFill>
                  <a:schemeClr val="tx1"/>
                </a:solidFill>
                <a:effectLst/>
                <a:latin typeface="+mn-lt"/>
                <a:ea typeface="+mn-ea"/>
                <a:cs typeface="+mn-cs"/>
              </a:rPr>
              <a:t> JM, Eddy JM (2011). Parental incarceration during childhood and its relationship to family and youth functioning across adolescence. Journal of Offender Rehabilitation: 50:18–36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 </a:t>
            </a:r>
            <a:r>
              <a:rPr lang="en-US" sz="1200" kern="1200" dirty="0" smtClean="0">
                <a:solidFill>
                  <a:schemeClr val="tx1"/>
                </a:solidFill>
                <a:latin typeface="+mn-lt"/>
                <a:ea typeface="+mn-ea"/>
                <a:cs typeface="+mn-cs"/>
              </a:rPr>
              <a:t>Murray, J., &amp; Farrington, D. (2008). The Effects of Parental Imprisonment on Children. Crime and Justice, 37(1), 133-206.</a:t>
            </a:r>
          </a:p>
          <a:p>
            <a:r>
              <a:rPr lang="en-US" sz="1200" kern="1200" dirty="0" smtClean="0">
                <a:solidFill>
                  <a:schemeClr val="tx1"/>
                </a:solidFill>
                <a:effectLst/>
                <a:latin typeface="+mn-lt"/>
                <a:ea typeface="+mn-ea"/>
                <a:cs typeface="+mn-cs"/>
              </a:rPr>
              <a:t>9. Cunningham, Alison, and Linda Baker. 2003. </a:t>
            </a:r>
            <a:r>
              <a:rPr lang="en-US" sz="1200" i="1" kern="1200" dirty="0" smtClean="0">
                <a:solidFill>
                  <a:schemeClr val="tx1"/>
                </a:solidFill>
                <a:effectLst/>
                <a:latin typeface="+mn-lt"/>
                <a:ea typeface="+mn-ea"/>
                <a:cs typeface="+mn-cs"/>
              </a:rPr>
              <a:t>Waiting for Mommy: Giving a </a:t>
            </a:r>
            <a:endParaRPr lang="en-US" dirty="0" smtClean="0">
              <a:effectLst/>
            </a:endParaRPr>
          </a:p>
          <a:p>
            <a:r>
              <a:rPr lang="en-US" sz="1200" i="1" kern="1200" dirty="0" smtClean="0">
                <a:solidFill>
                  <a:schemeClr val="tx1"/>
                </a:solidFill>
                <a:effectLst/>
                <a:latin typeface="+mn-lt"/>
                <a:ea typeface="+mn-ea"/>
                <a:cs typeface="+mn-cs"/>
              </a:rPr>
              <a:t>Voice to the Hidden Victims of Imprisonment</a:t>
            </a:r>
            <a:r>
              <a:rPr lang="en-US" sz="1200" kern="1200" dirty="0" smtClean="0">
                <a:solidFill>
                  <a:schemeClr val="tx1"/>
                </a:solidFill>
                <a:effectLst/>
                <a:latin typeface="+mn-lt"/>
                <a:ea typeface="+mn-ea"/>
                <a:cs typeface="+mn-cs"/>
              </a:rPr>
              <a:t>. London, Canada: Centre for Children and Families in the Justice System.</a:t>
            </a:r>
            <a:r>
              <a:rPr lang="en-US" dirty="0" smtClean="0">
                <a:effectLst/>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F02E33-C87C-422C-956F-D2412BF31D3A}" type="slidenum">
              <a:rPr lang="en-US" smtClean="0"/>
              <a:t>4</a:t>
            </a:fld>
            <a:endParaRPr lang="en-US"/>
          </a:p>
        </p:txBody>
      </p:sp>
    </p:spTree>
    <p:extLst>
      <p:ext uri="{BB962C8B-B14F-4D97-AF65-F5344CB8AC3E}">
        <p14:creationId xmlns:p14="http://schemas.microsoft.com/office/powerpoint/2010/main" val="133750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lies</a:t>
            </a:r>
            <a:r>
              <a:rPr lang="en-US" baseline="0" dirty="0" smtClean="0"/>
              <a:t> at the intersection of female incarceration and motherhood</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5</a:t>
            </a:fld>
            <a:endParaRPr lang="en-US"/>
          </a:p>
        </p:txBody>
      </p:sp>
    </p:spTree>
    <p:extLst>
      <p:ext uri="{BB962C8B-B14F-4D97-AF65-F5344CB8AC3E}">
        <p14:creationId xmlns:p14="http://schemas.microsoft.com/office/powerpoint/2010/main" val="191394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What</a:t>
            </a:r>
            <a:r>
              <a:rPr lang="en-US" baseline="0" dirty="0" smtClean="0"/>
              <a:t> is it: widely used and validated caregiver report form identifying problem behavior in children</a:t>
            </a:r>
          </a:p>
          <a:p>
            <a:r>
              <a:rPr lang="en-US" dirty="0" smtClean="0"/>
              <a:t>Who came up with it: it is a component in the </a:t>
            </a:r>
            <a:r>
              <a:rPr lang="en-US" dirty="0" err="1" smtClean="0"/>
              <a:t>Achenback</a:t>
            </a:r>
            <a:r>
              <a:rPr lang="en-US" dirty="0" smtClean="0"/>
              <a:t> System of Empirically Based Assessment developed by Thomas</a:t>
            </a:r>
            <a:r>
              <a:rPr lang="en-US" baseline="0" dirty="0" smtClean="0"/>
              <a:t> Achenbach.</a:t>
            </a:r>
            <a:endParaRPr lang="en-US" dirty="0" smtClean="0"/>
          </a:p>
          <a:p>
            <a:r>
              <a:rPr lang="en-US" dirty="0" smtClean="0"/>
              <a:t>Two</a:t>
            </a:r>
            <a:r>
              <a:rPr lang="en-US" baseline="0" dirty="0" smtClean="0"/>
              <a:t> versions:</a:t>
            </a:r>
          </a:p>
          <a:p>
            <a:r>
              <a:rPr lang="en-US" baseline="0" dirty="0" smtClean="0"/>
              <a:t>Parents/caregivers: Preschool (1</a:t>
            </a:r>
            <a:r>
              <a:rPr lang="en-US" baseline="30000" dirty="0" smtClean="0"/>
              <a:t>1/2</a:t>
            </a:r>
            <a:r>
              <a:rPr lang="en-US" baseline="0" dirty="0" smtClean="0"/>
              <a:t>- 5 years): Parents or others who interact with the child in regular contexts rate the child’s behavior. Respondents rate the child’s behavior on a 3-point scale (not true, somewhat or sometimes true and very true or often true), and are instructed to rate the behavior as it occurs now or within the previous two months. </a:t>
            </a:r>
          </a:p>
          <a:p>
            <a:r>
              <a:rPr lang="en-US" baseline="0" dirty="0" smtClean="0"/>
              <a:t>Parents/caregivers; Teachers: School Age (6-18): Patent or close caregiver and then there is also the alternative measure is available for teachers (The Teacher’s Report Form)</a:t>
            </a:r>
          </a:p>
          <a:p>
            <a:endParaRPr lang="en-US" baseline="0" dirty="0" smtClean="0"/>
          </a:p>
          <a:p>
            <a:r>
              <a:rPr lang="en-US" baseline="0" dirty="0" smtClean="0"/>
              <a:t>Example of Form</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7</a:t>
            </a:fld>
            <a:endParaRPr lang="en-US"/>
          </a:p>
        </p:txBody>
      </p:sp>
    </p:spTree>
    <p:extLst>
      <p:ext uri="{BB962C8B-B14F-4D97-AF65-F5344CB8AC3E}">
        <p14:creationId xmlns:p14="http://schemas.microsoft.com/office/powerpoint/2010/main" val="122737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578358" lvl="1" indent="-285750">
              <a:buFont typeface="Arial" pitchFamily="34" charset="0"/>
              <a:buChar char="•"/>
            </a:pPr>
            <a:r>
              <a:rPr lang="en-US" sz="1800" dirty="0" smtClean="0">
                <a:cs typeface="Times New Roman" pitchFamily="18" charset="0"/>
              </a:rPr>
              <a:t>Reason for removal from maternal custody</a:t>
            </a:r>
          </a:p>
          <a:p>
            <a:pPr marL="578358" lvl="1" indent="-285750">
              <a:buFont typeface="Arial" pitchFamily="34" charset="0"/>
              <a:buChar char="•"/>
            </a:pPr>
            <a:r>
              <a:rPr lang="en-US" sz="1800" dirty="0" smtClean="0">
                <a:cs typeface="Times New Roman" pitchFamily="18" charset="0"/>
              </a:rPr>
              <a:t>Length of time living with birth mother </a:t>
            </a:r>
          </a:p>
          <a:p>
            <a:pPr marL="578358" lvl="1" indent="-285750">
              <a:buFont typeface="Arial" pitchFamily="34" charset="0"/>
              <a:buChar char="•"/>
            </a:pPr>
            <a:r>
              <a:rPr lang="en-US" sz="1800" dirty="0" smtClean="0">
                <a:cs typeface="Times New Roman" pitchFamily="18" charset="0"/>
              </a:rPr>
              <a:t>Length of time separated from birth mother</a:t>
            </a:r>
          </a:p>
          <a:p>
            <a:pPr marL="578358" lvl="1" indent="-285750">
              <a:buFont typeface="Arial" pitchFamily="34" charset="0"/>
              <a:buChar char="•"/>
            </a:pPr>
            <a:r>
              <a:rPr lang="en-US" sz="1800" dirty="0" smtClean="0">
                <a:cs typeface="Times New Roman" pitchFamily="18" charset="0"/>
              </a:rPr>
              <a:t>Number of placements between last and most current placements</a:t>
            </a:r>
          </a:p>
          <a:p>
            <a:pPr marL="578358" lvl="1" indent="-285750">
              <a:buFont typeface="Arial" pitchFamily="34" charset="0"/>
              <a:buChar char="•"/>
            </a:pPr>
            <a:r>
              <a:rPr lang="en-US" sz="1800" dirty="0" smtClean="0">
                <a:cs typeface="Times New Roman" pitchFamily="18" charset="0"/>
              </a:rPr>
              <a:t>Relationship between child and current placement</a:t>
            </a:r>
            <a:endParaRPr lang="en-US" sz="1800" dirty="0" smtClean="0"/>
          </a:p>
          <a:p>
            <a:endParaRPr lang="en-US" dirty="0" smtClean="0"/>
          </a:p>
          <a:p>
            <a:pPr marL="578358" lvl="1" indent="-285750">
              <a:lnSpc>
                <a:spcPct val="80000"/>
              </a:lnSpc>
              <a:buFont typeface="Arial" pitchFamily="34" charset="0"/>
              <a:buChar char="•"/>
            </a:pPr>
            <a:r>
              <a:rPr lang="en-US" sz="2000" dirty="0" smtClean="0">
                <a:solidFill>
                  <a:schemeClr val="bg1"/>
                </a:solidFill>
                <a:cs typeface="Times New Roman" pitchFamily="18" charset="0"/>
              </a:rPr>
              <a:t>Age</a:t>
            </a:r>
          </a:p>
          <a:p>
            <a:pPr marL="578358" lvl="1" indent="-285750">
              <a:lnSpc>
                <a:spcPct val="80000"/>
              </a:lnSpc>
              <a:buFont typeface="Arial" pitchFamily="34" charset="0"/>
              <a:buChar char="•"/>
            </a:pPr>
            <a:r>
              <a:rPr lang="en-US" sz="2000" dirty="0" smtClean="0">
                <a:solidFill>
                  <a:schemeClr val="bg1"/>
                </a:solidFill>
                <a:cs typeface="Times New Roman" pitchFamily="18" charset="0"/>
              </a:rPr>
              <a:t>Family Structure</a:t>
            </a:r>
          </a:p>
          <a:p>
            <a:pPr marL="578358" lvl="1" indent="-285750">
              <a:lnSpc>
                <a:spcPct val="80000"/>
              </a:lnSpc>
              <a:buFont typeface="Arial" pitchFamily="34" charset="0"/>
              <a:buChar char="•"/>
            </a:pPr>
            <a:r>
              <a:rPr lang="en-US" sz="2000" dirty="0" smtClean="0">
                <a:solidFill>
                  <a:schemeClr val="bg1"/>
                </a:solidFill>
                <a:cs typeface="Times New Roman" pitchFamily="18" charset="0"/>
              </a:rPr>
              <a:t>Race and ethnicity</a:t>
            </a:r>
          </a:p>
          <a:p>
            <a:pPr marL="578358" lvl="1" indent="-285750">
              <a:lnSpc>
                <a:spcPct val="80000"/>
              </a:lnSpc>
              <a:buFont typeface="Arial" pitchFamily="34" charset="0"/>
              <a:buChar char="•"/>
            </a:pPr>
            <a:r>
              <a:rPr lang="en-US" sz="2000" dirty="0" smtClean="0">
                <a:solidFill>
                  <a:schemeClr val="bg1"/>
                </a:solidFill>
                <a:cs typeface="Times New Roman" pitchFamily="18" charset="0"/>
              </a:rPr>
              <a:t>Number of placements</a:t>
            </a:r>
          </a:p>
          <a:p>
            <a:pPr marL="578358" lvl="1" indent="-285750">
              <a:lnSpc>
                <a:spcPct val="80000"/>
              </a:lnSpc>
              <a:buFont typeface="Arial" pitchFamily="34" charset="0"/>
              <a:buChar char="•"/>
            </a:pPr>
            <a:r>
              <a:rPr lang="en-US" sz="2000" dirty="0" smtClean="0">
                <a:solidFill>
                  <a:schemeClr val="bg1"/>
                </a:solidFill>
                <a:cs typeface="Times New Roman" pitchFamily="18" charset="0"/>
              </a:rPr>
              <a:t>Parental Incarceration/Parental Separation</a:t>
            </a:r>
          </a:p>
          <a:p>
            <a:pPr marL="578358" lvl="1" indent="-285750">
              <a:lnSpc>
                <a:spcPct val="80000"/>
              </a:lnSpc>
              <a:buFont typeface="Arial" pitchFamily="34" charset="0"/>
              <a:buChar char="•"/>
            </a:pPr>
            <a:r>
              <a:rPr lang="en-US" sz="2000" dirty="0" smtClean="0">
                <a:solidFill>
                  <a:schemeClr val="bg1"/>
                </a:solidFill>
                <a:cs typeface="Times New Roman" pitchFamily="18" charset="0"/>
              </a:rPr>
              <a:t>Time living with/apart from biological parent</a:t>
            </a:r>
          </a:p>
          <a:p>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8</a:t>
            </a:fld>
            <a:endParaRPr lang="en-US"/>
          </a:p>
        </p:txBody>
      </p:sp>
    </p:spTree>
    <p:extLst>
      <p:ext uri="{BB962C8B-B14F-4D97-AF65-F5344CB8AC3E}">
        <p14:creationId xmlns:p14="http://schemas.microsoft.com/office/powerpoint/2010/main" val="26723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bg1"/>
                </a:solidFill>
              </a:rPr>
              <a:t>Demographics</a:t>
            </a:r>
          </a:p>
          <a:p>
            <a:pPr lvl="1"/>
            <a:r>
              <a:rPr lang="en-US" dirty="0" smtClean="0">
                <a:solidFill>
                  <a:schemeClr val="bg1"/>
                </a:solidFill>
              </a:rPr>
              <a:t>Age</a:t>
            </a:r>
          </a:p>
          <a:p>
            <a:pPr lvl="1"/>
            <a:r>
              <a:rPr lang="en-US" dirty="0" smtClean="0">
                <a:solidFill>
                  <a:schemeClr val="bg1"/>
                </a:solidFill>
              </a:rPr>
              <a:t>Gender</a:t>
            </a:r>
          </a:p>
          <a:p>
            <a:pPr lvl="1"/>
            <a:r>
              <a:rPr lang="en-US" dirty="0" smtClean="0">
                <a:solidFill>
                  <a:schemeClr val="bg1"/>
                </a:solidFill>
              </a:rPr>
              <a:t>Race/ethnicity</a:t>
            </a:r>
          </a:p>
          <a:p>
            <a:r>
              <a:rPr lang="en-US" b="1" dirty="0" smtClean="0">
                <a:solidFill>
                  <a:schemeClr val="bg1"/>
                </a:solidFill>
              </a:rPr>
              <a:t>Residential Characteristics</a:t>
            </a:r>
          </a:p>
          <a:p>
            <a:pPr lvl="1"/>
            <a:r>
              <a:rPr lang="en-US" dirty="0" smtClean="0">
                <a:solidFill>
                  <a:schemeClr val="bg1"/>
                </a:solidFill>
              </a:rPr>
              <a:t>Length of time in birth mother’s custody</a:t>
            </a:r>
          </a:p>
          <a:p>
            <a:pPr lvl="1"/>
            <a:r>
              <a:rPr lang="en-US" dirty="0" smtClean="0">
                <a:solidFill>
                  <a:schemeClr val="bg1"/>
                </a:solidFill>
              </a:rPr>
              <a:t>Length of time separated from birth mother</a:t>
            </a:r>
          </a:p>
          <a:p>
            <a:pPr lvl="1"/>
            <a:r>
              <a:rPr lang="en-US" dirty="0" smtClean="0">
                <a:solidFill>
                  <a:schemeClr val="bg1"/>
                </a:solidFill>
              </a:rPr>
              <a:t>Number of placements between last and most current placement</a:t>
            </a:r>
          </a:p>
          <a:p>
            <a:pPr lvl="1"/>
            <a:r>
              <a:rPr lang="en-US" dirty="0" smtClean="0">
                <a:solidFill>
                  <a:schemeClr val="bg1"/>
                </a:solidFill>
              </a:rPr>
              <a:t>Relationship between child and current placement</a:t>
            </a:r>
          </a:p>
          <a:p>
            <a:pPr lvl="1"/>
            <a:r>
              <a:rPr lang="en-US" dirty="0" smtClean="0">
                <a:solidFill>
                  <a:schemeClr val="bg1"/>
                </a:solidFill>
              </a:rPr>
              <a:t>Household composition </a:t>
            </a:r>
            <a:r>
              <a:rPr lang="mr-IN" dirty="0" smtClean="0">
                <a:solidFill>
                  <a:schemeClr val="bg1"/>
                </a:solidFill>
              </a:rPr>
              <a:t>–</a:t>
            </a:r>
            <a:r>
              <a:rPr lang="en-US" dirty="0" smtClean="0">
                <a:solidFill>
                  <a:schemeClr val="bg1"/>
                </a:solidFill>
              </a:rPr>
              <a:t> number of children in the household</a:t>
            </a:r>
          </a:p>
          <a:p>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9</a:t>
            </a:fld>
            <a:endParaRPr lang="en-US"/>
          </a:p>
        </p:txBody>
      </p:sp>
    </p:spTree>
    <p:extLst>
      <p:ext uri="{BB962C8B-B14F-4D97-AF65-F5344CB8AC3E}">
        <p14:creationId xmlns:p14="http://schemas.microsoft.com/office/powerpoint/2010/main" val="148965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chemeClr val="bg1"/>
                </a:solidFill>
              </a:rPr>
              <a:t>Total number of participants (N=40)</a:t>
            </a:r>
          </a:p>
          <a:p>
            <a:pPr lvl="1"/>
            <a:r>
              <a:rPr lang="en-US" sz="2000" dirty="0" smtClean="0">
                <a:solidFill>
                  <a:schemeClr val="bg1"/>
                </a:solidFill>
              </a:rPr>
              <a:t>Case: Children with incarcerated mothers (n=20) </a:t>
            </a:r>
          </a:p>
          <a:p>
            <a:pPr lvl="1"/>
            <a:r>
              <a:rPr lang="en-US" sz="2000" dirty="0" smtClean="0">
                <a:solidFill>
                  <a:schemeClr val="bg1"/>
                </a:solidFill>
              </a:rPr>
              <a:t>Control: Children separated from mothers at birth (n=20)</a:t>
            </a:r>
          </a:p>
          <a:p>
            <a:r>
              <a:rPr lang="en-US" sz="2000" dirty="0" smtClean="0">
                <a:solidFill>
                  <a:schemeClr val="bg1"/>
                </a:solidFill>
              </a:rPr>
              <a:t>Age : case = 5 years, 5.8 months</a:t>
            </a:r>
          </a:p>
          <a:p>
            <a:r>
              <a:rPr lang="en-US" sz="2000" dirty="0" smtClean="0">
                <a:solidFill>
                  <a:schemeClr val="bg1"/>
                </a:solidFill>
              </a:rPr>
              <a:t>Sex: case: male = 60% female =  40%</a:t>
            </a:r>
          </a:p>
          <a:p>
            <a:r>
              <a:rPr lang="en-US" sz="2000" dirty="0" smtClean="0">
                <a:solidFill>
                  <a:schemeClr val="bg1"/>
                </a:solidFill>
              </a:rPr>
              <a:t>Race: case: black = 35% White =  50% Mixed = 15% </a:t>
            </a:r>
          </a:p>
          <a:p>
            <a:r>
              <a:rPr lang="en-US" sz="2000" dirty="0" smtClean="0">
                <a:solidFill>
                  <a:schemeClr val="bg1"/>
                </a:solidFill>
              </a:rPr>
              <a:t>------------------------------------------------------------------------------------------------------------------------</a:t>
            </a:r>
          </a:p>
          <a:p>
            <a:r>
              <a:rPr lang="en-US" sz="2000" dirty="0" smtClean="0">
                <a:solidFill>
                  <a:schemeClr val="bg1"/>
                </a:solidFill>
              </a:rPr>
              <a:t>Age : control = 5 years, 9.1 months</a:t>
            </a:r>
          </a:p>
          <a:p>
            <a:r>
              <a:rPr lang="en-US" sz="2000" dirty="0" smtClean="0">
                <a:solidFill>
                  <a:schemeClr val="bg1"/>
                </a:solidFill>
              </a:rPr>
              <a:t>Sex: control: male = 65% female =  35%</a:t>
            </a:r>
          </a:p>
          <a:p>
            <a:r>
              <a:rPr lang="en-US" sz="2000" dirty="0" smtClean="0">
                <a:solidFill>
                  <a:schemeClr val="bg1"/>
                </a:solidFill>
              </a:rPr>
              <a:t>Race: control: black = 30% White =  45% Mixed = 20% Asian =  5</a:t>
            </a:r>
          </a:p>
          <a:p>
            <a:endParaRPr lang="en-US" sz="2000" dirty="0" smtClean="0">
              <a:solidFill>
                <a:schemeClr val="bg1"/>
              </a:solidFill>
            </a:endParaRPr>
          </a:p>
          <a:p>
            <a:endParaRPr lang="en-US" sz="20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Household income will be determined</a:t>
            </a:r>
            <a:r>
              <a:rPr lang="en-US" sz="2000" baseline="0" dirty="0" smtClean="0"/>
              <a:t> by analyzing participants </a:t>
            </a:r>
            <a:r>
              <a:rPr lang="en-US" sz="2000" baseline="0" dirty="0" err="1" smtClean="0"/>
              <a:t>zipcodes</a:t>
            </a:r>
            <a:endParaRPr lang="en-US" sz="2000" dirty="0" smtClean="0"/>
          </a:p>
          <a:p>
            <a:endParaRPr lang="en-US" sz="2000" dirty="0" smtClean="0">
              <a:solidFill>
                <a:schemeClr val="bg1"/>
              </a:solidFill>
            </a:endParaRPr>
          </a:p>
          <a:p>
            <a:r>
              <a:rPr lang="en-US" dirty="0" err="1" smtClean="0"/>
              <a:t>cj</a:t>
            </a:r>
            <a:endParaRPr lang="en-US" dirty="0"/>
          </a:p>
        </p:txBody>
      </p:sp>
      <p:sp>
        <p:nvSpPr>
          <p:cNvPr id="4" name="Slide Number Placeholder 3"/>
          <p:cNvSpPr>
            <a:spLocks noGrp="1"/>
          </p:cNvSpPr>
          <p:nvPr>
            <p:ph type="sldNum" sz="quarter" idx="10"/>
          </p:nvPr>
        </p:nvSpPr>
        <p:spPr/>
        <p:txBody>
          <a:bodyPr/>
          <a:lstStyle/>
          <a:p>
            <a:fld id="{B5F02E33-C87C-422C-956F-D2412BF31D3A}" type="slidenum">
              <a:rPr lang="en-US" smtClean="0"/>
              <a:t>10</a:t>
            </a:fld>
            <a:endParaRPr lang="en-US"/>
          </a:p>
        </p:txBody>
      </p:sp>
    </p:spTree>
    <p:extLst>
      <p:ext uri="{BB962C8B-B14F-4D97-AF65-F5344CB8AC3E}">
        <p14:creationId xmlns:p14="http://schemas.microsoft.com/office/powerpoint/2010/main" val="125010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1EFBF5-A0C5-A444-9925-6D22C877E39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A92CE-298B-A044-8062-C064B36C31F3}" type="slidenum">
              <a:rPr lang="en-US" smtClean="0"/>
              <a:t>‹#›</a:t>
            </a:fld>
            <a:endParaRPr lang="en-US"/>
          </a:p>
        </p:txBody>
      </p:sp>
    </p:spTree>
    <p:extLst>
      <p:ext uri="{BB962C8B-B14F-4D97-AF65-F5344CB8AC3E}">
        <p14:creationId xmlns:p14="http://schemas.microsoft.com/office/powerpoint/2010/main" val="317779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564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403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54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47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1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04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660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9507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08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alpha val="9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0687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2709" y="-1237984"/>
            <a:ext cx="4876028" cy="4855134"/>
          </a:xfrm>
        </p:spPr>
        <p:txBody>
          <a:bodyPr>
            <a:normAutofit/>
          </a:bodyPr>
          <a:lstStyle/>
          <a:p>
            <a:r>
              <a:rPr lang="en-US" sz="4400" dirty="0" smtClean="0">
                <a:solidFill>
                  <a:schemeClr val="bg1"/>
                </a:solidFill>
                <a:latin typeface="+mn-lt"/>
              </a:rPr>
              <a:t>Mothers in Prison: The </a:t>
            </a:r>
            <a:r>
              <a:rPr lang="en-US" sz="4400" dirty="0">
                <a:solidFill>
                  <a:schemeClr val="bg1"/>
                </a:solidFill>
                <a:latin typeface="+mn-lt"/>
              </a:rPr>
              <a:t>effects of mass incarceration on children’s behavioral health outcomes </a:t>
            </a:r>
          </a:p>
        </p:txBody>
      </p:sp>
      <p:sp>
        <p:nvSpPr>
          <p:cNvPr id="3" name="Subtitle 2"/>
          <p:cNvSpPr>
            <a:spLocks noGrp="1"/>
          </p:cNvSpPr>
          <p:nvPr>
            <p:ph type="subTitle" idx="1"/>
          </p:nvPr>
        </p:nvSpPr>
        <p:spPr>
          <a:xfrm rot="10800000" flipV="1">
            <a:off x="127000" y="4826000"/>
            <a:ext cx="5308600" cy="1905000"/>
          </a:xfrm>
        </p:spPr>
        <p:txBody>
          <a:bodyPr>
            <a:normAutofit fontScale="92500" lnSpcReduction="20000"/>
          </a:bodyPr>
          <a:lstStyle/>
          <a:p>
            <a:r>
              <a:rPr lang="en-US" sz="2200" dirty="0" err="1" smtClean="0">
                <a:solidFill>
                  <a:schemeClr val="bg1"/>
                </a:solidFill>
              </a:rPr>
              <a:t>Tatenda</a:t>
            </a:r>
            <a:r>
              <a:rPr lang="en-US" sz="2200" dirty="0" smtClean="0">
                <a:solidFill>
                  <a:schemeClr val="bg1"/>
                </a:solidFill>
              </a:rPr>
              <a:t> </a:t>
            </a:r>
            <a:r>
              <a:rPr lang="en-US" sz="2200" dirty="0" err="1" smtClean="0">
                <a:solidFill>
                  <a:schemeClr val="bg1"/>
                </a:solidFill>
              </a:rPr>
              <a:t>Mangurenje</a:t>
            </a:r>
            <a:endParaRPr lang="en-US" sz="2200" dirty="0" smtClean="0">
              <a:solidFill>
                <a:schemeClr val="bg1"/>
              </a:solidFill>
            </a:endParaRPr>
          </a:p>
          <a:p>
            <a:r>
              <a:rPr lang="en-US" sz="2200" dirty="0" smtClean="0">
                <a:solidFill>
                  <a:schemeClr val="bg1"/>
                </a:solidFill>
              </a:rPr>
              <a:t>Cultural Anthropology PhD Student</a:t>
            </a:r>
          </a:p>
          <a:p>
            <a:r>
              <a:rPr lang="en-US" sz="2200" dirty="0" smtClean="0">
                <a:solidFill>
                  <a:schemeClr val="bg1"/>
                </a:solidFill>
              </a:rPr>
              <a:t>Mentors: Peter J. Brown, PhD; Melvin Konner, MD/PhD</a:t>
            </a:r>
          </a:p>
          <a:p>
            <a:r>
              <a:rPr lang="en-US" sz="2200" dirty="0" smtClean="0">
                <a:solidFill>
                  <a:schemeClr val="bg1"/>
                </a:solidFill>
              </a:rPr>
              <a:t>Emory University</a:t>
            </a:r>
          </a:p>
          <a:p>
            <a:r>
              <a:rPr lang="en-US" sz="2200" dirty="0">
                <a:solidFill>
                  <a:schemeClr val="bg1"/>
                </a:solidFill>
              </a:rPr>
              <a:t>Break the Cycle - Atlanta - April </a:t>
            </a:r>
            <a:r>
              <a:rPr lang="en-US" sz="2200" dirty="0" smtClean="0">
                <a:solidFill>
                  <a:schemeClr val="bg1"/>
                </a:solidFill>
              </a:rPr>
              <a:t>2017</a:t>
            </a:r>
            <a:endParaRPr lang="en-US" sz="2200" dirty="0">
              <a:solidFill>
                <a:schemeClr val="bg1"/>
              </a:solidFill>
            </a:endParaRPr>
          </a:p>
          <a:p>
            <a:endParaRPr lang="en-US" dirty="0" smtClean="0">
              <a:solidFill>
                <a:schemeClr val="bg1"/>
              </a:solidFill>
            </a:endParaRPr>
          </a:p>
          <a:p>
            <a:endParaRPr lang="en-US" dirty="0"/>
          </a:p>
        </p:txBody>
      </p:sp>
      <p:grpSp>
        <p:nvGrpSpPr>
          <p:cNvPr id="8" name="Group 7"/>
          <p:cNvGrpSpPr/>
          <p:nvPr/>
        </p:nvGrpSpPr>
        <p:grpSpPr>
          <a:xfrm>
            <a:off x="5203316" y="741083"/>
            <a:ext cx="9759845" cy="3107019"/>
            <a:chOff x="5811345" y="741083"/>
            <a:chExt cx="9154963" cy="2850891"/>
          </a:xfrm>
          <a:blipFill dpi="0" rotWithShape="1">
            <a:blip r:embed="rId3">
              <a:extLst>
                <a:ext uri="{28A0092B-C50C-407E-A947-70E740481C1C}">
                  <a14:useLocalDpi xmlns:a14="http://schemas.microsoft.com/office/drawing/2010/main" val="0"/>
                </a:ext>
              </a:extLst>
            </a:blip>
            <a:srcRect/>
            <a:stretch>
              <a:fillRect/>
            </a:stretch>
          </a:blipFill>
        </p:grpSpPr>
        <p:sp>
          <p:nvSpPr>
            <p:cNvPr id="4" name="Rounded Rectangle 3"/>
            <p:cNvSpPr/>
            <p:nvPr/>
          </p:nvSpPr>
          <p:spPr>
            <a:xfrm rot="19057090">
              <a:off x="6092534" y="741083"/>
              <a:ext cx="5764782" cy="647700"/>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rot="19057090">
              <a:off x="5811345" y="1210574"/>
              <a:ext cx="7236514" cy="767956"/>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9057090">
              <a:off x="5863109" y="1814140"/>
              <a:ext cx="8244651" cy="955877"/>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19057090">
              <a:off x="6721657" y="2384406"/>
              <a:ext cx="8244651" cy="1207568"/>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546100"/>
            <a:ext cx="12192000" cy="546100"/>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8747857" y="2904029"/>
            <a:ext cx="7375966" cy="487680"/>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9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70" y="439267"/>
            <a:ext cx="11047586" cy="807280"/>
          </a:xfrm>
        </p:spPr>
        <p:txBody>
          <a:bodyPr/>
          <a:lstStyle/>
          <a:p>
            <a:r>
              <a:rPr lang="en-US" dirty="0" smtClean="0">
                <a:solidFill>
                  <a:schemeClr val="bg1"/>
                </a:solidFill>
              </a:rPr>
              <a:t>Demographics</a:t>
            </a:r>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70511387"/>
              </p:ext>
            </p:extLst>
          </p:nvPr>
        </p:nvGraphicFramePr>
        <p:xfrm>
          <a:off x="418069" y="2378263"/>
          <a:ext cx="5167186" cy="4530733"/>
        </p:xfrm>
        <a:graphic>
          <a:graphicData uri="http://schemas.openxmlformats.org/drawingml/2006/table">
            <a:tbl>
              <a:tblPr firstRow="1" bandRow="1">
                <a:tableStyleId>{2D5ABB26-0587-4C30-8999-92F81FD0307C}</a:tableStyleId>
              </a:tblPr>
              <a:tblGrid>
                <a:gridCol w="1304039">
                  <a:extLst>
                    <a:ext uri="{9D8B030D-6E8A-4147-A177-3AD203B41FA5}">
                      <a16:colId xmlns:a16="http://schemas.microsoft.com/office/drawing/2014/main" xmlns="" val="20000"/>
                    </a:ext>
                  </a:extLst>
                </a:gridCol>
                <a:gridCol w="1304039"/>
                <a:gridCol w="1304039">
                  <a:extLst>
                    <a:ext uri="{9D8B030D-6E8A-4147-A177-3AD203B41FA5}">
                      <a16:colId xmlns:a16="http://schemas.microsoft.com/office/drawing/2014/main" xmlns="" val="20001"/>
                    </a:ext>
                  </a:extLst>
                </a:gridCol>
                <a:gridCol w="1255069">
                  <a:extLst>
                    <a:ext uri="{9D8B030D-6E8A-4147-A177-3AD203B41FA5}">
                      <a16:colId xmlns:a16="http://schemas.microsoft.com/office/drawing/2014/main" xmlns="" val="20002"/>
                    </a:ext>
                  </a:extLst>
                </a:gridCol>
              </a:tblGrid>
              <a:tr h="422810">
                <a:tc>
                  <a:txBody>
                    <a:bodyPr/>
                    <a:lstStyle/>
                    <a:p>
                      <a:r>
                        <a:rPr lang="en-US" sz="2200" dirty="0" smtClean="0">
                          <a:solidFill>
                            <a:schemeClr val="bg1"/>
                          </a:solidFill>
                        </a:rPr>
                        <a:t>Variable</a:t>
                      </a:r>
                      <a:endParaRPr lang="en-US" sz="2200"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200"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Category</a:t>
                      </a:r>
                      <a:endParaRPr lang="en-US" sz="2200"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n</a:t>
                      </a:r>
                      <a:r>
                        <a:rPr lang="en-US" sz="2200" baseline="0" dirty="0" smtClean="0">
                          <a:solidFill>
                            <a:schemeClr val="bg1"/>
                          </a:solidFill>
                        </a:rPr>
                        <a:t> </a:t>
                      </a:r>
                      <a:r>
                        <a:rPr lang="en-US" sz="2200" i="1" baseline="0" dirty="0" smtClean="0">
                          <a:solidFill>
                            <a:schemeClr val="bg1"/>
                          </a:solidFill>
                        </a:rPr>
                        <a:t>(%)</a:t>
                      </a:r>
                      <a:endParaRPr lang="en-US" sz="2200" i="1"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45297">
                <a:tc>
                  <a:txBody>
                    <a:bodyPr/>
                    <a:lstStyle/>
                    <a:p>
                      <a:r>
                        <a:rPr lang="en-US" sz="2200" dirty="0" smtClean="0">
                          <a:solidFill>
                            <a:schemeClr val="bg1"/>
                          </a:solidFill>
                        </a:rPr>
                        <a:t>Age (years)</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200" dirty="0" smtClean="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Mean = 5 yrs., 5.8 months</a:t>
                      </a:r>
                      <a:endParaRPr lang="en-US" sz="2200"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 20 </a:t>
                      </a:r>
                      <a:r>
                        <a:rPr lang="en-US" sz="2200" i="1" dirty="0" smtClean="0">
                          <a:solidFill>
                            <a:schemeClr val="bg1"/>
                          </a:solidFill>
                        </a:rPr>
                        <a:t>(100)</a:t>
                      </a:r>
                      <a:endParaRPr lang="en-US" sz="2200" i="1"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45297">
                <a:tc>
                  <a:txBody>
                    <a:bodyPr/>
                    <a:lstStyle/>
                    <a:p>
                      <a:r>
                        <a:rPr lang="en-US" sz="2200" dirty="0" smtClean="0">
                          <a:solidFill>
                            <a:schemeClr val="bg1"/>
                          </a:solidFill>
                        </a:rPr>
                        <a:t>Sex</a:t>
                      </a:r>
                      <a:endParaRPr lang="en-US" sz="2200"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200"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200" dirty="0" smtClean="0">
                          <a:solidFill>
                            <a:schemeClr val="bg1"/>
                          </a:solidFill>
                        </a:rPr>
                        <a:t>Male</a:t>
                      </a:r>
                      <a:endParaRPr lang="en-US" sz="2200"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200" dirty="0" smtClean="0">
                          <a:solidFill>
                            <a:schemeClr val="bg1"/>
                          </a:solidFill>
                        </a:rPr>
                        <a:t>12 </a:t>
                      </a:r>
                      <a:r>
                        <a:rPr lang="en-US" sz="2200" i="1" dirty="0" smtClean="0">
                          <a:solidFill>
                            <a:schemeClr val="bg1"/>
                          </a:solidFill>
                        </a:rPr>
                        <a:t>(60)</a:t>
                      </a:r>
                      <a:endParaRPr lang="en-US" sz="2200" i="1"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08842">
                <a:tc>
                  <a:txBody>
                    <a:bodyPr/>
                    <a:lstStyle/>
                    <a:p>
                      <a:endParaRPr lang="en-US" sz="2200" dirty="0">
                        <a:solidFill>
                          <a:schemeClr val="bg1"/>
                        </a:solidFill>
                      </a:endParaRPr>
                    </a:p>
                  </a:txBody>
                  <a:tcP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200" dirty="0">
                        <a:solidFill>
                          <a:schemeClr val="bg1"/>
                        </a:solidFill>
                      </a:endParaRPr>
                    </a:p>
                  </a:txBody>
                  <a:tcP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Female</a:t>
                      </a:r>
                      <a:endParaRPr lang="en-US" sz="2200" dirty="0">
                        <a:solidFill>
                          <a:schemeClr val="bg1"/>
                        </a:solidFill>
                      </a:endParaRPr>
                    </a:p>
                  </a:txBody>
                  <a:tcP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8 </a:t>
                      </a:r>
                      <a:r>
                        <a:rPr lang="en-US" sz="2200" i="1" dirty="0" smtClean="0">
                          <a:solidFill>
                            <a:schemeClr val="bg1"/>
                          </a:solidFill>
                        </a:rPr>
                        <a:t>(40)</a:t>
                      </a:r>
                      <a:endParaRPr lang="en-US" sz="2200" i="1" dirty="0">
                        <a:solidFill>
                          <a:schemeClr val="bg1"/>
                        </a:solidFill>
                      </a:endParaRPr>
                    </a:p>
                  </a:txBody>
                  <a:tcP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45297">
                <a:tc>
                  <a:txBody>
                    <a:bodyPr/>
                    <a:lstStyle/>
                    <a:p>
                      <a:r>
                        <a:rPr lang="en-US" sz="2200" dirty="0" smtClean="0">
                          <a:solidFill>
                            <a:schemeClr val="bg1"/>
                          </a:solidFill>
                        </a:rPr>
                        <a:t>Race</a:t>
                      </a:r>
                      <a:endParaRPr lang="en-US" sz="2200"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200"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200" dirty="0" smtClean="0">
                          <a:solidFill>
                            <a:schemeClr val="bg1"/>
                          </a:solidFill>
                        </a:rPr>
                        <a:t>Black</a:t>
                      </a:r>
                      <a:endParaRPr lang="en-US" sz="2200"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200" dirty="0" smtClean="0">
                          <a:solidFill>
                            <a:schemeClr val="bg1"/>
                          </a:solidFill>
                        </a:rPr>
                        <a:t>7 </a:t>
                      </a:r>
                      <a:r>
                        <a:rPr lang="en-US" sz="2200" i="1" dirty="0" smtClean="0">
                          <a:solidFill>
                            <a:schemeClr val="bg1"/>
                          </a:solidFill>
                        </a:rPr>
                        <a:t>(35)</a:t>
                      </a:r>
                      <a:endParaRPr lang="en-US" sz="2200" i="1" dirty="0">
                        <a:solidFill>
                          <a:schemeClr val="bg1"/>
                        </a:solidFill>
                      </a:endParaRPr>
                    </a:p>
                  </a:txBody>
                  <a:tcP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45297">
                <a:tc>
                  <a:txBody>
                    <a:bodyPr/>
                    <a:lstStyle/>
                    <a:p>
                      <a:endParaRPr lang="en-US" sz="220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220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2200" dirty="0" smtClean="0">
                          <a:solidFill>
                            <a:schemeClr val="bg1"/>
                          </a:solidFill>
                        </a:rPr>
                        <a:t>White</a:t>
                      </a:r>
                      <a:endParaRPr lang="en-US" sz="2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2200" dirty="0" smtClean="0">
                          <a:solidFill>
                            <a:schemeClr val="bg1"/>
                          </a:solidFill>
                        </a:rPr>
                        <a:t>10 </a:t>
                      </a:r>
                      <a:r>
                        <a:rPr lang="en-US" sz="2200" i="1" dirty="0" smtClean="0">
                          <a:solidFill>
                            <a:schemeClr val="bg1"/>
                          </a:solidFill>
                        </a:rPr>
                        <a:t>(50)</a:t>
                      </a:r>
                      <a:endParaRPr lang="en-US" sz="2200" i="1"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45297">
                <a:tc>
                  <a:txBody>
                    <a:bodyPr/>
                    <a:lstStyle/>
                    <a:p>
                      <a:endParaRPr lang="en-US" sz="2200"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200"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Mixed Raced</a:t>
                      </a:r>
                      <a:endParaRPr lang="en-US" sz="2200"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3 </a:t>
                      </a:r>
                      <a:r>
                        <a:rPr lang="en-US" sz="2200" i="1" dirty="0" smtClean="0">
                          <a:solidFill>
                            <a:schemeClr val="bg1"/>
                          </a:solidFill>
                        </a:rPr>
                        <a:t>(15)</a:t>
                      </a:r>
                      <a:endParaRPr lang="en-US" sz="2200" i="1"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504931927"/>
              </p:ext>
            </p:extLst>
          </p:nvPr>
        </p:nvGraphicFramePr>
        <p:xfrm>
          <a:off x="6449847" y="2348185"/>
          <a:ext cx="5263980" cy="4444868"/>
        </p:xfrm>
        <a:graphic>
          <a:graphicData uri="http://schemas.openxmlformats.org/drawingml/2006/table">
            <a:tbl>
              <a:tblPr firstRow="1" bandRow="1">
                <a:tableStyleId>{2D5ABB26-0587-4C30-8999-92F81FD0307C}</a:tableStyleId>
              </a:tblPr>
              <a:tblGrid>
                <a:gridCol w="1754660">
                  <a:extLst>
                    <a:ext uri="{9D8B030D-6E8A-4147-A177-3AD203B41FA5}">
                      <a16:colId xmlns:a16="http://schemas.microsoft.com/office/drawing/2014/main" xmlns="" val="20000"/>
                    </a:ext>
                  </a:extLst>
                </a:gridCol>
                <a:gridCol w="1754660">
                  <a:extLst>
                    <a:ext uri="{9D8B030D-6E8A-4147-A177-3AD203B41FA5}">
                      <a16:colId xmlns:a16="http://schemas.microsoft.com/office/drawing/2014/main" xmlns="" val="20001"/>
                    </a:ext>
                  </a:extLst>
                </a:gridCol>
                <a:gridCol w="1754660">
                  <a:extLst>
                    <a:ext uri="{9D8B030D-6E8A-4147-A177-3AD203B41FA5}">
                      <a16:colId xmlns:a16="http://schemas.microsoft.com/office/drawing/2014/main" xmlns="" val="20002"/>
                    </a:ext>
                  </a:extLst>
                </a:gridCol>
              </a:tblGrid>
              <a:tr h="457244">
                <a:tc>
                  <a:txBody>
                    <a:bodyPr/>
                    <a:lstStyle/>
                    <a:p>
                      <a:r>
                        <a:rPr lang="en-US" sz="2200" dirty="0" smtClean="0">
                          <a:solidFill>
                            <a:schemeClr val="bg1"/>
                          </a:solidFill>
                        </a:rPr>
                        <a:t>Variable</a:t>
                      </a:r>
                      <a:endParaRPr lang="en-US" sz="2200"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solidFill>
                            <a:schemeClr val="bg1"/>
                          </a:solidFill>
                        </a:rPr>
                        <a:t>Category</a:t>
                      </a:r>
                      <a:endParaRPr lang="en-US" sz="2200" dirty="0">
                        <a:solidFill>
                          <a:schemeClr val="bg1"/>
                        </a:solidFill>
                      </a:endParaRPr>
                    </a:p>
                  </a:txBody>
                  <a:tcPr>
                    <a:lnL>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200" dirty="0" smtClean="0">
                          <a:solidFill>
                            <a:schemeClr val="bg1"/>
                          </a:solidFill>
                        </a:rPr>
                        <a:t>n</a:t>
                      </a:r>
                      <a:r>
                        <a:rPr lang="en-US" sz="2200" baseline="0" dirty="0" smtClean="0">
                          <a:solidFill>
                            <a:schemeClr val="bg1"/>
                          </a:solidFill>
                        </a:rPr>
                        <a:t> </a:t>
                      </a:r>
                      <a:r>
                        <a:rPr lang="en-US" sz="2200" i="1" baseline="0" dirty="0" smtClean="0">
                          <a:solidFill>
                            <a:schemeClr val="bg1"/>
                          </a:solidFill>
                        </a:rPr>
                        <a:t>(%)</a:t>
                      </a:r>
                      <a:endParaRPr lang="en-US" sz="2200" i="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716268">
                <a:tc>
                  <a:txBody>
                    <a:bodyPr/>
                    <a:lstStyle/>
                    <a:p>
                      <a:r>
                        <a:rPr lang="en-US" sz="2200" dirty="0" smtClean="0">
                          <a:solidFill>
                            <a:schemeClr val="bg1"/>
                          </a:solidFill>
                        </a:rPr>
                        <a:t>Age (years)</a:t>
                      </a:r>
                      <a:endParaRPr lang="en-US" sz="2200"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2200" dirty="0" smtClean="0">
                          <a:solidFill>
                            <a:schemeClr val="bg1"/>
                          </a:solidFill>
                        </a:rPr>
                        <a:t>Mean = 5yrs., 9.1</a:t>
                      </a:r>
                      <a:r>
                        <a:rPr lang="en-US" sz="2200" baseline="0" dirty="0" smtClean="0">
                          <a:solidFill>
                            <a:schemeClr val="bg1"/>
                          </a:solidFill>
                        </a:rPr>
                        <a:t> months</a:t>
                      </a:r>
                      <a:endParaRPr lang="en-US" sz="2200"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2200" dirty="0" smtClean="0">
                          <a:solidFill>
                            <a:schemeClr val="bg1"/>
                          </a:solidFill>
                        </a:rPr>
                        <a:t> 20 </a:t>
                      </a:r>
                      <a:r>
                        <a:rPr lang="en-US" sz="2200" i="1" dirty="0" smtClean="0">
                          <a:solidFill>
                            <a:schemeClr val="bg1"/>
                          </a:solidFill>
                        </a:rPr>
                        <a:t>(100)</a:t>
                      </a:r>
                      <a:endParaRPr lang="en-US" sz="2200" i="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537604">
                <a:tc>
                  <a:txBody>
                    <a:bodyPr/>
                    <a:lstStyle/>
                    <a:p>
                      <a:r>
                        <a:rPr lang="en-US" sz="2200" dirty="0" smtClean="0">
                          <a:solidFill>
                            <a:schemeClr val="bg1"/>
                          </a:solidFill>
                        </a:rPr>
                        <a:t>Sex</a:t>
                      </a:r>
                      <a:endParaRPr lang="en-US" sz="2200" dirty="0">
                        <a:solidFill>
                          <a:schemeClr val="bg1"/>
                        </a:solidFill>
                      </a:endParaRPr>
                    </a:p>
                  </a:txBody>
                  <a:tcPr>
                    <a:lnT w="12700" cap="flat" cmpd="sng" algn="ctr">
                      <a:solidFill>
                        <a:schemeClr val="bg2">
                          <a:lumMod val="50000"/>
                        </a:schemeClr>
                      </a:solidFill>
                      <a:prstDash val="solid"/>
                      <a:round/>
                      <a:headEnd type="none" w="med" len="med"/>
                      <a:tailEnd type="none" w="med" len="med"/>
                    </a:lnT>
                  </a:tcPr>
                </a:tc>
                <a:tc>
                  <a:txBody>
                    <a:bodyPr/>
                    <a:lstStyle/>
                    <a:p>
                      <a:r>
                        <a:rPr lang="en-US" sz="2200" dirty="0" smtClean="0">
                          <a:solidFill>
                            <a:schemeClr val="bg1"/>
                          </a:solidFill>
                        </a:rPr>
                        <a:t>Male </a:t>
                      </a:r>
                      <a:endParaRPr lang="en-US" sz="2200" dirty="0">
                        <a:solidFill>
                          <a:schemeClr val="bg1"/>
                        </a:solidFill>
                      </a:endParaRPr>
                    </a:p>
                  </a:txBody>
                  <a:tcPr>
                    <a:lnT w="12700" cap="flat" cmpd="sng" algn="ctr">
                      <a:solidFill>
                        <a:schemeClr val="bg2">
                          <a:lumMod val="50000"/>
                        </a:schemeClr>
                      </a:solidFill>
                      <a:prstDash val="solid"/>
                      <a:round/>
                      <a:headEnd type="none" w="med" len="med"/>
                      <a:tailEnd type="none" w="med" len="med"/>
                    </a:lnT>
                  </a:tcPr>
                </a:tc>
                <a:tc>
                  <a:txBody>
                    <a:bodyPr/>
                    <a:lstStyle/>
                    <a:p>
                      <a:r>
                        <a:rPr lang="en-US" sz="2200" dirty="0" smtClean="0">
                          <a:solidFill>
                            <a:schemeClr val="bg1"/>
                          </a:solidFill>
                        </a:rPr>
                        <a:t>13 </a:t>
                      </a:r>
                      <a:r>
                        <a:rPr lang="en-US" sz="2200" i="1" dirty="0" smtClean="0">
                          <a:solidFill>
                            <a:schemeClr val="bg1"/>
                          </a:solidFill>
                        </a:rPr>
                        <a:t>(65)</a:t>
                      </a:r>
                      <a:endParaRPr lang="en-US" sz="2200" i="1" dirty="0">
                        <a:solidFill>
                          <a:schemeClr val="bg1"/>
                        </a:solidFill>
                      </a:endParaRPr>
                    </a:p>
                  </a:txBody>
                  <a:tcPr>
                    <a:lnT w="12700" cap="flat" cmpd="sng" algn="ctr">
                      <a:solidFill>
                        <a:schemeClr val="bg2">
                          <a:lumMod val="50000"/>
                        </a:schemeClr>
                      </a:solidFill>
                      <a:prstDash val="solid"/>
                      <a:round/>
                      <a:headEnd type="none" w="med" len="med"/>
                      <a:tailEnd type="none" w="med" len="med"/>
                    </a:lnT>
                  </a:tcPr>
                </a:tc>
                <a:extLst>
                  <a:ext uri="{0D108BD9-81ED-4DB2-BD59-A6C34878D82A}">
                    <a16:rowId xmlns:a16="http://schemas.microsoft.com/office/drawing/2014/main" xmlns="" val="10002"/>
                  </a:ext>
                </a:extLst>
              </a:tr>
              <a:tr h="537604">
                <a:tc>
                  <a:txBody>
                    <a:bodyPr/>
                    <a:lstStyle/>
                    <a:p>
                      <a:endParaRPr lang="en-US" sz="2200" dirty="0">
                        <a:solidFill>
                          <a:schemeClr val="bg1"/>
                        </a:solidFill>
                      </a:endParaRPr>
                    </a:p>
                  </a:txBody>
                  <a:tcPr>
                    <a:lnB w="12700" cap="flat" cmpd="sng" algn="ctr">
                      <a:solidFill>
                        <a:schemeClr val="bg2">
                          <a:lumMod val="50000"/>
                        </a:schemeClr>
                      </a:solidFill>
                      <a:prstDash val="solid"/>
                      <a:round/>
                      <a:headEnd type="none" w="med" len="med"/>
                      <a:tailEnd type="none" w="med" len="med"/>
                    </a:lnB>
                  </a:tcPr>
                </a:tc>
                <a:tc>
                  <a:txBody>
                    <a:bodyPr/>
                    <a:lstStyle/>
                    <a:p>
                      <a:r>
                        <a:rPr lang="en-US" sz="2200" dirty="0" smtClean="0">
                          <a:solidFill>
                            <a:schemeClr val="bg1"/>
                          </a:solidFill>
                        </a:rPr>
                        <a:t>Female</a:t>
                      </a:r>
                      <a:endParaRPr lang="en-US" sz="2200" dirty="0">
                        <a:solidFill>
                          <a:schemeClr val="bg1"/>
                        </a:solidFill>
                      </a:endParaRPr>
                    </a:p>
                  </a:txBody>
                  <a:tcPr>
                    <a:lnB w="12700" cap="flat" cmpd="sng" algn="ctr">
                      <a:solidFill>
                        <a:schemeClr val="bg2">
                          <a:lumMod val="50000"/>
                        </a:schemeClr>
                      </a:solidFill>
                      <a:prstDash val="solid"/>
                      <a:round/>
                      <a:headEnd type="none" w="med" len="med"/>
                      <a:tailEnd type="none" w="med" len="med"/>
                    </a:lnB>
                  </a:tcPr>
                </a:tc>
                <a:tc>
                  <a:txBody>
                    <a:bodyPr/>
                    <a:lstStyle/>
                    <a:p>
                      <a:r>
                        <a:rPr lang="en-US" sz="2200" dirty="0" smtClean="0">
                          <a:solidFill>
                            <a:schemeClr val="bg1"/>
                          </a:solidFill>
                        </a:rPr>
                        <a:t>7 </a:t>
                      </a:r>
                      <a:r>
                        <a:rPr lang="en-US" sz="2200" u="none" dirty="0" smtClean="0">
                          <a:solidFill>
                            <a:schemeClr val="bg1"/>
                          </a:solidFill>
                        </a:rPr>
                        <a:t>(35)</a:t>
                      </a:r>
                      <a:endParaRPr lang="en-US" sz="2200" u="none" dirty="0">
                        <a:solidFill>
                          <a:schemeClr val="bg1"/>
                        </a:solidFill>
                      </a:endParaRPr>
                    </a:p>
                  </a:txBody>
                  <a:tcPr>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537604">
                <a:tc>
                  <a:txBody>
                    <a:bodyPr/>
                    <a:lstStyle/>
                    <a:p>
                      <a:r>
                        <a:rPr lang="en-US" sz="2200" dirty="0" smtClean="0">
                          <a:solidFill>
                            <a:schemeClr val="bg1"/>
                          </a:solidFill>
                        </a:rPr>
                        <a:t>Race</a:t>
                      </a:r>
                      <a:endParaRPr lang="en-US" sz="2200" dirty="0">
                        <a:solidFill>
                          <a:schemeClr val="bg1"/>
                        </a:solidFill>
                      </a:endParaRPr>
                    </a:p>
                  </a:txBody>
                  <a:tcPr>
                    <a:lnT w="12700" cap="flat" cmpd="sng" algn="ctr">
                      <a:solidFill>
                        <a:schemeClr val="bg2">
                          <a:lumMod val="50000"/>
                        </a:schemeClr>
                      </a:solidFill>
                      <a:prstDash val="solid"/>
                      <a:round/>
                      <a:headEnd type="none" w="med" len="med"/>
                      <a:tailEnd type="none" w="med" len="med"/>
                    </a:lnT>
                  </a:tcPr>
                </a:tc>
                <a:tc>
                  <a:txBody>
                    <a:bodyPr/>
                    <a:lstStyle/>
                    <a:p>
                      <a:r>
                        <a:rPr lang="en-US" sz="2200" dirty="0" smtClean="0">
                          <a:solidFill>
                            <a:schemeClr val="bg1"/>
                          </a:solidFill>
                        </a:rPr>
                        <a:t>Black</a:t>
                      </a:r>
                      <a:endParaRPr lang="en-US" sz="2200" dirty="0">
                        <a:solidFill>
                          <a:schemeClr val="bg1"/>
                        </a:solidFill>
                      </a:endParaRPr>
                    </a:p>
                  </a:txBody>
                  <a:tcPr>
                    <a:lnT w="12700" cap="flat" cmpd="sng" algn="ctr">
                      <a:solidFill>
                        <a:schemeClr val="bg2">
                          <a:lumMod val="50000"/>
                        </a:schemeClr>
                      </a:solidFill>
                      <a:prstDash val="solid"/>
                      <a:round/>
                      <a:headEnd type="none" w="med" len="med"/>
                      <a:tailEnd type="none" w="med" len="med"/>
                    </a:lnT>
                  </a:tcPr>
                </a:tc>
                <a:tc>
                  <a:txBody>
                    <a:bodyPr/>
                    <a:lstStyle/>
                    <a:p>
                      <a:r>
                        <a:rPr lang="en-US" sz="2200" dirty="0" smtClean="0">
                          <a:solidFill>
                            <a:schemeClr val="bg1"/>
                          </a:solidFill>
                        </a:rPr>
                        <a:t>6 </a:t>
                      </a:r>
                      <a:r>
                        <a:rPr lang="en-US" sz="2200" i="1" dirty="0" smtClean="0">
                          <a:solidFill>
                            <a:schemeClr val="bg1"/>
                          </a:solidFill>
                        </a:rPr>
                        <a:t>(30)</a:t>
                      </a:r>
                      <a:endParaRPr lang="en-US" sz="2200" i="1" dirty="0">
                        <a:solidFill>
                          <a:schemeClr val="bg1"/>
                        </a:solidFill>
                      </a:endParaRPr>
                    </a:p>
                  </a:txBody>
                  <a:tcPr>
                    <a:lnT w="12700" cap="flat" cmpd="sng" algn="ctr">
                      <a:solidFill>
                        <a:schemeClr val="bg2">
                          <a:lumMod val="50000"/>
                        </a:schemeClr>
                      </a:solidFill>
                      <a:prstDash val="solid"/>
                      <a:round/>
                      <a:headEnd type="none" w="med" len="med"/>
                      <a:tailEnd type="none" w="med" len="med"/>
                    </a:lnT>
                  </a:tcPr>
                </a:tc>
                <a:extLst>
                  <a:ext uri="{0D108BD9-81ED-4DB2-BD59-A6C34878D82A}">
                    <a16:rowId xmlns:a16="http://schemas.microsoft.com/office/drawing/2014/main" xmlns="" val="10004"/>
                  </a:ext>
                </a:extLst>
              </a:tr>
              <a:tr h="537604">
                <a:tc>
                  <a:txBody>
                    <a:bodyPr/>
                    <a:lstStyle/>
                    <a:p>
                      <a:endParaRPr lang="en-US" sz="2200" dirty="0">
                        <a:solidFill>
                          <a:schemeClr val="bg1"/>
                        </a:solidFill>
                      </a:endParaRPr>
                    </a:p>
                  </a:txBody>
                  <a:tcPr/>
                </a:tc>
                <a:tc>
                  <a:txBody>
                    <a:bodyPr/>
                    <a:lstStyle/>
                    <a:p>
                      <a:r>
                        <a:rPr lang="en-US" sz="2200" dirty="0" smtClean="0">
                          <a:solidFill>
                            <a:schemeClr val="bg1"/>
                          </a:solidFill>
                        </a:rPr>
                        <a:t>White</a:t>
                      </a:r>
                      <a:endParaRPr lang="en-US" sz="2200" dirty="0">
                        <a:solidFill>
                          <a:schemeClr val="bg1"/>
                        </a:solidFill>
                      </a:endParaRPr>
                    </a:p>
                  </a:txBody>
                  <a:tcPr/>
                </a:tc>
                <a:tc>
                  <a:txBody>
                    <a:bodyPr/>
                    <a:lstStyle/>
                    <a:p>
                      <a:r>
                        <a:rPr lang="en-US" sz="2200" dirty="0" smtClean="0">
                          <a:solidFill>
                            <a:schemeClr val="bg1"/>
                          </a:solidFill>
                        </a:rPr>
                        <a:t>9 </a:t>
                      </a:r>
                      <a:r>
                        <a:rPr lang="en-US" sz="2200" i="1" dirty="0" smtClean="0">
                          <a:solidFill>
                            <a:schemeClr val="bg1"/>
                          </a:solidFill>
                        </a:rPr>
                        <a:t>(45)</a:t>
                      </a:r>
                      <a:endParaRPr lang="en-US" sz="2200" i="1" dirty="0">
                        <a:solidFill>
                          <a:schemeClr val="bg1"/>
                        </a:solidFill>
                      </a:endParaRPr>
                    </a:p>
                  </a:txBody>
                  <a:tcPr/>
                </a:tc>
                <a:extLst>
                  <a:ext uri="{0D108BD9-81ED-4DB2-BD59-A6C34878D82A}">
                    <a16:rowId xmlns:a16="http://schemas.microsoft.com/office/drawing/2014/main" xmlns="" val="10005"/>
                  </a:ext>
                </a:extLst>
              </a:tr>
              <a:tr h="537604">
                <a:tc>
                  <a:txBody>
                    <a:bodyPr/>
                    <a:lstStyle/>
                    <a:p>
                      <a:endParaRPr lang="en-US" sz="2200" dirty="0">
                        <a:solidFill>
                          <a:schemeClr val="bg1"/>
                        </a:solidFill>
                      </a:endParaRPr>
                    </a:p>
                  </a:txBody>
                  <a:tcPr/>
                </a:tc>
                <a:tc>
                  <a:txBody>
                    <a:bodyPr/>
                    <a:lstStyle/>
                    <a:p>
                      <a:r>
                        <a:rPr lang="en-US" sz="2200" dirty="0" smtClean="0">
                          <a:solidFill>
                            <a:schemeClr val="bg1"/>
                          </a:solidFill>
                        </a:rPr>
                        <a:t>Mixed</a:t>
                      </a:r>
                      <a:r>
                        <a:rPr lang="en-US" sz="2200" baseline="0" dirty="0" smtClean="0">
                          <a:solidFill>
                            <a:schemeClr val="bg1"/>
                          </a:solidFill>
                        </a:rPr>
                        <a:t> Race</a:t>
                      </a:r>
                      <a:endParaRPr lang="en-US" sz="2200" dirty="0">
                        <a:solidFill>
                          <a:schemeClr val="bg1"/>
                        </a:solidFill>
                      </a:endParaRPr>
                    </a:p>
                  </a:txBody>
                  <a:tcPr/>
                </a:tc>
                <a:tc>
                  <a:txBody>
                    <a:bodyPr/>
                    <a:lstStyle/>
                    <a:p>
                      <a:r>
                        <a:rPr lang="en-US" sz="2200" dirty="0" smtClean="0">
                          <a:solidFill>
                            <a:schemeClr val="bg1"/>
                          </a:solidFill>
                        </a:rPr>
                        <a:t>4 </a:t>
                      </a:r>
                      <a:r>
                        <a:rPr lang="en-US" sz="2200" i="1" dirty="0" smtClean="0">
                          <a:solidFill>
                            <a:schemeClr val="bg1"/>
                          </a:solidFill>
                        </a:rPr>
                        <a:t>(20)</a:t>
                      </a:r>
                      <a:endParaRPr lang="en-US" sz="2200" i="1" dirty="0">
                        <a:solidFill>
                          <a:schemeClr val="bg1"/>
                        </a:solidFill>
                      </a:endParaRPr>
                    </a:p>
                  </a:txBody>
                  <a:tcPr/>
                </a:tc>
                <a:extLst>
                  <a:ext uri="{0D108BD9-81ED-4DB2-BD59-A6C34878D82A}">
                    <a16:rowId xmlns:a16="http://schemas.microsoft.com/office/drawing/2014/main" xmlns="" val="10006"/>
                  </a:ext>
                </a:extLst>
              </a:tr>
              <a:tr h="537604">
                <a:tc>
                  <a:txBody>
                    <a:bodyPr/>
                    <a:lstStyle/>
                    <a:p>
                      <a:endParaRPr lang="en-US" sz="2200" dirty="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r>
                        <a:rPr lang="en-US" sz="2200" dirty="0" smtClean="0">
                          <a:solidFill>
                            <a:schemeClr val="bg1"/>
                          </a:solidFill>
                        </a:rPr>
                        <a:t>Asian</a:t>
                      </a:r>
                      <a:endParaRPr lang="en-US" sz="2200" dirty="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r>
                        <a:rPr lang="en-US" sz="2200" dirty="0" smtClean="0">
                          <a:solidFill>
                            <a:schemeClr val="bg1"/>
                          </a:solidFill>
                        </a:rPr>
                        <a:t>1 </a:t>
                      </a:r>
                      <a:r>
                        <a:rPr lang="en-US" sz="2200" i="1" dirty="0" smtClean="0">
                          <a:solidFill>
                            <a:schemeClr val="bg1"/>
                          </a:solidFill>
                        </a:rPr>
                        <a:t>(5)</a:t>
                      </a:r>
                      <a:endParaRPr lang="en-US" sz="2200" i="1" dirty="0">
                        <a:solidFill>
                          <a:schemeClr val="bg1"/>
                        </a:solidFill>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57160735"/>
              </p:ext>
            </p:extLst>
          </p:nvPr>
        </p:nvGraphicFramePr>
        <p:xfrm>
          <a:off x="418069" y="1433384"/>
          <a:ext cx="5167185" cy="944880"/>
        </p:xfrm>
        <a:graphic>
          <a:graphicData uri="http://schemas.openxmlformats.org/drawingml/2006/table">
            <a:tbl>
              <a:tblPr firstRow="1" bandRow="1">
                <a:tableStyleId>{5C22544A-7EE6-4342-B048-85BDC9FD1C3A}</a:tableStyleId>
              </a:tblPr>
              <a:tblGrid>
                <a:gridCol w="5167185">
                  <a:extLst>
                    <a:ext uri="{9D8B030D-6E8A-4147-A177-3AD203B41FA5}">
                      <a16:colId xmlns:a16="http://schemas.microsoft.com/office/drawing/2014/main" xmlns="" val="20000"/>
                    </a:ext>
                  </a:extLst>
                </a:gridCol>
              </a:tblGrid>
              <a:tr h="944880">
                <a:tc>
                  <a:txBody>
                    <a:bodyPr/>
                    <a:lstStyle/>
                    <a:p>
                      <a:pPr algn="ctr"/>
                      <a:r>
                        <a:rPr lang="en-US" sz="2800" dirty="0" smtClean="0">
                          <a:solidFill>
                            <a:schemeClr val="bg1"/>
                          </a:solidFill>
                        </a:rPr>
                        <a:t>Total Case Participants</a:t>
                      </a:r>
                    </a:p>
                    <a:p>
                      <a:pPr algn="ctr"/>
                      <a:r>
                        <a:rPr lang="en-US" sz="2800" baseline="0" dirty="0" smtClean="0">
                          <a:solidFill>
                            <a:schemeClr val="bg1"/>
                          </a:solidFill>
                        </a:rPr>
                        <a:t>n = 20</a:t>
                      </a:r>
                      <a:endParaRPr lang="en-US" sz="28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45332181"/>
              </p:ext>
            </p:extLst>
          </p:nvPr>
        </p:nvGraphicFramePr>
        <p:xfrm>
          <a:off x="6449847" y="1388963"/>
          <a:ext cx="5264380" cy="964588"/>
        </p:xfrm>
        <a:graphic>
          <a:graphicData uri="http://schemas.openxmlformats.org/drawingml/2006/table">
            <a:tbl>
              <a:tblPr firstRow="1" bandRow="1">
                <a:tableStyleId>{5C22544A-7EE6-4342-B048-85BDC9FD1C3A}</a:tableStyleId>
              </a:tblPr>
              <a:tblGrid>
                <a:gridCol w="5264380">
                  <a:extLst>
                    <a:ext uri="{9D8B030D-6E8A-4147-A177-3AD203B41FA5}">
                      <a16:colId xmlns:a16="http://schemas.microsoft.com/office/drawing/2014/main" xmlns="" val="20000"/>
                    </a:ext>
                  </a:extLst>
                </a:gridCol>
              </a:tblGrid>
              <a:tr h="964588">
                <a:tc>
                  <a:txBody>
                    <a:bodyPr/>
                    <a:lstStyle/>
                    <a:p>
                      <a:pPr algn="ctr"/>
                      <a:r>
                        <a:rPr lang="en-US" sz="2800" dirty="0" smtClean="0">
                          <a:solidFill>
                            <a:schemeClr val="bg1"/>
                          </a:solidFill>
                        </a:rPr>
                        <a:t>Total Control Participants </a:t>
                      </a:r>
                    </a:p>
                    <a:p>
                      <a:pPr algn="ctr"/>
                      <a:r>
                        <a:rPr lang="en-US" sz="2800" dirty="0" smtClean="0">
                          <a:solidFill>
                            <a:schemeClr val="bg1"/>
                          </a:solidFill>
                        </a:rPr>
                        <a:t>n</a:t>
                      </a:r>
                      <a:r>
                        <a:rPr lang="en-US" sz="2800" baseline="0" dirty="0" smtClean="0">
                          <a:solidFill>
                            <a:schemeClr val="bg1"/>
                          </a:solidFill>
                        </a:rPr>
                        <a:t> = 20</a:t>
                      </a:r>
                      <a:endParaRPr lang="en-US" sz="2800"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506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Child Behavior Checklist: Case and Control Scores</a:t>
            </a:r>
            <a:endParaRPr lang="en-US" dirty="0">
              <a:solidFill>
                <a:schemeClr val="bg1"/>
              </a:solidFill>
            </a:endParaRPr>
          </a:p>
        </p:txBody>
      </p:sp>
      <p:grpSp>
        <p:nvGrpSpPr>
          <p:cNvPr id="9" name="Group 8"/>
          <p:cNvGrpSpPr/>
          <p:nvPr/>
        </p:nvGrpSpPr>
        <p:grpSpPr>
          <a:xfrm>
            <a:off x="1340286" y="1570073"/>
            <a:ext cx="9131473" cy="5120640"/>
            <a:chOff x="1340286" y="1570073"/>
            <a:chExt cx="9131473" cy="5120640"/>
          </a:xfrm>
        </p:grpSpPr>
        <p:sp>
          <p:nvSpPr>
            <p:cNvPr id="10" name="Rounded Rectangle 9"/>
            <p:cNvSpPr/>
            <p:nvPr/>
          </p:nvSpPr>
          <p:spPr>
            <a:xfrm>
              <a:off x="1340286" y="1570073"/>
              <a:ext cx="9131473" cy="51206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472" y="1570073"/>
              <a:ext cx="8449056" cy="5120640"/>
            </a:xfrm>
            <a:prstGeom prst="rect">
              <a:avLst/>
            </a:prstGeom>
            <a:noFill/>
            <a:ln>
              <a:noFill/>
            </a:ln>
          </p:spPr>
        </p:pic>
      </p:grpSp>
    </p:spTree>
    <p:extLst>
      <p:ext uri="{BB962C8B-B14F-4D97-AF65-F5344CB8AC3E}">
        <p14:creationId xmlns:p14="http://schemas.microsoft.com/office/powerpoint/2010/main" val="149742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Maternal Incarceration and Child Behavioral Checklist Scores</a:t>
            </a:r>
            <a:endParaRPr lang="en-US" dirty="0">
              <a:solidFill>
                <a:schemeClr val="bg1"/>
              </a:solidFill>
            </a:endParaRPr>
          </a:p>
        </p:txBody>
      </p:sp>
      <p:grpSp>
        <p:nvGrpSpPr>
          <p:cNvPr id="11" name="Group 10"/>
          <p:cNvGrpSpPr/>
          <p:nvPr/>
        </p:nvGrpSpPr>
        <p:grpSpPr>
          <a:xfrm>
            <a:off x="1328255" y="1576137"/>
            <a:ext cx="9131473" cy="5186766"/>
            <a:chOff x="1340286" y="1570073"/>
            <a:chExt cx="9131473" cy="5120640"/>
          </a:xfrm>
        </p:grpSpPr>
        <p:sp>
          <p:nvSpPr>
            <p:cNvPr id="12" name="Rounded Rectangle 11"/>
            <p:cNvSpPr/>
            <p:nvPr/>
          </p:nvSpPr>
          <p:spPr>
            <a:xfrm>
              <a:off x="1340286" y="1570073"/>
              <a:ext cx="9131473" cy="51206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472" y="1570073"/>
              <a:ext cx="8449056" cy="5120640"/>
            </a:xfrm>
            <a:prstGeom prst="rect">
              <a:avLst/>
            </a:prstGeom>
            <a:noFill/>
            <a:ln>
              <a:noFill/>
            </a:ln>
          </p:spPr>
        </p:pic>
      </p:grpSp>
    </p:spTree>
    <p:extLst>
      <p:ext uri="{BB962C8B-B14F-4D97-AF65-F5344CB8AC3E}">
        <p14:creationId xmlns:p14="http://schemas.microsoft.com/office/powerpoint/2010/main" val="68331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593" y="662784"/>
            <a:ext cx="11832855" cy="1046440"/>
          </a:xfrm>
          <a:prstGeom prst="rect">
            <a:avLst/>
          </a:prstGeom>
          <a:noFill/>
        </p:spPr>
        <p:txBody>
          <a:bodyPr wrap="none" rtlCol="0">
            <a:spAutoFit/>
          </a:bodyPr>
          <a:lstStyle/>
          <a:p>
            <a:r>
              <a:rPr lang="en-US" sz="4400" dirty="0" smtClean="0">
                <a:solidFill>
                  <a:schemeClr val="bg1"/>
                </a:solidFill>
              </a:rPr>
              <a:t>Internalizing </a:t>
            </a:r>
            <a:r>
              <a:rPr lang="en-US" sz="4400" smtClean="0">
                <a:solidFill>
                  <a:schemeClr val="bg1"/>
                </a:solidFill>
              </a:rPr>
              <a:t>Behavior Problems </a:t>
            </a:r>
            <a:r>
              <a:rPr lang="en-US" sz="4400" dirty="0" smtClean="0">
                <a:solidFill>
                  <a:schemeClr val="bg1"/>
                </a:solidFill>
              </a:rPr>
              <a:t>Regression </a:t>
            </a:r>
            <a:r>
              <a:rPr lang="en-US" sz="4400" dirty="0">
                <a:solidFill>
                  <a:schemeClr val="bg1"/>
                </a:solidFill>
              </a:rPr>
              <a:t>Results</a:t>
            </a:r>
          </a:p>
          <a:p>
            <a:endParaRPr lang="en-US" dirty="0"/>
          </a:p>
        </p:txBody>
      </p:sp>
      <p:graphicFrame>
        <p:nvGraphicFramePr>
          <p:cNvPr id="6" name="Shape 108"/>
          <p:cNvGraphicFramePr/>
          <p:nvPr>
            <p:extLst>
              <p:ext uri="{D42A27DB-BD31-4B8C-83A1-F6EECF244321}">
                <p14:modId xmlns:p14="http://schemas.microsoft.com/office/powerpoint/2010/main" val="1444916486"/>
              </p:ext>
            </p:extLst>
          </p:nvPr>
        </p:nvGraphicFramePr>
        <p:xfrm>
          <a:off x="2179321" y="2156271"/>
          <a:ext cx="8171687" cy="3803770"/>
        </p:xfrm>
        <a:graphic>
          <a:graphicData uri="http://schemas.openxmlformats.org/drawingml/2006/table">
            <a:tbl>
              <a:tblPr firstRow="1" bandRow="1">
                <a:noFill/>
              </a:tblPr>
              <a:tblGrid>
                <a:gridCol w="4173600">
                  <a:extLst>
                    <a:ext uri="{9D8B030D-6E8A-4147-A177-3AD203B41FA5}">
                      <a16:colId xmlns="" xmlns:a16="http://schemas.microsoft.com/office/drawing/2014/main" val="20000"/>
                    </a:ext>
                  </a:extLst>
                </a:gridCol>
                <a:gridCol w="1993708"/>
                <a:gridCol w="2004379">
                  <a:extLst>
                    <a:ext uri="{9D8B030D-6E8A-4147-A177-3AD203B41FA5}">
                      <a16:colId xmlns="" xmlns:a16="http://schemas.microsoft.com/office/drawing/2014/main" val="20001"/>
                    </a:ext>
                  </a:extLst>
                </a:gridCol>
              </a:tblGrid>
              <a:tr h="846421">
                <a:tc>
                  <a:txBody>
                    <a:bodyPr/>
                    <a:lstStyle/>
                    <a:p>
                      <a:pPr marL="0" marR="0" lvl="0" indent="0" algn="l" rtl="0">
                        <a:spcBef>
                          <a:spcPts val="0"/>
                        </a:spcBef>
                        <a:buSzPct val="25000"/>
                        <a:buNone/>
                      </a:pPr>
                      <a:r>
                        <a:rPr lang="en-US" sz="2800" u="none" strike="noStrike" cap="none" dirty="0">
                          <a:solidFill>
                            <a:schemeClr val="lt1"/>
                          </a:solidFill>
                        </a:rPr>
                        <a:t>Variable</a:t>
                      </a:r>
                    </a:p>
                  </a:txBody>
                  <a:tcPr marL="91450" marR="91450" marT="45725" marB="45725">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800" dirty="0" smtClean="0">
                          <a:solidFill>
                            <a:schemeClr val="lt1"/>
                          </a:solidFill>
                        </a:rPr>
                        <a:t>coefficient</a:t>
                      </a:r>
                      <a:endParaRPr lang="en-US" sz="2800" dirty="0">
                        <a:solidFill>
                          <a:schemeClr val="lt1"/>
                        </a:solidFill>
                      </a:endParaRPr>
                    </a:p>
                  </a:txBody>
                  <a:tcPr marL="91450" marR="91450" marT="45725" marB="45725">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800" i="1" dirty="0">
                          <a:solidFill>
                            <a:schemeClr val="lt1"/>
                          </a:solidFill>
                        </a:rPr>
                        <a:t>p</a:t>
                      </a:r>
                      <a:r>
                        <a:rPr lang="en-US" sz="2800" dirty="0">
                          <a:solidFill>
                            <a:schemeClr val="lt1"/>
                          </a:solidFill>
                        </a:rPr>
                        <a:t> value</a:t>
                      </a:r>
                    </a:p>
                  </a:txBody>
                  <a:tcPr marL="91450" marR="91450" marT="45725" marB="45725">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69351">
                <a:tc>
                  <a:txBody>
                    <a:bodyPr/>
                    <a:lstStyle/>
                    <a:p>
                      <a:pPr marL="0" marR="0" lvl="0" indent="0" algn="l" rtl="0">
                        <a:spcBef>
                          <a:spcPts val="0"/>
                        </a:spcBef>
                        <a:buSzPct val="25000"/>
                        <a:buNone/>
                      </a:pPr>
                      <a:r>
                        <a:rPr lang="en-US" sz="2200" b="1" dirty="0" smtClean="0">
                          <a:solidFill>
                            <a:schemeClr val="lt1"/>
                          </a:solidFill>
                        </a:rPr>
                        <a:t>Time with Current Caregiver (months)</a:t>
                      </a:r>
                      <a:endParaRPr lang="en-US" sz="2200" b="1" dirty="0">
                        <a:solidFill>
                          <a:schemeClr val="lt1"/>
                        </a:solidFill>
                      </a:endParaRPr>
                    </a:p>
                  </a:txBody>
                  <a:tcPr marL="91450" marR="91450" marT="45725" marB="457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-0.045</a:t>
                      </a:r>
                      <a:endParaRPr lang="en-US" sz="2200" b="1" dirty="0">
                        <a:solidFill>
                          <a:schemeClr val="lt1"/>
                        </a:solidFill>
                      </a:endParaRPr>
                    </a:p>
                  </a:txBody>
                  <a:tcPr marL="91450" marR="91450" marT="45725" marB="457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0.335</a:t>
                      </a:r>
                      <a:endParaRPr lang="en-US" sz="2200" b="1" dirty="0">
                        <a:solidFill>
                          <a:schemeClr val="lt1"/>
                        </a:solidFill>
                      </a:endParaRPr>
                    </a:p>
                  </a:txBody>
                  <a:tcPr marL="91450" marR="91450" marT="45725" marB="457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24716">
                <a:tc>
                  <a:txBody>
                    <a:bodyPr/>
                    <a:lstStyle/>
                    <a:p>
                      <a:pPr marL="0" marR="0" lvl="0" indent="0" algn="l" rtl="0">
                        <a:spcBef>
                          <a:spcPts val="0"/>
                        </a:spcBef>
                        <a:buSzPct val="25000"/>
                        <a:buNone/>
                      </a:pPr>
                      <a:r>
                        <a:rPr lang="en-US" sz="2200" b="1" dirty="0" smtClean="0">
                          <a:solidFill>
                            <a:schemeClr val="lt1"/>
                          </a:solidFill>
                        </a:rPr>
                        <a:t>Time with Birth Mother (months)</a:t>
                      </a:r>
                    </a:p>
                    <a:p>
                      <a:pPr marL="0" marR="0" lvl="0" indent="0" algn="l" rtl="0">
                        <a:spcBef>
                          <a:spcPts val="0"/>
                        </a:spcBef>
                        <a:buSzPct val="25000"/>
                        <a:buNone/>
                      </a:pPr>
                      <a:endParaRPr lang="en-US" sz="1200"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-2.543</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0.153</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01272">
                <a:tc>
                  <a:txBody>
                    <a:bodyPr/>
                    <a:lstStyle/>
                    <a:p>
                      <a:pPr marL="0" marR="0" lvl="0" indent="0" algn="l" rtl="0">
                        <a:spcBef>
                          <a:spcPts val="0"/>
                        </a:spcBef>
                        <a:buSzPct val="25000"/>
                        <a:buNone/>
                      </a:pPr>
                      <a:r>
                        <a:rPr lang="en-US" sz="2200" b="1" dirty="0" smtClean="0">
                          <a:solidFill>
                            <a:schemeClr val="lt1"/>
                          </a:solidFill>
                        </a:rPr>
                        <a:t>Maternal</a:t>
                      </a:r>
                      <a:r>
                        <a:rPr lang="en-US" sz="2200" b="1" baseline="0" dirty="0" smtClean="0">
                          <a:solidFill>
                            <a:schemeClr val="lt1"/>
                          </a:solidFill>
                        </a:rPr>
                        <a:t> Incarceration</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3.331</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0.340</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701272">
                <a:tc>
                  <a:txBody>
                    <a:bodyPr/>
                    <a:lstStyle/>
                    <a:p>
                      <a:pPr marL="0" marR="0" lvl="0" indent="0" algn="l" rtl="0">
                        <a:spcBef>
                          <a:spcPts val="0"/>
                        </a:spcBef>
                        <a:buSzPct val="25000"/>
                        <a:buNone/>
                      </a:pPr>
                      <a:r>
                        <a:rPr lang="en-US" sz="2200" b="1" dirty="0" smtClean="0">
                          <a:solidFill>
                            <a:schemeClr val="lt1"/>
                          </a:solidFill>
                        </a:rPr>
                        <a:t>Number of children in current caregiver’s care</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1.082</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0.341</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7419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ape 108"/>
          <p:cNvGraphicFramePr/>
          <p:nvPr>
            <p:extLst>
              <p:ext uri="{D42A27DB-BD31-4B8C-83A1-F6EECF244321}">
                <p14:modId xmlns:p14="http://schemas.microsoft.com/office/powerpoint/2010/main" val="1421808166"/>
              </p:ext>
            </p:extLst>
          </p:nvPr>
        </p:nvGraphicFramePr>
        <p:xfrm>
          <a:off x="1923289" y="2109216"/>
          <a:ext cx="8153400" cy="3838633"/>
        </p:xfrm>
        <a:graphic>
          <a:graphicData uri="http://schemas.openxmlformats.org/drawingml/2006/table">
            <a:tbl>
              <a:tblPr firstRow="1" bandRow="1">
                <a:noFill/>
              </a:tblPr>
              <a:tblGrid>
                <a:gridCol w="4173600">
                  <a:extLst>
                    <a:ext uri="{9D8B030D-6E8A-4147-A177-3AD203B41FA5}">
                      <a16:colId xmlns="" xmlns:a16="http://schemas.microsoft.com/office/drawing/2014/main" val="20000"/>
                    </a:ext>
                  </a:extLst>
                </a:gridCol>
                <a:gridCol w="1993708"/>
                <a:gridCol w="1986092">
                  <a:extLst>
                    <a:ext uri="{9D8B030D-6E8A-4147-A177-3AD203B41FA5}">
                      <a16:colId xmlns="" xmlns:a16="http://schemas.microsoft.com/office/drawing/2014/main" val="20001"/>
                    </a:ext>
                  </a:extLst>
                </a:gridCol>
              </a:tblGrid>
              <a:tr h="881284">
                <a:tc>
                  <a:txBody>
                    <a:bodyPr/>
                    <a:lstStyle/>
                    <a:p>
                      <a:pPr marL="0" marR="0" lvl="0" indent="0" algn="l" rtl="0">
                        <a:spcBef>
                          <a:spcPts val="0"/>
                        </a:spcBef>
                        <a:buSzPct val="25000"/>
                        <a:buNone/>
                      </a:pPr>
                      <a:r>
                        <a:rPr lang="en-US" sz="2800" u="none" strike="noStrike" cap="none" dirty="0">
                          <a:solidFill>
                            <a:schemeClr val="lt1"/>
                          </a:solidFill>
                        </a:rPr>
                        <a:t>Variable</a:t>
                      </a:r>
                    </a:p>
                  </a:txBody>
                  <a:tcPr marL="91450" marR="91450" marT="45725" marB="45725">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800" dirty="0" smtClean="0">
                          <a:solidFill>
                            <a:schemeClr val="lt1"/>
                          </a:solidFill>
                        </a:rPr>
                        <a:t>coefficient</a:t>
                      </a:r>
                      <a:endParaRPr lang="en-US" sz="2800" dirty="0">
                        <a:solidFill>
                          <a:schemeClr val="lt1"/>
                        </a:solidFill>
                      </a:endParaRPr>
                    </a:p>
                  </a:txBody>
                  <a:tcPr marL="91450" marR="91450" marT="45725" marB="45725">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800" i="1" dirty="0">
                          <a:solidFill>
                            <a:schemeClr val="lt1"/>
                          </a:solidFill>
                        </a:rPr>
                        <a:t>p</a:t>
                      </a:r>
                      <a:r>
                        <a:rPr lang="en-US" sz="2800" dirty="0">
                          <a:solidFill>
                            <a:schemeClr val="lt1"/>
                          </a:solidFill>
                        </a:rPr>
                        <a:t> value</a:t>
                      </a:r>
                    </a:p>
                  </a:txBody>
                  <a:tcPr marL="91450" marR="91450" marT="45725" marB="45725">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69351">
                <a:tc>
                  <a:txBody>
                    <a:bodyPr/>
                    <a:lstStyle/>
                    <a:p>
                      <a:pPr marL="0" marR="0" lvl="0" indent="0" algn="l" rtl="0">
                        <a:spcBef>
                          <a:spcPts val="0"/>
                        </a:spcBef>
                        <a:buSzPct val="25000"/>
                        <a:buNone/>
                      </a:pPr>
                      <a:r>
                        <a:rPr lang="en-US" sz="2200" b="1" dirty="0" smtClean="0">
                          <a:solidFill>
                            <a:schemeClr val="lt1"/>
                          </a:solidFill>
                        </a:rPr>
                        <a:t>Time with Current Caregiver (months)</a:t>
                      </a:r>
                      <a:endParaRPr lang="en-US" sz="2200" b="1" dirty="0">
                        <a:solidFill>
                          <a:schemeClr val="lt1"/>
                        </a:solidFill>
                      </a:endParaRPr>
                    </a:p>
                  </a:txBody>
                  <a:tcPr marL="91450" marR="91450" marT="45725" marB="457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-0.019</a:t>
                      </a:r>
                      <a:endParaRPr lang="en-US" sz="2200" b="1" dirty="0">
                        <a:solidFill>
                          <a:schemeClr val="lt1"/>
                        </a:solidFill>
                      </a:endParaRPr>
                    </a:p>
                  </a:txBody>
                  <a:tcPr marL="91450" marR="91450" marT="45725" marB="457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0.389</a:t>
                      </a:r>
                      <a:endParaRPr lang="en-US" sz="2200" b="1" dirty="0">
                        <a:solidFill>
                          <a:schemeClr val="lt1"/>
                        </a:solidFill>
                      </a:endParaRPr>
                    </a:p>
                  </a:txBody>
                  <a:tcPr marL="91450" marR="91450" marT="45725" marB="457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24716">
                <a:tc>
                  <a:txBody>
                    <a:bodyPr/>
                    <a:lstStyle/>
                    <a:p>
                      <a:pPr marL="0" marR="0" lvl="0" indent="0" algn="l" rtl="0">
                        <a:spcBef>
                          <a:spcPts val="0"/>
                        </a:spcBef>
                        <a:buSzPct val="25000"/>
                        <a:buNone/>
                      </a:pPr>
                      <a:r>
                        <a:rPr lang="en-US" sz="2200" b="1" dirty="0" smtClean="0">
                          <a:solidFill>
                            <a:schemeClr val="lt1"/>
                          </a:solidFill>
                        </a:rPr>
                        <a:t>Time with Birth Mother (months)</a:t>
                      </a:r>
                    </a:p>
                    <a:p>
                      <a:pPr marL="0" marR="0" lvl="0" indent="0" algn="l" rtl="0">
                        <a:spcBef>
                          <a:spcPts val="0"/>
                        </a:spcBef>
                        <a:buSzPct val="25000"/>
                        <a:buNone/>
                      </a:pPr>
                      <a:endParaRPr lang="en-US" sz="1200"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-2.961</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0.127</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01272">
                <a:tc>
                  <a:txBody>
                    <a:bodyPr/>
                    <a:lstStyle/>
                    <a:p>
                      <a:pPr marL="0" marR="0" lvl="0" indent="0" algn="l" rtl="0">
                        <a:spcBef>
                          <a:spcPts val="0"/>
                        </a:spcBef>
                        <a:buSzPct val="25000"/>
                        <a:buNone/>
                      </a:pPr>
                      <a:r>
                        <a:rPr lang="en-US" sz="2200" b="1" dirty="0" smtClean="0">
                          <a:solidFill>
                            <a:schemeClr val="lt1"/>
                          </a:solidFill>
                        </a:rPr>
                        <a:t>Maternal</a:t>
                      </a:r>
                      <a:r>
                        <a:rPr lang="en-US" sz="2200" b="1" baseline="0" dirty="0" smtClean="0">
                          <a:solidFill>
                            <a:schemeClr val="lt1"/>
                          </a:solidFill>
                        </a:rPr>
                        <a:t> Incarceration</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4.968</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0.298</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701272">
                <a:tc>
                  <a:txBody>
                    <a:bodyPr/>
                    <a:lstStyle/>
                    <a:p>
                      <a:pPr marL="0" marR="0" lvl="0" indent="0" algn="l" rtl="0">
                        <a:spcBef>
                          <a:spcPts val="0"/>
                        </a:spcBef>
                        <a:buSzPct val="25000"/>
                        <a:buNone/>
                      </a:pPr>
                      <a:r>
                        <a:rPr lang="en-US" sz="2200" b="1" dirty="0" smtClean="0">
                          <a:solidFill>
                            <a:schemeClr val="lt1"/>
                          </a:solidFill>
                        </a:rPr>
                        <a:t>Number of children in current caregiver’s care</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2.597</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buSzPct val="25000"/>
                        <a:buNone/>
                      </a:pPr>
                      <a:r>
                        <a:rPr lang="en-US" sz="2200" b="1" dirty="0" smtClean="0">
                          <a:solidFill>
                            <a:schemeClr val="lt1"/>
                          </a:solidFill>
                        </a:rPr>
                        <a:t>0.189</a:t>
                      </a:r>
                      <a:endParaRPr lang="en-US" sz="2200" b="1" dirty="0">
                        <a:solidFill>
                          <a:schemeClr val="lt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5" name="TextBox 4"/>
          <p:cNvSpPr txBox="1"/>
          <p:nvPr/>
        </p:nvSpPr>
        <p:spPr>
          <a:xfrm>
            <a:off x="272775" y="632715"/>
            <a:ext cx="11919225" cy="769441"/>
          </a:xfrm>
          <a:prstGeom prst="rect">
            <a:avLst/>
          </a:prstGeom>
          <a:noFill/>
        </p:spPr>
        <p:txBody>
          <a:bodyPr wrap="none" rtlCol="0">
            <a:spAutoFit/>
          </a:bodyPr>
          <a:lstStyle/>
          <a:p>
            <a:r>
              <a:rPr lang="en-US" sz="4400" dirty="0" smtClean="0">
                <a:solidFill>
                  <a:schemeClr val="bg1"/>
                </a:solidFill>
              </a:rPr>
              <a:t>Externalizing Behavior Problems Regression Results</a:t>
            </a:r>
            <a:endParaRPr lang="en-US" sz="4400" dirty="0">
              <a:solidFill>
                <a:schemeClr val="bg1"/>
              </a:solidFill>
            </a:endParaRPr>
          </a:p>
        </p:txBody>
      </p:sp>
    </p:spTree>
    <p:extLst>
      <p:ext uri="{BB962C8B-B14F-4D97-AF65-F5344CB8AC3E}">
        <p14:creationId xmlns:p14="http://schemas.microsoft.com/office/powerpoint/2010/main" val="177780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8" y="208345"/>
            <a:ext cx="11925782" cy="1307939"/>
          </a:xfrm>
        </p:spPr>
        <p:txBody>
          <a:bodyPr/>
          <a:lstStyle/>
          <a:p>
            <a:r>
              <a:rPr lang="en-US" dirty="0" smtClean="0">
                <a:solidFill>
                  <a:schemeClr val="bg1"/>
                </a:solidFill>
              </a:rPr>
              <a:t>Sexual Abuse, Limited Education and Poverty</a:t>
            </a:r>
            <a:endParaRPr lang="en-US" dirty="0">
              <a:solidFill>
                <a:schemeClr val="bg1"/>
              </a:solidFill>
            </a:endParaRPr>
          </a:p>
        </p:txBody>
      </p:sp>
      <p:sp>
        <p:nvSpPr>
          <p:cNvPr id="5" name="TextBox 4"/>
          <p:cNvSpPr txBox="1"/>
          <p:nvPr/>
        </p:nvSpPr>
        <p:spPr>
          <a:xfrm>
            <a:off x="4965540" y="979062"/>
            <a:ext cx="6910086" cy="3077766"/>
          </a:xfrm>
          <a:prstGeom prst="rect">
            <a:avLst/>
          </a:prstGeom>
          <a:noFill/>
        </p:spPr>
        <p:txBody>
          <a:bodyPr wrap="square" rtlCol="0">
            <a:spAutoFit/>
          </a:bodyPr>
          <a:lstStyle/>
          <a:p>
            <a:pPr algn="ctr"/>
            <a:r>
              <a:rPr lang="en-US" sz="2200" dirty="0" smtClean="0">
                <a:solidFill>
                  <a:schemeClr val="bg1"/>
                </a:solidFill>
              </a:rPr>
              <a:t>“”</a:t>
            </a:r>
          </a:p>
          <a:p>
            <a:pPr algn="just"/>
            <a:r>
              <a:rPr lang="en-US" sz="2200" dirty="0" smtClean="0">
                <a:solidFill>
                  <a:schemeClr val="bg1"/>
                </a:solidFill>
              </a:rPr>
              <a:t>Her </a:t>
            </a:r>
            <a:r>
              <a:rPr lang="en-US" sz="2200" dirty="0">
                <a:solidFill>
                  <a:schemeClr val="bg1"/>
                </a:solidFill>
              </a:rPr>
              <a:t>biological mother initiated substance use as young as 11 years of age when she began smoking</a:t>
            </a:r>
            <a:r>
              <a:rPr lang="mr-IN" sz="2200" dirty="0">
                <a:solidFill>
                  <a:schemeClr val="bg1"/>
                </a:solidFill>
              </a:rPr>
              <a:t>…</a:t>
            </a:r>
            <a:r>
              <a:rPr lang="en-US" sz="2200" dirty="0">
                <a:solidFill>
                  <a:schemeClr val="bg1"/>
                </a:solidFill>
              </a:rPr>
              <a:t>.Her mother reportedly had her first child at 14 and was forcibly raped before she was 16 years of age.</a:t>
            </a:r>
            <a:r>
              <a:rPr lang="en-US" sz="2200" dirty="0"/>
              <a:t> </a:t>
            </a:r>
            <a:r>
              <a:rPr lang="en-US" sz="2200" dirty="0">
                <a:solidFill>
                  <a:schemeClr val="bg1"/>
                </a:solidFill>
              </a:rPr>
              <a:t>She reportedly quit school during the 9</a:t>
            </a:r>
            <a:r>
              <a:rPr lang="en-US" sz="2200" baseline="30000" dirty="0">
                <a:solidFill>
                  <a:schemeClr val="bg1"/>
                </a:solidFill>
              </a:rPr>
              <a:t>th</a:t>
            </a:r>
            <a:r>
              <a:rPr lang="en-US" sz="2200" dirty="0">
                <a:solidFill>
                  <a:schemeClr val="bg1"/>
                </a:solidFill>
              </a:rPr>
              <a:t> grade as a result of her 1</a:t>
            </a:r>
            <a:r>
              <a:rPr lang="en-US" sz="2200" baseline="30000" dirty="0">
                <a:solidFill>
                  <a:schemeClr val="bg1"/>
                </a:solidFill>
              </a:rPr>
              <a:t>st</a:t>
            </a:r>
            <a:r>
              <a:rPr lang="en-US" sz="2200" dirty="0">
                <a:solidFill>
                  <a:schemeClr val="bg1"/>
                </a:solidFill>
              </a:rPr>
              <a:t> pregnancy. She also had a long history of stays with the juvenile justice program in her youth</a:t>
            </a:r>
            <a:r>
              <a:rPr lang="en-US" sz="2200" dirty="0" smtClean="0">
                <a:solidFill>
                  <a:schemeClr val="bg1"/>
                </a:solidFill>
              </a:rPr>
              <a:t>. (</a:t>
            </a:r>
            <a:r>
              <a:rPr lang="en-US" sz="2200" dirty="0">
                <a:solidFill>
                  <a:schemeClr val="bg1"/>
                </a:solidFill>
              </a:rPr>
              <a:t>Case, 6693)</a:t>
            </a:r>
          </a:p>
          <a:p>
            <a:endParaRPr lang="en-US" dirty="0"/>
          </a:p>
        </p:txBody>
      </p:sp>
      <p:sp>
        <p:nvSpPr>
          <p:cNvPr id="7" name="TextBox 6"/>
          <p:cNvSpPr txBox="1"/>
          <p:nvPr/>
        </p:nvSpPr>
        <p:spPr>
          <a:xfrm>
            <a:off x="266218" y="4386263"/>
            <a:ext cx="6910086" cy="2708434"/>
          </a:xfrm>
          <a:prstGeom prst="rect">
            <a:avLst/>
          </a:prstGeom>
          <a:noFill/>
        </p:spPr>
        <p:txBody>
          <a:bodyPr wrap="square" rtlCol="0">
            <a:spAutoFit/>
          </a:bodyPr>
          <a:lstStyle/>
          <a:p>
            <a:pPr algn="ctr"/>
            <a:r>
              <a:rPr lang="en-US" sz="2000" dirty="0" smtClean="0">
                <a:solidFill>
                  <a:schemeClr val="bg1"/>
                </a:solidFill>
              </a:rPr>
              <a:t>“”</a:t>
            </a:r>
          </a:p>
          <a:p>
            <a:pPr algn="just"/>
            <a:r>
              <a:rPr lang="en-US" sz="2200" dirty="0" smtClean="0">
                <a:solidFill>
                  <a:schemeClr val="bg1"/>
                </a:solidFill>
              </a:rPr>
              <a:t>Ben </a:t>
            </a:r>
            <a:r>
              <a:rPr lang="en-US" sz="2200" dirty="0">
                <a:solidFill>
                  <a:schemeClr val="bg1"/>
                </a:solidFill>
              </a:rPr>
              <a:t>was born to Quinn </a:t>
            </a:r>
            <a:r>
              <a:rPr lang="en-US" sz="2200" dirty="0" err="1">
                <a:solidFill>
                  <a:schemeClr val="bg1"/>
                </a:solidFill>
              </a:rPr>
              <a:t>McBerry</a:t>
            </a:r>
            <a:r>
              <a:rPr lang="en-US" sz="2200" dirty="0">
                <a:solidFill>
                  <a:schemeClr val="bg1"/>
                </a:solidFill>
              </a:rPr>
              <a:t>, who was 20 years old at the time of Ben’s birth</a:t>
            </a:r>
            <a:r>
              <a:rPr lang="mr-IN" sz="2200" dirty="0">
                <a:solidFill>
                  <a:schemeClr val="bg1"/>
                </a:solidFill>
              </a:rPr>
              <a:t>…</a:t>
            </a:r>
            <a:r>
              <a:rPr lang="en-US" sz="2200" dirty="0">
                <a:solidFill>
                  <a:schemeClr val="bg1"/>
                </a:solidFill>
              </a:rPr>
              <a:t>Ms. </a:t>
            </a:r>
            <a:r>
              <a:rPr lang="en-US" sz="2200" dirty="0" err="1">
                <a:solidFill>
                  <a:schemeClr val="bg1"/>
                </a:solidFill>
              </a:rPr>
              <a:t>McBerry</a:t>
            </a:r>
            <a:r>
              <a:rPr lang="en-US" sz="2200" dirty="0">
                <a:solidFill>
                  <a:schemeClr val="bg1"/>
                </a:solidFill>
              </a:rPr>
              <a:t> completed the 8</a:t>
            </a:r>
            <a:r>
              <a:rPr lang="en-US" sz="2200" baseline="30000" dirty="0">
                <a:solidFill>
                  <a:schemeClr val="bg1"/>
                </a:solidFill>
              </a:rPr>
              <a:t>th</a:t>
            </a:r>
            <a:r>
              <a:rPr lang="en-US" sz="2200" dirty="0">
                <a:solidFill>
                  <a:schemeClr val="bg1"/>
                </a:solidFill>
              </a:rPr>
              <a:t> grade. Per reports, Ms. </a:t>
            </a:r>
            <a:r>
              <a:rPr lang="en-US" sz="2200" dirty="0" err="1">
                <a:solidFill>
                  <a:schemeClr val="bg1"/>
                </a:solidFill>
              </a:rPr>
              <a:t>McBerry</a:t>
            </a:r>
            <a:r>
              <a:rPr lang="en-US" sz="2200" dirty="0">
                <a:solidFill>
                  <a:schemeClr val="bg1"/>
                </a:solidFill>
              </a:rPr>
              <a:t> drank alcohol while pregnant, with a pattern of binge-drinking on weekends, and was also using marijuana, methamphetamine, and tobacco during the pregnancy</a:t>
            </a:r>
            <a:r>
              <a:rPr lang="en-US" sz="2200" dirty="0" smtClean="0">
                <a:solidFill>
                  <a:schemeClr val="bg1"/>
                </a:solidFill>
              </a:rPr>
              <a:t>. </a:t>
            </a:r>
            <a:r>
              <a:rPr lang="en-US" sz="2200" dirty="0">
                <a:solidFill>
                  <a:schemeClr val="bg1"/>
                </a:solidFill>
              </a:rPr>
              <a:t>(Control, 545)</a:t>
            </a:r>
          </a:p>
          <a:p>
            <a:endParaRPr lang="en-US" dirty="0"/>
          </a:p>
        </p:txBody>
      </p:sp>
      <p:pic>
        <p:nvPicPr>
          <p:cNvPr id="14" name="Picture 13"/>
          <p:cNvPicPr>
            <a:picLocks noChangeAspect="1"/>
          </p:cNvPicPr>
          <p:nvPr/>
        </p:nvPicPr>
        <p:blipFill>
          <a:blip r:embed="rId3"/>
          <a:stretch>
            <a:fillRect/>
          </a:stretch>
        </p:blipFill>
        <p:spPr>
          <a:xfrm>
            <a:off x="642245" y="1221433"/>
            <a:ext cx="3806202" cy="3164830"/>
          </a:xfrm>
          <a:prstGeom prst="rect">
            <a:avLst/>
          </a:prstGeom>
        </p:spPr>
      </p:pic>
      <p:pic>
        <p:nvPicPr>
          <p:cNvPr id="16" name="Picture 15"/>
          <p:cNvPicPr>
            <a:picLocks noChangeAspect="1"/>
          </p:cNvPicPr>
          <p:nvPr/>
        </p:nvPicPr>
        <p:blipFill>
          <a:blip r:embed="rId4"/>
          <a:stretch>
            <a:fillRect/>
          </a:stretch>
        </p:blipFill>
        <p:spPr>
          <a:xfrm>
            <a:off x="7850459" y="3780590"/>
            <a:ext cx="3562916" cy="2800746"/>
          </a:xfrm>
          <a:prstGeom prst="rect">
            <a:avLst/>
          </a:prstGeom>
        </p:spPr>
      </p:pic>
    </p:spTree>
    <p:extLst>
      <p:ext uri="{BB962C8B-B14F-4D97-AF65-F5344CB8AC3E}">
        <p14:creationId xmlns:p14="http://schemas.microsoft.com/office/powerpoint/2010/main" val="74666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15" y="145206"/>
            <a:ext cx="10515600" cy="1452100"/>
          </a:xfrm>
        </p:spPr>
        <p:txBody>
          <a:bodyPr/>
          <a:lstStyle/>
          <a:p>
            <a:r>
              <a:rPr lang="en-US" dirty="0">
                <a:solidFill>
                  <a:schemeClr val="bg1"/>
                </a:solidFill>
              </a:rPr>
              <a:t>Reproducing the Cycle: Drug Use and Child Neglect</a:t>
            </a:r>
            <a:endParaRPr lang="en-US" dirty="0"/>
          </a:p>
        </p:txBody>
      </p:sp>
      <p:sp>
        <p:nvSpPr>
          <p:cNvPr id="5" name="Rectangle 4"/>
          <p:cNvSpPr/>
          <p:nvPr/>
        </p:nvSpPr>
        <p:spPr>
          <a:xfrm>
            <a:off x="5524981" y="1346354"/>
            <a:ext cx="6096000" cy="2431435"/>
          </a:xfrm>
          <a:prstGeom prst="rect">
            <a:avLst/>
          </a:prstGeom>
        </p:spPr>
        <p:txBody>
          <a:bodyPr>
            <a:spAutoFit/>
          </a:bodyPr>
          <a:lstStyle/>
          <a:p>
            <a:pPr algn="ctr"/>
            <a:r>
              <a:rPr lang="en-US" sz="2000" dirty="0" smtClean="0">
                <a:solidFill>
                  <a:schemeClr val="bg1"/>
                </a:solidFill>
              </a:rPr>
              <a:t>‘’’’</a:t>
            </a:r>
          </a:p>
          <a:p>
            <a:r>
              <a:rPr lang="en-US" sz="2200" dirty="0" smtClean="0">
                <a:solidFill>
                  <a:schemeClr val="bg1"/>
                </a:solidFill>
              </a:rPr>
              <a:t>The </a:t>
            </a:r>
            <a:r>
              <a:rPr lang="en-US" sz="2200" dirty="0">
                <a:solidFill>
                  <a:schemeClr val="bg1"/>
                </a:solidFill>
              </a:rPr>
              <a:t>Department of Children and Family Services removed her from her biological mother as a result of neglect, substance abuse, unstable housing and employment, a previous removal of her other two children, and incarceration related to a probation violation for a shop-lifting conviction.” (Case, 6693)</a:t>
            </a:r>
          </a:p>
        </p:txBody>
      </p:sp>
      <p:sp>
        <p:nvSpPr>
          <p:cNvPr id="6" name="Rectangle 5"/>
          <p:cNvSpPr/>
          <p:nvPr/>
        </p:nvSpPr>
        <p:spPr>
          <a:xfrm>
            <a:off x="327526" y="4372028"/>
            <a:ext cx="6096000" cy="2339102"/>
          </a:xfrm>
          <a:prstGeom prst="rect">
            <a:avLst/>
          </a:prstGeom>
        </p:spPr>
        <p:txBody>
          <a:bodyPr>
            <a:spAutoFit/>
          </a:bodyPr>
          <a:lstStyle/>
          <a:p>
            <a:pPr algn="ctr"/>
            <a:r>
              <a:rPr lang="en-US" dirty="0" smtClean="0">
                <a:solidFill>
                  <a:schemeClr val="bg1"/>
                </a:solidFill>
              </a:rPr>
              <a:t>’’’’</a:t>
            </a:r>
          </a:p>
          <a:p>
            <a:r>
              <a:rPr lang="en-US" sz="2200" dirty="0" smtClean="0">
                <a:solidFill>
                  <a:schemeClr val="bg1"/>
                </a:solidFill>
              </a:rPr>
              <a:t>Jeremy </a:t>
            </a:r>
            <a:r>
              <a:rPr lang="en-US" sz="2200" dirty="0">
                <a:solidFill>
                  <a:schemeClr val="bg1"/>
                </a:solidFill>
              </a:rPr>
              <a:t>was taken into the Brown home immediately from the neonatal nursery and has never lived elsewhere.  His biological mother had a history of substance abuse and social and legal problems.” (Control, 545)</a:t>
            </a:r>
            <a:endParaRPr lang="en-US" sz="22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309" y="1543039"/>
            <a:ext cx="3703680" cy="2666871"/>
          </a:xfrm>
          <a:prstGeom prst="rect">
            <a:avLst/>
          </a:prstGeom>
        </p:spPr>
      </p:pic>
      <p:pic>
        <p:nvPicPr>
          <p:cNvPr id="11" name="Picture 10"/>
          <p:cNvPicPr>
            <a:picLocks noChangeAspect="1"/>
          </p:cNvPicPr>
          <p:nvPr/>
        </p:nvPicPr>
        <p:blipFill>
          <a:blip r:embed="rId3"/>
          <a:stretch>
            <a:fillRect/>
          </a:stretch>
        </p:blipFill>
        <p:spPr>
          <a:xfrm>
            <a:off x="6779940" y="3788440"/>
            <a:ext cx="4180080" cy="2774053"/>
          </a:xfrm>
          <a:prstGeom prst="rect">
            <a:avLst/>
          </a:prstGeom>
        </p:spPr>
      </p:pic>
    </p:spTree>
    <p:extLst>
      <p:ext uri="{BB962C8B-B14F-4D97-AF65-F5344CB8AC3E}">
        <p14:creationId xmlns:p14="http://schemas.microsoft.com/office/powerpoint/2010/main" val="10283276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830865" y="221265"/>
          <a:ext cx="10691061" cy="6434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698857" y="2683043"/>
            <a:ext cx="2955075" cy="1815882"/>
          </a:xfrm>
          <a:prstGeom prst="rect">
            <a:avLst/>
          </a:prstGeom>
          <a:noFill/>
        </p:spPr>
        <p:txBody>
          <a:bodyPr wrap="square" rtlCol="0">
            <a:spAutoFit/>
          </a:bodyPr>
          <a:lstStyle/>
          <a:p>
            <a:pPr algn="ctr"/>
            <a:r>
              <a:rPr lang="en-US" sz="2800" b="1" dirty="0" smtClean="0">
                <a:solidFill>
                  <a:schemeClr val="bg1"/>
                </a:solidFill>
              </a:rPr>
              <a:t>Breaking the Cycle </a:t>
            </a:r>
            <a:r>
              <a:rPr lang="en-US" sz="2800" b="1" dirty="0">
                <a:solidFill>
                  <a:schemeClr val="bg1"/>
                </a:solidFill>
              </a:rPr>
              <a:t>of Environmental </a:t>
            </a:r>
          </a:p>
          <a:p>
            <a:pPr algn="ctr"/>
            <a:r>
              <a:rPr lang="en-US" sz="2800" b="1" dirty="0">
                <a:solidFill>
                  <a:schemeClr val="bg1"/>
                </a:solidFill>
              </a:rPr>
              <a:t>Health </a:t>
            </a:r>
          </a:p>
          <a:p>
            <a:pPr algn="ctr"/>
            <a:r>
              <a:rPr lang="en-US" sz="2800" b="1" dirty="0">
                <a:solidFill>
                  <a:schemeClr val="bg1"/>
                </a:solidFill>
              </a:rPr>
              <a:t>Disparities</a:t>
            </a:r>
          </a:p>
        </p:txBody>
      </p:sp>
      <p:sp>
        <p:nvSpPr>
          <p:cNvPr id="4" name="Title 1"/>
          <p:cNvSpPr>
            <a:spLocks noGrp="1"/>
          </p:cNvSpPr>
          <p:nvPr>
            <p:ph type="title"/>
          </p:nvPr>
        </p:nvSpPr>
        <p:spPr>
          <a:xfrm>
            <a:off x="133876" y="517279"/>
            <a:ext cx="2126566" cy="5659732"/>
          </a:xfrm>
        </p:spPr>
        <p:txBody>
          <a:bodyPr>
            <a:normAutofit/>
          </a:bodyPr>
          <a:lstStyle/>
          <a:p>
            <a:pPr algn="ctr"/>
            <a:r>
              <a:rPr lang="en-US" sz="4000" dirty="0" smtClean="0">
                <a:solidFill>
                  <a:schemeClr val="bg1"/>
                </a:solidFill>
              </a:rPr>
              <a:t>Breaking </a:t>
            </a:r>
            <a:br>
              <a:rPr lang="en-US" sz="4000" dirty="0" smtClean="0">
                <a:solidFill>
                  <a:schemeClr val="bg1"/>
                </a:solidFill>
              </a:rPr>
            </a:br>
            <a:r>
              <a:rPr lang="en-US" sz="4000" dirty="0" smtClean="0">
                <a:solidFill>
                  <a:schemeClr val="bg1"/>
                </a:solidFill>
              </a:rPr>
              <a:t>the </a:t>
            </a:r>
            <a:br>
              <a:rPr lang="en-US" sz="4000" dirty="0" smtClean="0">
                <a:solidFill>
                  <a:schemeClr val="bg1"/>
                </a:solidFill>
              </a:rPr>
            </a:br>
            <a:r>
              <a:rPr lang="en-US" sz="4000" dirty="0" smtClean="0">
                <a:solidFill>
                  <a:schemeClr val="bg1"/>
                </a:solidFill>
              </a:rPr>
              <a:t>Cycle</a:t>
            </a:r>
            <a:endParaRPr lang="en-US" sz="4000" dirty="0">
              <a:solidFill>
                <a:schemeClr val="bg1"/>
              </a:solidFill>
            </a:endParaRPr>
          </a:p>
        </p:txBody>
      </p:sp>
    </p:spTree>
    <p:extLst>
      <p:ext uri="{BB962C8B-B14F-4D97-AF65-F5344CB8AC3E}">
        <p14:creationId xmlns:p14="http://schemas.microsoft.com/office/powerpoint/2010/main" val="34846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graphicEl>
                                              <a:dgm id="{821F9232-90CC-43B8-9684-612357F66692}"/>
                                            </p:graphicEl>
                                          </p:spTgt>
                                        </p:tgtEl>
                                        <p:attrNameLst>
                                          <p:attrName>style.color</p:attrName>
                                        </p:attrNameLst>
                                      </p:cBhvr>
                                      <p:by>
                                        <p:hsl h="7200000" s="0" l="0"/>
                                      </p:by>
                                    </p:animClr>
                                    <p:animClr clrSpc="hsl" dir="cw">
                                      <p:cBhvr>
                                        <p:cTn id="7" dur="500" fill="hold"/>
                                        <p:tgtEl>
                                          <p:spTgt spid="6">
                                            <p:graphicEl>
                                              <a:dgm id="{821F9232-90CC-43B8-9684-612357F66692}"/>
                                            </p:graphicEl>
                                          </p:spTgt>
                                        </p:tgtEl>
                                        <p:attrNameLst>
                                          <p:attrName>fillcolor</p:attrName>
                                        </p:attrNameLst>
                                      </p:cBhvr>
                                      <p:by>
                                        <p:hsl h="7200000" s="0" l="0"/>
                                      </p:by>
                                    </p:animClr>
                                    <p:animClr clrSpc="hsl" dir="cw">
                                      <p:cBhvr>
                                        <p:cTn id="8" dur="500" fill="hold"/>
                                        <p:tgtEl>
                                          <p:spTgt spid="6">
                                            <p:graphicEl>
                                              <a:dgm id="{821F9232-90CC-43B8-9684-612357F66692}"/>
                                            </p:graphicEl>
                                          </p:spTgt>
                                        </p:tgtEl>
                                        <p:attrNameLst>
                                          <p:attrName>stroke.color</p:attrName>
                                        </p:attrNameLst>
                                      </p:cBhvr>
                                      <p:by>
                                        <p:hsl h="7200000" s="0" l="0"/>
                                      </p:by>
                                    </p:animClr>
                                    <p:set>
                                      <p:cBhvr>
                                        <p:cTn id="9" dur="500" fill="hold"/>
                                        <p:tgtEl>
                                          <p:spTgt spid="6">
                                            <p:graphicEl>
                                              <a:dgm id="{821F9232-90CC-43B8-9684-612357F66692}"/>
                                            </p:graphicEl>
                                          </p:spTgt>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0" nodeType="afterEffect">
                                  <p:stCondLst>
                                    <p:cond delay="0"/>
                                  </p:stCondLst>
                                  <p:childTnLst>
                                    <p:animClr clrSpc="hsl" dir="cw">
                                      <p:cBhvr override="childStyle">
                                        <p:cTn id="12" dur="500" fill="hold"/>
                                        <p:tgtEl>
                                          <p:spTgt spid="6">
                                            <p:graphicEl>
                                              <a:dgm id="{404CADA2-F767-4EA4-9D6E-A4EB8F59667D}"/>
                                            </p:graphicEl>
                                          </p:spTgt>
                                        </p:tgtEl>
                                        <p:attrNameLst>
                                          <p:attrName>style.color</p:attrName>
                                        </p:attrNameLst>
                                      </p:cBhvr>
                                      <p:by>
                                        <p:hsl h="7200000" s="0" l="0"/>
                                      </p:by>
                                    </p:animClr>
                                    <p:animClr clrSpc="hsl" dir="cw">
                                      <p:cBhvr>
                                        <p:cTn id="13" dur="500" fill="hold"/>
                                        <p:tgtEl>
                                          <p:spTgt spid="6">
                                            <p:graphicEl>
                                              <a:dgm id="{404CADA2-F767-4EA4-9D6E-A4EB8F59667D}"/>
                                            </p:graphicEl>
                                          </p:spTgt>
                                        </p:tgtEl>
                                        <p:attrNameLst>
                                          <p:attrName>fillcolor</p:attrName>
                                        </p:attrNameLst>
                                      </p:cBhvr>
                                      <p:by>
                                        <p:hsl h="7200000" s="0" l="0"/>
                                      </p:by>
                                    </p:animClr>
                                    <p:animClr clrSpc="hsl" dir="cw">
                                      <p:cBhvr>
                                        <p:cTn id="14" dur="500" fill="hold"/>
                                        <p:tgtEl>
                                          <p:spTgt spid="6">
                                            <p:graphicEl>
                                              <a:dgm id="{404CADA2-F767-4EA4-9D6E-A4EB8F59667D}"/>
                                            </p:graphicEl>
                                          </p:spTgt>
                                        </p:tgtEl>
                                        <p:attrNameLst>
                                          <p:attrName>stroke.color</p:attrName>
                                        </p:attrNameLst>
                                      </p:cBhvr>
                                      <p:by>
                                        <p:hsl h="7200000" s="0" l="0"/>
                                      </p:by>
                                    </p:animClr>
                                    <p:set>
                                      <p:cBhvr>
                                        <p:cTn id="15" dur="500" fill="hold"/>
                                        <p:tgtEl>
                                          <p:spTgt spid="6">
                                            <p:graphicEl>
                                              <a:dgm id="{404CADA2-F767-4EA4-9D6E-A4EB8F59667D}"/>
                                            </p:graphicEl>
                                          </p:spTgt>
                                        </p:tgtEl>
                                        <p:attrNameLst>
                                          <p:attrName>fill.type</p:attrName>
                                        </p:attrNameLst>
                                      </p:cBhvr>
                                      <p:to>
                                        <p:strVal val="solid"/>
                                      </p:to>
                                    </p:set>
                                  </p:childTnLst>
                                </p:cTn>
                              </p:par>
                            </p:childTnLst>
                          </p:cTn>
                        </p:par>
                        <p:par>
                          <p:cTn id="16" fill="hold">
                            <p:stCondLst>
                              <p:cond delay="1000"/>
                            </p:stCondLst>
                            <p:childTnLst>
                              <p:par>
                                <p:cTn id="17" presetID="21" presetClass="emph" presetSubtype="0" fill="hold" grpId="0" nodeType="afterEffect">
                                  <p:stCondLst>
                                    <p:cond delay="0"/>
                                  </p:stCondLst>
                                  <p:childTnLst>
                                    <p:animClr clrSpc="hsl" dir="cw">
                                      <p:cBhvr override="childStyle">
                                        <p:cTn id="18" dur="500" fill="hold"/>
                                        <p:tgtEl>
                                          <p:spTgt spid="6">
                                            <p:graphicEl>
                                              <a:dgm id="{36D71F20-1A65-48CA-ADB9-F893BBDD038B}"/>
                                            </p:graphicEl>
                                          </p:spTgt>
                                        </p:tgtEl>
                                        <p:attrNameLst>
                                          <p:attrName>style.color</p:attrName>
                                        </p:attrNameLst>
                                      </p:cBhvr>
                                      <p:by>
                                        <p:hsl h="7200000" s="0" l="0"/>
                                      </p:by>
                                    </p:animClr>
                                    <p:animClr clrSpc="hsl" dir="cw">
                                      <p:cBhvr>
                                        <p:cTn id="19" dur="500" fill="hold"/>
                                        <p:tgtEl>
                                          <p:spTgt spid="6">
                                            <p:graphicEl>
                                              <a:dgm id="{36D71F20-1A65-48CA-ADB9-F893BBDD038B}"/>
                                            </p:graphicEl>
                                          </p:spTgt>
                                        </p:tgtEl>
                                        <p:attrNameLst>
                                          <p:attrName>fillcolor</p:attrName>
                                        </p:attrNameLst>
                                      </p:cBhvr>
                                      <p:by>
                                        <p:hsl h="7200000" s="0" l="0"/>
                                      </p:by>
                                    </p:animClr>
                                    <p:animClr clrSpc="hsl" dir="cw">
                                      <p:cBhvr>
                                        <p:cTn id="20" dur="500" fill="hold"/>
                                        <p:tgtEl>
                                          <p:spTgt spid="6">
                                            <p:graphicEl>
                                              <a:dgm id="{36D71F20-1A65-48CA-ADB9-F893BBDD038B}"/>
                                            </p:graphicEl>
                                          </p:spTgt>
                                        </p:tgtEl>
                                        <p:attrNameLst>
                                          <p:attrName>stroke.color</p:attrName>
                                        </p:attrNameLst>
                                      </p:cBhvr>
                                      <p:by>
                                        <p:hsl h="7200000" s="0" l="0"/>
                                      </p:by>
                                    </p:animClr>
                                    <p:set>
                                      <p:cBhvr>
                                        <p:cTn id="21" dur="500" fill="hold"/>
                                        <p:tgtEl>
                                          <p:spTgt spid="6">
                                            <p:graphicEl>
                                              <a:dgm id="{36D71F20-1A65-48CA-ADB9-F893BBDD038B}"/>
                                            </p:graphicEl>
                                          </p:spTgt>
                                        </p:tgtEl>
                                        <p:attrNameLst>
                                          <p:attrName>fill.type</p:attrName>
                                        </p:attrNameLst>
                                      </p:cBhvr>
                                      <p:to>
                                        <p:strVal val="solid"/>
                                      </p:to>
                                    </p:set>
                                  </p:childTnLst>
                                </p:cTn>
                              </p:par>
                            </p:childTnLst>
                          </p:cTn>
                        </p:par>
                        <p:par>
                          <p:cTn id="22" fill="hold">
                            <p:stCondLst>
                              <p:cond delay="1500"/>
                            </p:stCondLst>
                            <p:childTnLst>
                              <p:par>
                                <p:cTn id="23" presetID="21" presetClass="emph" presetSubtype="0" fill="hold" grpId="0" nodeType="afterEffect">
                                  <p:stCondLst>
                                    <p:cond delay="0"/>
                                  </p:stCondLst>
                                  <p:childTnLst>
                                    <p:animClr clrSpc="hsl" dir="cw">
                                      <p:cBhvr override="childStyle">
                                        <p:cTn id="24" dur="500" fill="hold"/>
                                        <p:tgtEl>
                                          <p:spTgt spid="6">
                                            <p:graphicEl>
                                              <a:dgm id="{B8D72078-CCE6-428D-8BB2-CF15CAE01087}"/>
                                            </p:graphicEl>
                                          </p:spTgt>
                                        </p:tgtEl>
                                        <p:attrNameLst>
                                          <p:attrName>style.color</p:attrName>
                                        </p:attrNameLst>
                                      </p:cBhvr>
                                      <p:by>
                                        <p:hsl h="7200000" s="0" l="0"/>
                                      </p:by>
                                    </p:animClr>
                                    <p:animClr clrSpc="hsl" dir="cw">
                                      <p:cBhvr>
                                        <p:cTn id="25" dur="500" fill="hold"/>
                                        <p:tgtEl>
                                          <p:spTgt spid="6">
                                            <p:graphicEl>
                                              <a:dgm id="{B8D72078-CCE6-428D-8BB2-CF15CAE01087}"/>
                                            </p:graphicEl>
                                          </p:spTgt>
                                        </p:tgtEl>
                                        <p:attrNameLst>
                                          <p:attrName>fillcolor</p:attrName>
                                        </p:attrNameLst>
                                      </p:cBhvr>
                                      <p:by>
                                        <p:hsl h="7200000" s="0" l="0"/>
                                      </p:by>
                                    </p:animClr>
                                    <p:animClr clrSpc="hsl" dir="cw">
                                      <p:cBhvr>
                                        <p:cTn id="26" dur="500" fill="hold"/>
                                        <p:tgtEl>
                                          <p:spTgt spid="6">
                                            <p:graphicEl>
                                              <a:dgm id="{B8D72078-CCE6-428D-8BB2-CF15CAE01087}"/>
                                            </p:graphicEl>
                                          </p:spTgt>
                                        </p:tgtEl>
                                        <p:attrNameLst>
                                          <p:attrName>stroke.color</p:attrName>
                                        </p:attrNameLst>
                                      </p:cBhvr>
                                      <p:by>
                                        <p:hsl h="7200000" s="0" l="0"/>
                                      </p:by>
                                    </p:animClr>
                                    <p:set>
                                      <p:cBhvr>
                                        <p:cTn id="27" dur="500" fill="hold"/>
                                        <p:tgtEl>
                                          <p:spTgt spid="6">
                                            <p:graphicEl>
                                              <a:dgm id="{B8D72078-CCE6-428D-8BB2-CF15CAE01087}"/>
                                            </p:graphicEl>
                                          </p:spTgt>
                                        </p:tgtEl>
                                        <p:attrNameLst>
                                          <p:attrName>fill.type</p:attrName>
                                        </p:attrNameLst>
                                      </p:cBhvr>
                                      <p:to>
                                        <p:strVal val="solid"/>
                                      </p:to>
                                    </p:set>
                                  </p:childTnLst>
                                </p:cTn>
                              </p:par>
                            </p:childTnLst>
                          </p:cTn>
                        </p:par>
                        <p:par>
                          <p:cTn id="28" fill="hold">
                            <p:stCondLst>
                              <p:cond delay="2000"/>
                            </p:stCondLst>
                            <p:childTnLst>
                              <p:par>
                                <p:cTn id="29" presetID="21" presetClass="emph" presetSubtype="0" fill="hold" grpId="0" nodeType="afterEffect">
                                  <p:stCondLst>
                                    <p:cond delay="0"/>
                                  </p:stCondLst>
                                  <p:childTnLst>
                                    <p:animClr clrSpc="hsl" dir="cw">
                                      <p:cBhvr override="childStyle">
                                        <p:cTn id="30" dur="500" fill="hold"/>
                                        <p:tgtEl>
                                          <p:spTgt spid="6">
                                            <p:graphicEl>
                                              <a:dgm id="{7AB1141D-1698-49BC-ABC6-73AF73EEC8C9}"/>
                                            </p:graphicEl>
                                          </p:spTgt>
                                        </p:tgtEl>
                                        <p:attrNameLst>
                                          <p:attrName>style.color</p:attrName>
                                        </p:attrNameLst>
                                      </p:cBhvr>
                                      <p:by>
                                        <p:hsl h="7200000" s="0" l="0"/>
                                      </p:by>
                                    </p:animClr>
                                    <p:animClr clrSpc="hsl" dir="cw">
                                      <p:cBhvr>
                                        <p:cTn id="31" dur="500" fill="hold"/>
                                        <p:tgtEl>
                                          <p:spTgt spid="6">
                                            <p:graphicEl>
                                              <a:dgm id="{7AB1141D-1698-49BC-ABC6-73AF73EEC8C9}"/>
                                            </p:graphicEl>
                                          </p:spTgt>
                                        </p:tgtEl>
                                        <p:attrNameLst>
                                          <p:attrName>fillcolor</p:attrName>
                                        </p:attrNameLst>
                                      </p:cBhvr>
                                      <p:by>
                                        <p:hsl h="7200000" s="0" l="0"/>
                                      </p:by>
                                    </p:animClr>
                                    <p:animClr clrSpc="hsl" dir="cw">
                                      <p:cBhvr>
                                        <p:cTn id="32" dur="500" fill="hold"/>
                                        <p:tgtEl>
                                          <p:spTgt spid="6">
                                            <p:graphicEl>
                                              <a:dgm id="{7AB1141D-1698-49BC-ABC6-73AF73EEC8C9}"/>
                                            </p:graphicEl>
                                          </p:spTgt>
                                        </p:tgtEl>
                                        <p:attrNameLst>
                                          <p:attrName>stroke.color</p:attrName>
                                        </p:attrNameLst>
                                      </p:cBhvr>
                                      <p:by>
                                        <p:hsl h="7200000" s="0" l="0"/>
                                      </p:by>
                                    </p:animClr>
                                    <p:set>
                                      <p:cBhvr>
                                        <p:cTn id="33" dur="500" fill="hold"/>
                                        <p:tgtEl>
                                          <p:spTgt spid="6">
                                            <p:graphicEl>
                                              <a:dgm id="{7AB1141D-1698-49BC-ABC6-73AF73EEC8C9}"/>
                                            </p:graphicEl>
                                          </p:spTgt>
                                        </p:tgtEl>
                                        <p:attrNameLst>
                                          <p:attrName>fill.type</p:attrName>
                                        </p:attrNameLst>
                                      </p:cBhvr>
                                      <p:to>
                                        <p:strVal val="solid"/>
                                      </p:to>
                                    </p:set>
                                  </p:childTnLst>
                                </p:cTn>
                              </p:par>
                            </p:childTnLst>
                          </p:cTn>
                        </p:par>
                        <p:par>
                          <p:cTn id="34" fill="hold">
                            <p:stCondLst>
                              <p:cond delay="2500"/>
                            </p:stCondLst>
                            <p:childTnLst>
                              <p:par>
                                <p:cTn id="35" presetID="21" presetClass="emph" presetSubtype="0" fill="hold" grpId="0" nodeType="afterEffect">
                                  <p:stCondLst>
                                    <p:cond delay="0"/>
                                  </p:stCondLst>
                                  <p:childTnLst>
                                    <p:animClr clrSpc="hsl" dir="cw">
                                      <p:cBhvr override="childStyle">
                                        <p:cTn id="36" dur="500" fill="hold"/>
                                        <p:tgtEl>
                                          <p:spTgt spid="6">
                                            <p:graphicEl>
                                              <a:dgm id="{85C637BA-4387-4A6B-99F3-27A95F9DD8ED}"/>
                                            </p:graphicEl>
                                          </p:spTgt>
                                        </p:tgtEl>
                                        <p:attrNameLst>
                                          <p:attrName>style.color</p:attrName>
                                        </p:attrNameLst>
                                      </p:cBhvr>
                                      <p:by>
                                        <p:hsl h="7200000" s="0" l="0"/>
                                      </p:by>
                                    </p:animClr>
                                    <p:animClr clrSpc="hsl" dir="cw">
                                      <p:cBhvr>
                                        <p:cTn id="37" dur="500" fill="hold"/>
                                        <p:tgtEl>
                                          <p:spTgt spid="6">
                                            <p:graphicEl>
                                              <a:dgm id="{85C637BA-4387-4A6B-99F3-27A95F9DD8ED}"/>
                                            </p:graphicEl>
                                          </p:spTgt>
                                        </p:tgtEl>
                                        <p:attrNameLst>
                                          <p:attrName>fillcolor</p:attrName>
                                        </p:attrNameLst>
                                      </p:cBhvr>
                                      <p:by>
                                        <p:hsl h="7200000" s="0" l="0"/>
                                      </p:by>
                                    </p:animClr>
                                    <p:animClr clrSpc="hsl" dir="cw">
                                      <p:cBhvr>
                                        <p:cTn id="38" dur="500" fill="hold"/>
                                        <p:tgtEl>
                                          <p:spTgt spid="6">
                                            <p:graphicEl>
                                              <a:dgm id="{85C637BA-4387-4A6B-99F3-27A95F9DD8ED}"/>
                                            </p:graphicEl>
                                          </p:spTgt>
                                        </p:tgtEl>
                                        <p:attrNameLst>
                                          <p:attrName>stroke.color</p:attrName>
                                        </p:attrNameLst>
                                      </p:cBhvr>
                                      <p:by>
                                        <p:hsl h="7200000" s="0" l="0"/>
                                      </p:by>
                                    </p:animClr>
                                    <p:set>
                                      <p:cBhvr>
                                        <p:cTn id="39" dur="500" fill="hold"/>
                                        <p:tgtEl>
                                          <p:spTgt spid="6">
                                            <p:graphicEl>
                                              <a:dgm id="{85C637BA-4387-4A6B-99F3-27A95F9DD8ED}"/>
                                            </p:graphicEl>
                                          </p:spTgt>
                                        </p:tgtEl>
                                        <p:attrNameLst>
                                          <p:attrName>fill.type</p:attrName>
                                        </p:attrNameLst>
                                      </p:cBhvr>
                                      <p:to>
                                        <p:strVal val="solid"/>
                                      </p:to>
                                    </p:set>
                                  </p:childTnLst>
                                </p:cTn>
                              </p:par>
                            </p:childTnLst>
                          </p:cTn>
                        </p:par>
                        <p:par>
                          <p:cTn id="40" fill="hold">
                            <p:stCondLst>
                              <p:cond delay="3000"/>
                            </p:stCondLst>
                            <p:childTnLst>
                              <p:par>
                                <p:cTn id="41" presetID="21" presetClass="emph" presetSubtype="0" fill="hold" grpId="0" nodeType="afterEffect">
                                  <p:stCondLst>
                                    <p:cond delay="0"/>
                                  </p:stCondLst>
                                  <p:childTnLst>
                                    <p:animClr clrSpc="hsl" dir="cw">
                                      <p:cBhvr override="childStyle">
                                        <p:cTn id="42" dur="500" fill="hold"/>
                                        <p:tgtEl>
                                          <p:spTgt spid="6">
                                            <p:graphicEl>
                                              <a:dgm id="{6C4C9702-DF9F-4B28-96CE-17D6824346CB}"/>
                                            </p:graphicEl>
                                          </p:spTgt>
                                        </p:tgtEl>
                                        <p:attrNameLst>
                                          <p:attrName>style.color</p:attrName>
                                        </p:attrNameLst>
                                      </p:cBhvr>
                                      <p:by>
                                        <p:hsl h="7200000" s="0" l="0"/>
                                      </p:by>
                                    </p:animClr>
                                    <p:animClr clrSpc="hsl" dir="cw">
                                      <p:cBhvr>
                                        <p:cTn id="43" dur="500" fill="hold"/>
                                        <p:tgtEl>
                                          <p:spTgt spid="6">
                                            <p:graphicEl>
                                              <a:dgm id="{6C4C9702-DF9F-4B28-96CE-17D6824346CB}"/>
                                            </p:graphicEl>
                                          </p:spTgt>
                                        </p:tgtEl>
                                        <p:attrNameLst>
                                          <p:attrName>fillcolor</p:attrName>
                                        </p:attrNameLst>
                                      </p:cBhvr>
                                      <p:by>
                                        <p:hsl h="7200000" s="0" l="0"/>
                                      </p:by>
                                    </p:animClr>
                                    <p:animClr clrSpc="hsl" dir="cw">
                                      <p:cBhvr>
                                        <p:cTn id="44" dur="500" fill="hold"/>
                                        <p:tgtEl>
                                          <p:spTgt spid="6">
                                            <p:graphicEl>
                                              <a:dgm id="{6C4C9702-DF9F-4B28-96CE-17D6824346CB}"/>
                                            </p:graphicEl>
                                          </p:spTgt>
                                        </p:tgtEl>
                                        <p:attrNameLst>
                                          <p:attrName>stroke.color</p:attrName>
                                        </p:attrNameLst>
                                      </p:cBhvr>
                                      <p:by>
                                        <p:hsl h="7200000" s="0" l="0"/>
                                      </p:by>
                                    </p:animClr>
                                    <p:set>
                                      <p:cBhvr>
                                        <p:cTn id="45" dur="500" fill="hold"/>
                                        <p:tgtEl>
                                          <p:spTgt spid="6">
                                            <p:graphicEl>
                                              <a:dgm id="{6C4C9702-DF9F-4B28-96CE-17D6824346CB}"/>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Limitations/Future Directions</a:t>
            </a:r>
            <a:endParaRPr lang="en-US" dirty="0">
              <a:solidFill>
                <a:schemeClr val="bg1"/>
              </a:solidFill>
              <a:latin typeface="+mn-lt"/>
            </a:endParaRPr>
          </a:p>
        </p:txBody>
      </p:sp>
      <p:sp>
        <p:nvSpPr>
          <p:cNvPr id="3" name="Content Placeholder 2"/>
          <p:cNvSpPr>
            <a:spLocks noGrp="1"/>
          </p:cNvSpPr>
          <p:nvPr>
            <p:ph idx="1"/>
          </p:nvPr>
        </p:nvSpPr>
        <p:spPr/>
        <p:txBody>
          <a:bodyPr>
            <a:normAutofit/>
          </a:bodyPr>
          <a:lstStyle/>
          <a:p>
            <a:r>
              <a:rPr lang="en-US" dirty="0" smtClean="0">
                <a:solidFill>
                  <a:schemeClr val="bg1"/>
                </a:solidFill>
              </a:rPr>
              <a:t>Limitations</a:t>
            </a:r>
          </a:p>
          <a:p>
            <a:pPr lvl="1"/>
            <a:r>
              <a:rPr lang="en-US" sz="2200" dirty="0" smtClean="0">
                <a:solidFill>
                  <a:schemeClr val="bg1"/>
                </a:solidFill>
              </a:rPr>
              <a:t>Clinical sample that is not representative of the general population</a:t>
            </a:r>
          </a:p>
          <a:p>
            <a:pPr lvl="1"/>
            <a:r>
              <a:rPr lang="en-US" sz="2200" dirty="0" smtClean="0">
                <a:solidFill>
                  <a:schemeClr val="bg1"/>
                </a:solidFill>
              </a:rPr>
              <a:t>Small study sample</a:t>
            </a:r>
          </a:p>
          <a:p>
            <a:pPr lvl="1"/>
            <a:r>
              <a:rPr lang="en-US" sz="2200" dirty="0" smtClean="0">
                <a:solidFill>
                  <a:schemeClr val="bg1"/>
                </a:solidFill>
              </a:rPr>
              <a:t>Control group cannot be exactly matched to case group</a:t>
            </a:r>
          </a:p>
          <a:p>
            <a:endParaRPr lang="en-US" dirty="0" smtClean="0">
              <a:solidFill>
                <a:schemeClr val="bg1"/>
              </a:solidFill>
            </a:endParaRPr>
          </a:p>
          <a:p>
            <a:r>
              <a:rPr lang="en-US" dirty="0" smtClean="0">
                <a:solidFill>
                  <a:schemeClr val="bg1"/>
                </a:solidFill>
              </a:rPr>
              <a:t>Future directions</a:t>
            </a:r>
          </a:p>
          <a:p>
            <a:pPr lvl="1"/>
            <a:r>
              <a:rPr lang="en-US" sz="2200" dirty="0" smtClean="0">
                <a:solidFill>
                  <a:schemeClr val="bg1"/>
                </a:solidFill>
              </a:rPr>
              <a:t>Collect longitudinal primary data on incarcerated mothers, caregivers and children</a:t>
            </a:r>
          </a:p>
          <a:p>
            <a:pPr lvl="1"/>
            <a:r>
              <a:rPr lang="en-US" sz="2200" dirty="0" smtClean="0">
                <a:solidFill>
                  <a:schemeClr val="bg1"/>
                </a:solidFill>
              </a:rPr>
              <a:t>Aim: understand the effects of maternal incarceration on child behavioral health outcomes</a:t>
            </a:r>
          </a:p>
        </p:txBody>
      </p:sp>
    </p:spTree>
    <p:extLst>
      <p:ext uri="{BB962C8B-B14F-4D97-AF65-F5344CB8AC3E}">
        <p14:creationId xmlns:p14="http://schemas.microsoft.com/office/powerpoint/2010/main" val="1819892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fractur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Thank you!</a:t>
            </a:r>
            <a:r>
              <a:rPr lang="en-US" dirty="0"/>
              <a:t/>
            </a:r>
            <a:br>
              <a:rPr lang="en-US" dirty="0"/>
            </a:br>
            <a:endParaRPr lang="en-US" dirty="0"/>
          </a:p>
        </p:txBody>
      </p:sp>
      <p:sp>
        <p:nvSpPr>
          <p:cNvPr id="7" name="TextBox 6"/>
          <p:cNvSpPr txBox="1"/>
          <p:nvPr/>
        </p:nvSpPr>
        <p:spPr>
          <a:xfrm>
            <a:off x="4106582" y="2765286"/>
            <a:ext cx="6603999" cy="2123658"/>
          </a:xfrm>
          <a:prstGeom prst="rect">
            <a:avLst/>
          </a:prstGeom>
          <a:noFill/>
        </p:spPr>
        <p:txBody>
          <a:bodyPr wrap="square" rtlCol="0">
            <a:spAutoFit/>
          </a:bodyPr>
          <a:lstStyle/>
          <a:p>
            <a:pPr>
              <a:defRPr/>
            </a:pPr>
            <a:r>
              <a:rPr lang="en-US" sz="2200" dirty="0" smtClean="0">
                <a:solidFill>
                  <a:schemeClr val="bg1"/>
                </a:solidFill>
              </a:rPr>
              <a:t>Dr. Peter Brown</a:t>
            </a:r>
          </a:p>
          <a:p>
            <a:pPr>
              <a:defRPr/>
            </a:pPr>
            <a:r>
              <a:rPr lang="en-US" sz="2200" dirty="0">
                <a:solidFill>
                  <a:schemeClr val="bg1"/>
                </a:solidFill>
              </a:rPr>
              <a:t>Dr. Melvin Konner</a:t>
            </a:r>
          </a:p>
          <a:p>
            <a:pPr>
              <a:defRPr/>
            </a:pPr>
            <a:r>
              <a:rPr lang="en-US" sz="2200" dirty="0" smtClean="0">
                <a:solidFill>
                  <a:schemeClr val="bg1"/>
                </a:solidFill>
              </a:rPr>
              <a:t>Dr. Claire Coles and Mikayla Charles and the Emory Maternal Substance Abuse and Child Development staff</a:t>
            </a:r>
          </a:p>
          <a:p>
            <a:pPr>
              <a:defRPr/>
            </a:pPr>
            <a:r>
              <a:rPr lang="en-US" sz="2200" dirty="0" smtClean="0">
                <a:solidFill>
                  <a:schemeClr val="bg1"/>
                </a:solidFill>
              </a:rPr>
              <a:t>Adam </a:t>
            </a:r>
            <a:r>
              <a:rPr lang="en-US" sz="2200" dirty="0" err="1" smtClean="0">
                <a:solidFill>
                  <a:schemeClr val="bg1"/>
                </a:solidFill>
              </a:rPr>
              <a:t>Zabzdyr</a:t>
            </a:r>
            <a:r>
              <a:rPr lang="en-US" sz="2200" dirty="0" smtClean="0">
                <a:solidFill>
                  <a:schemeClr val="bg1"/>
                </a:solidFill>
              </a:rPr>
              <a:t> Reynolds</a:t>
            </a:r>
          </a:p>
          <a:p>
            <a:pPr>
              <a:defRPr/>
            </a:pPr>
            <a:r>
              <a:rPr lang="en-US" sz="2200" dirty="0" smtClean="0">
                <a:solidFill>
                  <a:schemeClr val="bg1"/>
                </a:solidFill>
              </a:rPr>
              <a:t>Laura Wells and The Break the Cycle Team</a:t>
            </a:r>
            <a:endParaRPr lang="en-US" sz="2200" dirty="0">
              <a:solidFill>
                <a:schemeClr val="bg1"/>
              </a:solidFill>
            </a:endParaRPr>
          </a:p>
        </p:txBody>
      </p:sp>
      <p:sp>
        <p:nvSpPr>
          <p:cNvPr id="8" name="TextBox 7"/>
          <p:cNvSpPr txBox="1"/>
          <p:nvPr/>
        </p:nvSpPr>
        <p:spPr>
          <a:xfrm>
            <a:off x="3136900" y="2057400"/>
            <a:ext cx="4271682" cy="707886"/>
          </a:xfrm>
          <a:prstGeom prst="rect">
            <a:avLst/>
          </a:prstGeom>
          <a:noFill/>
        </p:spPr>
        <p:txBody>
          <a:bodyPr wrap="none" rtlCol="0">
            <a:spAutoFit/>
          </a:bodyPr>
          <a:lstStyle/>
          <a:p>
            <a:r>
              <a:rPr lang="en-US" sz="4000" dirty="0" smtClean="0">
                <a:solidFill>
                  <a:schemeClr val="bg1"/>
                </a:solidFill>
              </a:rPr>
              <a:t>Acknowledgements</a:t>
            </a:r>
            <a:endParaRPr lang="en-US" dirty="0">
              <a:solidFill>
                <a:schemeClr val="bg1"/>
              </a:solidFill>
            </a:endParaRPr>
          </a:p>
        </p:txBody>
      </p:sp>
    </p:spTree>
    <p:extLst>
      <p:ext uri="{BB962C8B-B14F-4D97-AF65-F5344CB8AC3E}">
        <p14:creationId xmlns:p14="http://schemas.microsoft.com/office/powerpoint/2010/main" val="128804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The Rise in Women’s Incarceration </a:t>
            </a:r>
            <a:endParaRPr lang="en-US" dirty="0">
              <a:latin typeface="+mn-lt"/>
            </a:endParaRPr>
          </a:p>
        </p:txBody>
      </p:sp>
      <p:pic>
        <p:nvPicPr>
          <p:cNvPr id="4" name="Content Placeholder 3" descr="/Users/jonathanmerken/Desktop/Screen Shot 2017-03-23 at 2.09.11 PM.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1601" y="114300"/>
            <a:ext cx="11988799" cy="6388100"/>
          </a:xfrm>
          <a:prstGeom prst="rect">
            <a:avLst/>
          </a:prstGeom>
          <a:noFill/>
          <a:ln>
            <a:noFill/>
          </a:ln>
          <a:effectLst>
            <a:glow rad="127000">
              <a:schemeClr val="accent1"/>
            </a:glow>
            <a:innerShdw blurRad="698500">
              <a:prstClr val="black">
                <a:alpha val="95000"/>
              </a:prstClr>
            </a:innerShdw>
            <a:reflection endPos="0" dist="50800" dir="5400000" sy="-100000" algn="bl" rotWithShape="0"/>
          </a:effectLst>
        </p:spPr>
      </p:pic>
    </p:spTree>
    <p:extLst>
      <p:ext uri="{BB962C8B-B14F-4D97-AF65-F5344CB8AC3E}">
        <p14:creationId xmlns:p14="http://schemas.microsoft.com/office/powerpoint/2010/main" val="135228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7824" y="2018370"/>
            <a:ext cx="2536272" cy="769441"/>
          </a:xfrm>
          <a:prstGeom prst="rect">
            <a:avLst/>
          </a:prstGeom>
          <a:noFill/>
        </p:spPr>
        <p:txBody>
          <a:bodyPr wrap="none" rtlCol="0">
            <a:spAutoFit/>
          </a:bodyPr>
          <a:lstStyle/>
          <a:p>
            <a:r>
              <a:rPr lang="en-US" sz="4400" dirty="0" smtClean="0">
                <a:solidFill>
                  <a:schemeClr val="bg1"/>
                </a:solidFill>
              </a:rPr>
              <a:t>Appendix!</a:t>
            </a:r>
            <a:endParaRPr lang="en-US" sz="4400" dirty="0">
              <a:solidFill>
                <a:schemeClr val="bg1"/>
              </a:solidFill>
            </a:endParaRPr>
          </a:p>
        </p:txBody>
      </p:sp>
    </p:spTree>
    <p:extLst>
      <p:ext uri="{BB962C8B-B14F-4D97-AF65-F5344CB8AC3E}">
        <p14:creationId xmlns:p14="http://schemas.microsoft.com/office/powerpoint/2010/main" val="150159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ape 98"/>
          <p:cNvGraphicFramePr/>
          <p:nvPr>
            <p:extLst>
              <p:ext uri="{D42A27DB-BD31-4B8C-83A1-F6EECF244321}">
                <p14:modId xmlns:p14="http://schemas.microsoft.com/office/powerpoint/2010/main" val="492897512"/>
              </p:ext>
            </p:extLst>
          </p:nvPr>
        </p:nvGraphicFramePr>
        <p:xfrm>
          <a:off x="1791730" y="2271897"/>
          <a:ext cx="8464138" cy="3955908"/>
        </p:xfrm>
        <a:graphic>
          <a:graphicData uri="http://schemas.openxmlformats.org/drawingml/2006/table">
            <a:tbl>
              <a:tblPr/>
              <a:tblGrid>
                <a:gridCol w="2917549">
                  <a:extLst>
                    <a:ext uri="{9D8B030D-6E8A-4147-A177-3AD203B41FA5}">
                      <a16:colId xmlns="" xmlns:a16="http://schemas.microsoft.com/office/drawing/2014/main" val="20000"/>
                    </a:ext>
                  </a:extLst>
                </a:gridCol>
                <a:gridCol w="5546589">
                  <a:extLst>
                    <a:ext uri="{9D8B030D-6E8A-4147-A177-3AD203B41FA5}">
                      <a16:colId xmlns="" xmlns:a16="http://schemas.microsoft.com/office/drawing/2014/main" val="20001"/>
                    </a:ext>
                  </a:extLst>
                </a:gridCol>
              </a:tblGrid>
              <a:tr h="875616">
                <a:tc>
                  <a:txBody>
                    <a:bodyPr/>
                    <a:lstStyle/>
                    <a:p>
                      <a:pPr lvl="0">
                        <a:spcBef>
                          <a:spcPts val="0"/>
                        </a:spcBef>
                        <a:buNone/>
                      </a:pPr>
                      <a:r>
                        <a:rPr lang="en-US" sz="2800" dirty="0">
                          <a:solidFill>
                            <a:schemeClr val="bg1"/>
                          </a:solidFill>
                        </a:rPr>
                        <a:t>Code</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spcBef>
                          <a:spcPts val="0"/>
                        </a:spcBef>
                        <a:buNone/>
                      </a:pPr>
                      <a:r>
                        <a:rPr lang="en-US" sz="2800" dirty="0" smtClean="0">
                          <a:solidFill>
                            <a:schemeClr val="bg1"/>
                          </a:solidFill>
                        </a:rPr>
                        <a:t>Separation</a:t>
                      </a:r>
                      <a:r>
                        <a:rPr lang="en-US" sz="2800" baseline="0" dirty="0" smtClean="0">
                          <a:solidFill>
                            <a:schemeClr val="bg1"/>
                          </a:solidFill>
                        </a:rPr>
                        <a:t> from BM</a:t>
                      </a:r>
                      <a:endParaRPr lang="en-US" sz="2800" dirty="0">
                        <a:solidFill>
                          <a:schemeClr val="bg1"/>
                        </a:solidFill>
                      </a:endParaRP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026764">
                <a:tc>
                  <a:txBody>
                    <a:bodyPr/>
                    <a:lstStyle/>
                    <a:p>
                      <a:pPr lvl="0">
                        <a:spcBef>
                          <a:spcPts val="0"/>
                        </a:spcBef>
                        <a:buNone/>
                      </a:pPr>
                      <a:r>
                        <a:rPr lang="en-US" sz="2200" b="1" dirty="0">
                          <a:solidFill>
                            <a:schemeClr val="bg1"/>
                          </a:solidFill>
                        </a:rPr>
                        <a:t>Inclusion Criteria</a:t>
                      </a:r>
                    </a:p>
                  </a:txBody>
                  <a:tcPr marL="91425" marR="91425" marT="91425" marB="914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lvl="0">
                        <a:spcBef>
                          <a:spcPts val="0"/>
                        </a:spcBef>
                        <a:buNone/>
                      </a:pPr>
                      <a:r>
                        <a:rPr lang="en-US" sz="2200" b="1" dirty="0" smtClean="0">
                          <a:solidFill>
                            <a:schemeClr val="bg1"/>
                          </a:solidFill>
                        </a:rPr>
                        <a:t>Reasons</a:t>
                      </a:r>
                      <a:r>
                        <a:rPr lang="en-US" sz="2200" b="1" baseline="0" dirty="0" smtClean="0">
                          <a:solidFill>
                            <a:schemeClr val="bg1"/>
                          </a:solidFill>
                        </a:rPr>
                        <a:t> child was separation from biological mother (BM)</a:t>
                      </a:r>
                      <a:endParaRPr lang="en-US" sz="2200" b="1" dirty="0">
                        <a:solidFill>
                          <a:schemeClr val="bg1"/>
                        </a:solidFill>
                      </a:endParaRPr>
                    </a:p>
                  </a:txBody>
                  <a:tcPr marL="91425" marR="91425" marT="91425" marB="91425">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026764">
                <a:tc>
                  <a:txBody>
                    <a:bodyPr/>
                    <a:lstStyle/>
                    <a:p>
                      <a:pPr lvl="0">
                        <a:spcBef>
                          <a:spcPts val="0"/>
                        </a:spcBef>
                        <a:buNone/>
                      </a:pPr>
                      <a:r>
                        <a:rPr lang="en-US" sz="2200" b="1" dirty="0">
                          <a:solidFill>
                            <a:schemeClr val="bg1"/>
                          </a:solidFill>
                        </a:rPr>
                        <a:t>Exclusion Criteria</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spcBef>
                          <a:spcPts val="0"/>
                        </a:spcBef>
                        <a:buNone/>
                      </a:pPr>
                      <a:r>
                        <a:rPr lang="en-US" sz="2200" b="1" dirty="0" smtClean="0">
                          <a:solidFill>
                            <a:schemeClr val="bg1"/>
                          </a:solidFill>
                        </a:rPr>
                        <a:t>Discussion</a:t>
                      </a:r>
                      <a:r>
                        <a:rPr lang="en-US" sz="2200" b="1" baseline="0" dirty="0" smtClean="0">
                          <a:solidFill>
                            <a:schemeClr val="bg1"/>
                          </a:solidFill>
                        </a:rPr>
                        <a:t> of children either staying or returning to their BM’s custody</a:t>
                      </a:r>
                      <a:endParaRPr lang="en-US" sz="2200" b="1" dirty="0">
                        <a:solidFill>
                          <a:schemeClr val="bg1"/>
                        </a:solidFill>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026764">
                <a:tc>
                  <a:txBody>
                    <a:bodyPr/>
                    <a:lstStyle/>
                    <a:p>
                      <a:pPr lvl="0">
                        <a:spcBef>
                          <a:spcPts val="0"/>
                        </a:spcBef>
                        <a:buNone/>
                      </a:pPr>
                      <a:r>
                        <a:rPr lang="en-US" sz="2200" b="1" dirty="0">
                          <a:solidFill>
                            <a:schemeClr val="bg1"/>
                          </a:solidFill>
                        </a:rPr>
                        <a:t>Close But No</a:t>
                      </a:r>
                    </a:p>
                  </a:txBody>
                  <a:tcPr marL="91425" marR="91425" marT="91425" marB="91425">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spcBef>
                          <a:spcPts val="0"/>
                        </a:spcBef>
                        <a:buNone/>
                      </a:pPr>
                      <a:r>
                        <a:rPr lang="en-US" sz="2200" b="1" dirty="0">
                          <a:solidFill>
                            <a:schemeClr val="bg1"/>
                          </a:solidFill>
                        </a:rPr>
                        <a:t>Discussion of </a:t>
                      </a:r>
                      <a:r>
                        <a:rPr lang="en-US" sz="2200" b="1" dirty="0" smtClean="0">
                          <a:solidFill>
                            <a:schemeClr val="bg1"/>
                          </a:solidFill>
                        </a:rPr>
                        <a:t>separation from birth father or other</a:t>
                      </a:r>
                      <a:r>
                        <a:rPr lang="en-US" sz="2200" b="1" baseline="0" dirty="0" smtClean="0">
                          <a:solidFill>
                            <a:schemeClr val="bg1"/>
                          </a:solidFill>
                        </a:rPr>
                        <a:t> biological family members</a:t>
                      </a:r>
                      <a:endParaRPr lang="en-US" sz="2200" b="1" dirty="0">
                        <a:solidFill>
                          <a:schemeClr val="bg1"/>
                        </a:solidFill>
                      </a:endParaRPr>
                    </a:p>
                  </a:txBody>
                  <a:tcPr marL="91425" marR="91425" marT="91425" marB="91425">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6" name="Shape 99"/>
          <p:cNvSpPr txBox="1"/>
          <p:nvPr/>
        </p:nvSpPr>
        <p:spPr>
          <a:xfrm>
            <a:off x="2902568" y="860629"/>
            <a:ext cx="7353300" cy="858000"/>
          </a:xfrm>
          <a:prstGeom prst="rect">
            <a:avLst/>
          </a:prstGeom>
          <a:noFill/>
          <a:ln>
            <a:noFill/>
          </a:ln>
        </p:spPr>
        <p:txBody>
          <a:bodyPr lIns="91425" tIns="91425" rIns="91425" bIns="91425" anchor="t" anchorCtr="0">
            <a:noAutofit/>
          </a:bodyPr>
          <a:lstStyle/>
          <a:p>
            <a:pPr lvl="0">
              <a:spcBef>
                <a:spcPts val="0"/>
              </a:spcBef>
              <a:buNone/>
            </a:pPr>
            <a:r>
              <a:rPr lang="en-US" sz="4400" dirty="0">
                <a:solidFill>
                  <a:srgbClr val="FFFFFF"/>
                </a:solidFill>
              </a:rPr>
              <a:t>Example of codebook </a:t>
            </a:r>
            <a:r>
              <a:rPr lang="en-US" sz="4400" dirty="0" smtClean="0">
                <a:solidFill>
                  <a:srgbClr val="FFFFFF"/>
                </a:solidFill>
              </a:rPr>
              <a:t>entry</a:t>
            </a:r>
            <a:endParaRPr lang="en-US" sz="4400" dirty="0">
              <a:solidFill>
                <a:srgbClr val="FFFFFF"/>
              </a:solidFill>
            </a:endParaRPr>
          </a:p>
        </p:txBody>
      </p:sp>
    </p:spTree>
    <p:extLst>
      <p:ext uri="{BB962C8B-B14F-4D97-AF65-F5344CB8AC3E}">
        <p14:creationId xmlns:p14="http://schemas.microsoft.com/office/powerpoint/2010/main" val="138779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Background: Mothers in Prison</a:t>
            </a:r>
            <a:endParaRPr lang="en-US" dirty="0">
              <a:solidFill>
                <a:schemeClr val="bg1"/>
              </a:solidFill>
              <a:latin typeface="+mn-lt"/>
            </a:endParaRPr>
          </a:p>
        </p:txBody>
      </p:sp>
      <p:sp>
        <p:nvSpPr>
          <p:cNvPr id="3" name="Content Placeholder 2"/>
          <p:cNvSpPr>
            <a:spLocks noGrp="1"/>
          </p:cNvSpPr>
          <p:nvPr>
            <p:ph idx="1"/>
          </p:nvPr>
        </p:nvSpPr>
        <p:spPr>
          <a:xfrm>
            <a:off x="1522811" y="1384300"/>
            <a:ext cx="9376247" cy="4859618"/>
          </a:xfrm>
        </p:spPr>
        <p:txBody>
          <a:bodyPr>
            <a:normAutofit/>
          </a:bodyPr>
          <a:lstStyle/>
          <a:p>
            <a:pPr marL="285750" indent="-285750">
              <a:buFont typeface="Arial" pitchFamily="34" charset="0"/>
              <a:buChar char="•"/>
            </a:pPr>
            <a:r>
              <a:rPr lang="en-US" sz="2400" dirty="0">
                <a:solidFill>
                  <a:schemeClr val="bg1"/>
                </a:solidFill>
                <a:cs typeface="Times New Roman" pitchFamily="18" charset="0"/>
              </a:rPr>
              <a:t>The number of </a:t>
            </a:r>
            <a:r>
              <a:rPr lang="en-US" sz="2400" dirty="0" smtClean="0">
                <a:solidFill>
                  <a:schemeClr val="bg1"/>
                </a:solidFill>
                <a:cs typeface="Times New Roman" pitchFamily="18" charset="0"/>
              </a:rPr>
              <a:t>incarcerated women has increased 131% since 1991</a:t>
            </a:r>
          </a:p>
          <a:p>
            <a:pPr marL="285750" indent="-285750">
              <a:buFont typeface="Arial" pitchFamily="34" charset="0"/>
              <a:buChar char="•"/>
            </a:pPr>
            <a:r>
              <a:rPr lang="en-US" sz="2400" dirty="0" smtClean="0">
                <a:solidFill>
                  <a:schemeClr val="bg1"/>
                </a:solidFill>
                <a:cs typeface="Times New Roman" pitchFamily="18" charset="0"/>
              </a:rPr>
              <a:t>70% of these women have children under the age of 18</a:t>
            </a:r>
            <a:endParaRPr lang="en-US" sz="2400" dirty="0">
              <a:solidFill>
                <a:schemeClr val="bg1"/>
              </a:solidFill>
              <a:cs typeface="Times New Roman" pitchFamily="18" charset="0"/>
            </a:endParaRPr>
          </a:p>
          <a:p>
            <a:pPr marL="285750" indent="-285750">
              <a:buFont typeface="Arial" pitchFamily="34" charset="0"/>
              <a:buChar char="•"/>
            </a:pPr>
            <a:r>
              <a:rPr lang="en-US" sz="2400" dirty="0" smtClean="0">
                <a:solidFill>
                  <a:schemeClr val="bg1"/>
                </a:solidFill>
                <a:cs typeface="Times New Roman" pitchFamily="18" charset="0"/>
              </a:rPr>
              <a:t>62% of incarcerated mothers were their children’s primary caregivers and financial providers </a:t>
            </a:r>
            <a:endParaRPr lang="en-US" sz="2400" dirty="0">
              <a:solidFill>
                <a:schemeClr val="bg1"/>
              </a:solidFill>
            </a:endParaRPr>
          </a:p>
          <a:p>
            <a:pPr marL="228600" indent="-228600">
              <a:buFont typeface="Arial" pitchFamily="34" charset="0"/>
              <a:buAutoNum type="arabicPeriod"/>
            </a:pPr>
            <a:endParaRPr lang="en-US" sz="1200" dirty="0"/>
          </a:p>
          <a:p>
            <a:pPr marL="228600" indent="-228600">
              <a:buAutoNum type="arabicPeriod"/>
            </a:pPr>
            <a:endParaRPr lang="en-US" sz="1200" dirty="0"/>
          </a:p>
          <a:p>
            <a:pPr marL="0" indent="0">
              <a:buNone/>
            </a:pPr>
            <a:endParaRPr lang="en-US" sz="9600" dirty="0">
              <a:cs typeface="Times New Roman" pitchFamily="18" charset="0"/>
            </a:endParaRPr>
          </a:p>
          <a:p>
            <a:pPr marL="0" indent="0">
              <a:buNone/>
            </a:pPr>
            <a:endParaRPr lang="en-US" sz="9600" dirty="0">
              <a:cs typeface="Times New Roman" pitchFamily="18" charset="0"/>
            </a:endParaRPr>
          </a:p>
          <a:p>
            <a:endParaRPr lang="en-US" dirty="0"/>
          </a:p>
        </p:txBody>
      </p:sp>
      <p:pic>
        <p:nvPicPr>
          <p:cNvPr id="22" name="Picture 21"/>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873129" y="3211974"/>
            <a:ext cx="4309403" cy="3031944"/>
          </a:xfrm>
          <a:prstGeom prst="rect">
            <a:avLst/>
          </a:prstGeom>
        </p:spPr>
      </p:pic>
      <p:sp>
        <p:nvSpPr>
          <p:cNvPr id="4" name="TextBox 3"/>
          <p:cNvSpPr txBox="1"/>
          <p:nvPr/>
        </p:nvSpPr>
        <p:spPr>
          <a:xfrm>
            <a:off x="163807" y="5713003"/>
            <a:ext cx="5254580" cy="1061829"/>
          </a:xfrm>
          <a:prstGeom prst="rect">
            <a:avLst/>
          </a:prstGeom>
          <a:noFill/>
        </p:spPr>
        <p:txBody>
          <a:bodyPr wrap="square" rtlCol="0">
            <a:spAutoFit/>
          </a:bodyPr>
          <a:lstStyle/>
          <a:p>
            <a:pPr>
              <a:lnSpc>
                <a:spcPct val="90000"/>
              </a:lnSpc>
            </a:pPr>
            <a:r>
              <a:rPr lang="en-US" sz="1400" dirty="0" err="1" smtClean="0">
                <a:solidFill>
                  <a:schemeClr val="bg1"/>
                </a:solidFill>
              </a:rPr>
              <a:t>Dallaire</a:t>
            </a:r>
            <a:r>
              <a:rPr lang="en-US" sz="1400" dirty="0" smtClean="0">
                <a:solidFill>
                  <a:schemeClr val="bg1"/>
                </a:solidFill>
              </a:rPr>
              <a:t> </a:t>
            </a:r>
            <a:r>
              <a:rPr lang="en-US" sz="1400" dirty="0">
                <a:solidFill>
                  <a:schemeClr val="bg1"/>
                </a:solidFill>
              </a:rPr>
              <a:t>D.H., </a:t>
            </a:r>
            <a:r>
              <a:rPr lang="en-US" sz="1400" dirty="0" err="1">
                <a:solidFill>
                  <a:schemeClr val="bg1"/>
                </a:solidFill>
              </a:rPr>
              <a:t>Zeman</a:t>
            </a:r>
            <a:r>
              <a:rPr lang="en-US" sz="1400" dirty="0">
                <a:solidFill>
                  <a:schemeClr val="bg1"/>
                </a:solidFill>
              </a:rPr>
              <a:t>, J.L., &amp; Thrash, T.M. (2015</a:t>
            </a:r>
            <a:r>
              <a:rPr lang="en-US" sz="1400" dirty="0" smtClean="0">
                <a:solidFill>
                  <a:schemeClr val="bg1"/>
                </a:solidFill>
              </a:rPr>
              <a:t>)</a:t>
            </a:r>
            <a:r>
              <a:rPr lang="en-US" sz="1400" dirty="0"/>
              <a:t> </a:t>
            </a:r>
            <a:r>
              <a:rPr lang="en-US" sz="1400" dirty="0">
                <a:solidFill>
                  <a:schemeClr val="bg1"/>
                </a:solidFill>
              </a:rPr>
              <a:t>Journal of Clinical Child and Adolescent </a:t>
            </a:r>
            <a:r>
              <a:rPr lang="en-US" sz="1400" dirty="0" smtClean="0">
                <a:solidFill>
                  <a:schemeClr val="bg1"/>
                </a:solidFill>
              </a:rPr>
              <a:t>Psychology.</a:t>
            </a:r>
            <a:endParaRPr lang="en-US" sz="1400" dirty="0">
              <a:solidFill>
                <a:schemeClr val="bg1"/>
              </a:solidFill>
            </a:endParaRPr>
          </a:p>
          <a:p>
            <a:pPr>
              <a:lnSpc>
                <a:spcPct val="90000"/>
              </a:lnSpc>
            </a:pPr>
            <a:r>
              <a:rPr lang="en-US" sz="1400" dirty="0" err="1" smtClean="0">
                <a:solidFill>
                  <a:schemeClr val="bg1"/>
                </a:solidFill>
              </a:rPr>
              <a:t>Mumola</a:t>
            </a:r>
            <a:r>
              <a:rPr lang="en-US" sz="1400" dirty="0">
                <a:solidFill>
                  <a:schemeClr val="bg1"/>
                </a:solidFill>
              </a:rPr>
              <a:t>, C.J. (</a:t>
            </a:r>
            <a:r>
              <a:rPr lang="en-US" sz="1400" dirty="0" smtClean="0">
                <a:solidFill>
                  <a:schemeClr val="bg1"/>
                </a:solidFill>
              </a:rPr>
              <a:t>2000). Washington, DC: Bureau of Justice Statistics</a:t>
            </a:r>
            <a:endParaRPr lang="en-US" sz="1400" dirty="0">
              <a:solidFill>
                <a:schemeClr val="bg1"/>
              </a:solidFill>
            </a:endParaRPr>
          </a:p>
          <a:p>
            <a:pPr>
              <a:lnSpc>
                <a:spcPct val="90000"/>
              </a:lnSpc>
            </a:pPr>
            <a:r>
              <a:rPr lang="en-US" sz="1400" dirty="0">
                <a:solidFill>
                  <a:schemeClr val="bg1"/>
                </a:solidFill>
              </a:rPr>
              <a:t>Murray, J., &amp; Farrington, D. (2008 ). Crime and </a:t>
            </a:r>
            <a:r>
              <a:rPr lang="en-US" sz="1400" dirty="0" smtClean="0">
                <a:solidFill>
                  <a:schemeClr val="bg1"/>
                </a:solidFill>
              </a:rPr>
              <a:t>Justice.</a:t>
            </a:r>
          </a:p>
          <a:p>
            <a:pPr>
              <a:lnSpc>
                <a:spcPct val="90000"/>
              </a:lnSpc>
            </a:pPr>
            <a:r>
              <a:rPr lang="en-US" sz="1400" dirty="0">
                <a:solidFill>
                  <a:schemeClr val="bg1"/>
                </a:solidFill>
              </a:rPr>
              <a:t>Schafer, N. E., &amp; Dellinger, A. B. (</a:t>
            </a:r>
            <a:r>
              <a:rPr lang="en-US" sz="1400" dirty="0" smtClean="0">
                <a:solidFill>
                  <a:schemeClr val="bg1"/>
                </a:solidFill>
              </a:rPr>
              <a:t>1999). Women and Crime.</a:t>
            </a:r>
            <a:endParaRPr lang="en-US" sz="1400" dirty="0">
              <a:solidFill>
                <a:schemeClr val="bg1"/>
              </a:solidFill>
            </a:endParaRPr>
          </a:p>
        </p:txBody>
      </p:sp>
    </p:spTree>
    <p:extLst>
      <p:ext uri="{BB962C8B-B14F-4D97-AF65-F5344CB8AC3E}">
        <p14:creationId xmlns:p14="http://schemas.microsoft.com/office/powerpoint/2010/main" val="8966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Background: Children of Female Prisoners</a:t>
            </a:r>
            <a:endParaRPr lang="en-US" dirty="0">
              <a:solidFill>
                <a:schemeClr val="bg1"/>
              </a:solidFill>
              <a:latin typeface="+mn-lt"/>
            </a:endParaRPr>
          </a:p>
        </p:txBody>
      </p:sp>
      <p:sp>
        <p:nvSpPr>
          <p:cNvPr id="3" name="Content Placeholder 2"/>
          <p:cNvSpPr>
            <a:spLocks noGrp="1"/>
          </p:cNvSpPr>
          <p:nvPr>
            <p:ph idx="1"/>
          </p:nvPr>
        </p:nvSpPr>
        <p:spPr>
          <a:xfrm>
            <a:off x="838200" y="1825625"/>
            <a:ext cx="6287429" cy="4351338"/>
          </a:xfrm>
        </p:spPr>
        <p:txBody>
          <a:bodyPr>
            <a:normAutofit/>
          </a:bodyPr>
          <a:lstStyle/>
          <a:p>
            <a:r>
              <a:rPr lang="en-US" sz="2400" dirty="0" smtClean="0">
                <a:solidFill>
                  <a:schemeClr val="bg1"/>
                </a:solidFill>
              </a:rPr>
              <a:t>Hidden victims of the criminal justice system</a:t>
            </a:r>
          </a:p>
          <a:p>
            <a:r>
              <a:rPr lang="en-US" sz="2400" dirty="0">
                <a:solidFill>
                  <a:schemeClr val="bg1"/>
                </a:solidFill>
              </a:rPr>
              <a:t>Children of </a:t>
            </a:r>
            <a:r>
              <a:rPr lang="en-US" sz="2400" dirty="0" smtClean="0">
                <a:solidFill>
                  <a:schemeClr val="bg1"/>
                </a:solidFill>
              </a:rPr>
              <a:t>incarcerated women are </a:t>
            </a:r>
            <a:r>
              <a:rPr lang="en-US" sz="2400" dirty="0">
                <a:solidFill>
                  <a:schemeClr val="bg1"/>
                </a:solidFill>
              </a:rPr>
              <a:t>more likely </a:t>
            </a:r>
            <a:r>
              <a:rPr lang="en-US" sz="2400" dirty="0" smtClean="0">
                <a:solidFill>
                  <a:schemeClr val="bg1"/>
                </a:solidFill>
              </a:rPr>
              <a:t>to:</a:t>
            </a:r>
          </a:p>
          <a:p>
            <a:pPr lvl="1"/>
            <a:r>
              <a:rPr lang="en-US" sz="2200" dirty="0" smtClean="0">
                <a:solidFill>
                  <a:schemeClr val="bg1"/>
                </a:solidFill>
              </a:rPr>
              <a:t>perform </a:t>
            </a:r>
            <a:r>
              <a:rPr lang="en-US" sz="2200" dirty="0">
                <a:solidFill>
                  <a:schemeClr val="bg1"/>
                </a:solidFill>
              </a:rPr>
              <a:t>poorly in </a:t>
            </a:r>
            <a:r>
              <a:rPr lang="en-US" sz="2200" dirty="0" smtClean="0">
                <a:solidFill>
                  <a:schemeClr val="bg1"/>
                </a:solidFill>
              </a:rPr>
              <a:t>school</a:t>
            </a:r>
          </a:p>
          <a:p>
            <a:pPr lvl="1"/>
            <a:r>
              <a:rPr lang="en-US" sz="2200" dirty="0" smtClean="0">
                <a:solidFill>
                  <a:schemeClr val="bg1"/>
                </a:solidFill>
              </a:rPr>
              <a:t>abuse drugs </a:t>
            </a:r>
          </a:p>
          <a:p>
            <a:pPr lvl="1"/>
            <a:r>
              <a:rPr lang="en-US" sz="2200" dirty="0" smtClean="0">
                <a:solidFill>
                  <a:schemeClr val="bg1"/>
                </a:solidFill>
              </a:rPr>
              <a:t>have mental health problems</a:t>
            </a:r>
          </a:p>
          <a:p>
            <a:pPr lvl="1"/>
            <a:r>
              <a:rPr lang="en-US" sz="2200" dirty="0" smtClean="0">
                <a:solidFill>
                  <a:schemeClr val="bg1"/>
                </a:solidFill>
              </a:rPr>
              <a:t>live </a:t>
            </a:r>
            <a:r>
              <a:rPr lang="en-US" sz="2200" dirty="0">
                <a:solidFill>
                  <a:schemeClr val="bg1"/>
                </a:solidFill>
              </a:rPr>
              <a:t>in </a:t>
            </a:r>
            <a:r>
              <a:rPr lang="en-US" sz="2200" dirty="0" smtClean="0">
                <a:solidFill>
                  <a:schemeClr val="bg1"/>
                </a:solidFill>
              </a:rPr>
              <a:t>poverty</a:t>
            </a:r>
          </a:p>
          <a:p>
            <a:pPr lvl="1"/>
            <a:r>
              <a:rPr lang="en-US" sz="2200" dirty="0" smtClean="0">
                <a:solidFill>
                  <a:schemeClr val="bg1"/>
                </a:solidFill>
              </a:rPr>
              <a:t>be incarcerated later in life </a:t>
            </a:r>
            <a:endParaRPr lang="en-US" sz="2200" dirty="0">
              <a:solidFill>
                <a:schemeClr val="bg1"/>
              </a:solidFill>
            </a:endParaRPr>
          </a:p>
        </p:txBody>
      </p:sp>
      <p:sp>
        <p:nvSpPr>
          <p:cNvPr id="4" name="TextBox 3"/>
          <p:cNvSpPr txBox="1"/>
          <p:nvPr/>
        </p:nvSpPr>
        <p:spPr>
          <a:xfrm>
            <a:off x="352653" y="5600936"/>
            <a:ext cx="4572162" cy="1421928"/>
          </a:xfrm>
          <a:prstGeom prst="rect">
            <a:avLst/>
          </a:prstGeom>
          <a:noFill/>
        </p:spPr>
        <p:txBody>
          <a:bodyPr wrap="square" rtlCol="0">
            <a:spAutoFit/>
          </a:bodyPr>
          <a:lstStyle/>
          <a:p>
            <a:pPr>
              <a:lnSpc>
                <a:spcPct val="90000"/>
              </a:lnSpc>
            </a:pPr>
            <a:r>
              <a:rPr lang="en-US" sz="1400" dirty="0" err="1" smtClean="0">
                <a:solidFill>
                  <a:schemeClr val="bg1"/>
                </a:solidFill>
              </a:rPr>
              <a:t>Dallaire</a:t>
            </a:r>
            <a:r>
              <a:rPr lang="en-US" sz="1400" dirty="0" smtClean="0">
                <a:solidFill>
                  <a:schemeClr val="bg1"/>
                </a:solidFill>
              </a:rPr>
              <a:t> D.H. (2007). Family Relations</a:t>
            </a:r>
          </a:p>
          <a:p>
            <a:pPr>
              <a:lnSpc>
                <a:spcPct val="90000"/>
              </a:lnSpc>
            </a:pPr>
            <a:r>
              <a:rPr lang="en-US" sz="1400" dirty="0" err="1" smtClean="0">
                <a:solidFill>
                  <a:schemeClr val="bg1"/>
                </a:solidFill>
              </a:rPr>
              <a:t>Dallaire</a:t>
            </a:r>
            <a:r>
              <a:rPr lang="en-US" sz="1400" dirty="0" smtClean="0">
                <a:solidFill>
                  <a:schemeClr val="bg1"/>
                </a:solidFill>
              </a:rPr>
              <a:t> D.H., </a:t>
            </a:r>
            <a:r>
              <a:rPr lang="en-US" sz="1400" dirty="0" err="1" smtClean="0">
                <a:solidFill>
                  <a:schemeClr val="bg1"/>
                </a:solidFill>
              </a:rPr>
              <a:t>Zeman</a:t>
            </a:r>
            <a:r>
              <a:rPr lang="en-US" sz="1400" dirty="0" smtClean="0">
                <a:solidFill>
                  <a:schemeClr val="bg1"/>
                </a:solidFill>
              </a:rPr>
              <a:t>, J.L., &amp; Thrash, T.M. (2015)</a:t>
            </a:r>
            <a:r>
              <a:rPr lang="en-US" sz="1400" dirty="0"/>
              <a:t> </a:t>
            </a:r>
            <a:r>
              <a:rPr lang="en-US" sz="1400" dirty="0">
                <a:solidFill>
                  <a:schemeClr val="bg1"/>
                </a:solidFill>
              </a:rPr>
              <a:t>Journal of Clinical Child and Adolescent </a:t>
            </a:r>
            <a:r>
              <a:rPr lang="en-US" sz="1400" dirty="0" smtClean="0">
                <a:solidFill>
                  <a:schemeClr val="bg1"/>
                </a:solidFill>
              </a:rPr>
              <a:t>Psychology.</a:t>
            </a:r>
          </a:p>
          <a:p>
            <a:pPr>
              <a:lnSpc>
                <a:spcPct val="90000"/>
              </a:lnSpc>
            </a:pPr>
            <a:r>
              <a:rPr lang="en-US" sz="1400" dirty="0" err="1" smtClean="0">
                <a:solidFill>
                  <a:schemeClr val="bg1"/>
                </a:solidFill>
              </a:rPr>
              <a:t>Kjellstrand</a:t>
            </a:r>
            <a:r>
              <a:rPr lang="en-US" sz="1400" dirty="0" smtClean="0">
                <a:solidFill>
                  <a:schemeClr val="bg1"/>
                </a:solidFill>
              </a:rPr>
              <a:t> J.M., &amp; Eddy J.M (2011). Journal of Offender Rehabilitation</a:t>
            </a:r>
          </a:p>
          <a:p>
            <a:pPr>
              <a:lnSpc>
                <a:spcPct val="90000"/>
              </a:lnSpc>
            </a:pPr>
            <a:r>
              <a:rPr lang="en-US" sz="1400" dirty="0" smtClean="0">
                <a:solidFill>
                  <a:schemeClr val="bg1"/>
                </a:solidFill>
              </a:rPr>
              <a:t>Murray</a:t>
            </a:r>
            <a:r>
              <a:rPr lang="en-US" sz="1400" dirty="0">
                <a:solidFill>
                  <a:schemeClr val="bg1"/>
                </a:solidFill>
              </a:rPr>
              <a:t>, J., &amp; Farrington, D. (2008 </a:t>
            </a:r>
            <a:r>
              <a:rPr lang="en-US" sz="1400" dirty="0" smtClean="0">
                <a:solidFill>
                  <a:schemeClr val="bg1"/>
                </a:solidFill>
              </a:rPr>
              <a:t>). </a:t>
            </a:r>
            <a:r>
              <a:rPr lang="en-US" sz="1400" dirty="0">
                <a:solidFill>
                  <a:schemeClr val="bg1"/>
                </a:solidFill>
              </a:rPr>
              <a:t>Crime and </a:t>
            </a:r>
            <a:r>
              <a:rPr lang="en-US" sz="1400" dirty="0" smtClean="0">
                <a:solidFill>
                  <a:schemeClr val="bg1"/>
                </a:solidFill>
              </a:rPr>
              <a:t>Justice</a:t>
            </a:r>
          </a:p>
          <a:p>
            <a:pPr>
              <a:lnSpc>
                <a:spcPct val="90000"/>
              </a:lnSpc>
            </a:pPr>
            <a:endParaRPr lang="en-US" sz="12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162" y="1825625"/>
            <a:ext cx="3921965" cy="421833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p:spPr>
      </p:pic>
    </p:spTree>
    <p:extLst>
      <p:ext uri="{BB962C8B-B14F-4D97-AF65-F5344CB8AC3E}">
        <p14:creationId xmlns:p14="http://schemas.microsoft.com/office/powerpoint/2010/main" val="142137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Research Question/Hypothesis</a:t>
            </a:r>
            <a:endParaRPr lang="en-US" dirty="0">
              <a:solidFill>
                <a:schemeClr val="bg1"/>
              </a:solidFill>
              <a:latin typeface="+mn-lt"/>
            </a:endParaRPr>
          </a:p>
        </p:txBody>
      </p:sp>
      <p:sp>
        <p:nvSpPr>
          <p:cNvPr id="3" name="Content Placeholder 2"/>
          <p:cNvSpPr>
            <a:spLocks noGrp="1"/>
          </p:cNvSpPr>
          <p:nvPr>
            <p:ph idx="1"/>
          </p:nvPr>
        </p:nvSpPr>
        <p:spPr/>
        <p:txBody>
          <a:bodyPr>
            <a:normAutofit/>
          </a:bodyPr>
          <a:lstStyle/>
          <a:p>
            <a:r>
              <a:rPr lang="en-US" b="1" dirty="0" smtClean="0">
                <a:solidFill>
                  <a:schemeClr val="bg1"/>
                </a:solidFill>
              </a:rPr>
              <a:t>Research Question</a:t>
            </a:r>
          </a:p>
          <a:p>
            <a:pPr lvl="1"/>
            <a:r>
              <a:rPr lang="en-US" sz="2200" dirty="0" smtClean="0">
                <a:solidFill>
                  <a:schemeClr val="bg1"/>
                </a:solidFill>
              </a:rPr>
              <a:t>Do children with incarcerated mothers report higher rates of behavior problems compared to children separated from their mothers at birth?</a:t>
            </a:r>
          </a:p>
          <a:p>
            <a:endParaRPr lang="en-US" b="1" dirty="0" smtClean="0">
              <a:solidFill>
                <a:schemeClr val="bg1"/>
              </a:solidFill>
            </a:endParaRPr>
          </a:p>
          <a:p>
            <a:r>
              <a:rPr lang="en-US" b="1" dirty="0" smtClean="0">
                <a:solidFill>
                  <a:schemeClr val="bg1"/>
                </a:solidFill>
              </a:rPr>
              <a:t>Hypothesis</a:t>
            </a:r>
          </a:p>
          <a:p>
            <a:pPr lvl="1"/>
            <a:r>
              <a:rPr lang="en-US" sz="2200" dirty="0" smtClean="0">
                <a:solidFill>
                  <a:schemeClr val="bg1"/>
                </a:solidFill>
              </a:rPr>
              <a:t>Children with incarcerated mothers will report higher rates of internalizing and externalizing behavior problems.</a:t>
            </a:r>
          </a:p>
        </p:txBody>
      </p:sp>
    </p:spTree>
    <p:extLst>
      <p:ext uri="{BB962C8B-B14F-4D97-AF65-F5344CB8AC3E}">
        <p14:creationId xmlns:p14="http://schemas.microsoft.com/office/powerpoint/2010/main" val="46383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11450205"/>
              </p:ext>
            </p:extLst>
          </p:nvPr>
        </p:nvGraphicFramePr>
        <p:xfrm>
          <a:off x="784117" y="245328"/>
          <a:ext cx="10691061" cy="6434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13081" y="2554513"/>
            <a:ext cx="3033131" cy="1815882"/>
          </a:xfrm>
          <a:prstGeom prst="rect">
            <a:avLst/>
          </a:prstGeom>
          <a:noFill/>
        </p:spPr>
        <p:txBody>
          <a:bodyPr wrap="square" rtlCol="0">
            <a:spAutoFit/>
          </a:bodyPr>
          <a:lstStyle/>
          <a:p>
            <a:pPr algn="ctr"/>
            <a:r>
              <a:rPr lang="en-US" sz="2800" b="1" dirty="0">
                <a:solidFill>
                  <a:schemeClr val="bg1"/>
                </a:solidFill>
              </a:rPr>
              <a:t>Cycle of Environmental </a:t>
            </a:r>
          </a:p>
          <a:p>
            <a:pPr algn="ctr"/>
            <a:r>
              <a:rPr lang="en-US" sz="2800" b="1" dirty="0">
                <a:solidFill>
                  <a:schemeClr val="bg1"/>
                </a:solidFill>
              </a:rPr>
              <a:t>Health </a:t>
            </a:r>
          </a:p>
          <a:p>
            <a:pPr algn="ctr"/>
            <a:r>
              <a:rPr lang="en-US" sz="2800" b="1" dirty="0">
                <a:solidFill>
                  <a:schemeClr val="bg1"/>
                </a:solidFill>
              </a:rPr>
              <a:t>Disparities</a:t>
            </a:r>
          </a:p>
        </p:txBody>
      </p:sp>
    </p:spTree>
    <p:extLst>
      <p:ext uri="{BB962C8B-B14F-4D97-AF65-F5344CB8AC3E}">
        <p14:creationId xmlns:p14="http://schemas.microsoft.com/office/powerpoint/2010/main" val="36672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graphicEl>
                                              <a:dgm id="{821F9232-90CC-43B8-9684-612357F66692}"/>
                                            </p:graphicEl>
                                          </p:spTgt>
                                        </p:tgtEl>
                                        <p:attrNameLst>
                                          <p:attrName>style.color</p:attrName>
                                        </p:attrNameLst>
                                      </p:cBhvr>
                                      <p:by>
                                        <p:hsl h="7200000" s="0" l="0"/>
                                      </p:by>
                                    </p:animClr>
                                    <p:animClr clrSpc="hsl" dir="cw">
                                      <p:cBhvr>
                                        <p:cTn id="7" dur="500" fill="hold"/>
                                        <p:tgtEl>
                                          <p:spTgt spid="2">
                                            <p:graphicEl>
                                              <a:dgm id="{821F9232-90CC-43B8-9684-612357F66692}"/>
                                            </p:graphicEl>
                                          </p:spTgt>
                                        </p:tgtEl>
                                        <p:attrNameLst>
                                          <p:attrName>fillcolor</p:attrName>
                                        </p:attrNameLst>
                                      </p:cBhvr>
                                      <p:by>
                                        <p:hsl h="7200000" s="0" l="0"/>
                                      </p:by>
                                    </p:animClr>
                                    <p:animClr clrSpc="hsl" dir="cw">
                                      <p:cBhvr>
                                        <p:cTn id="8" dur="500" fill="hold"/>
                                        <p:tgtEl>
                                          <p:spTgt spid="2">
                                            <p:graphicEl>
                                              <a:dgm id="{821F9232-90CC-43B8-9684-612357F66692}"/>
                                            </p:graphicEl>
                                          </p:spTgt>
                                        </p:tgtEl>
                                        <p:attrNameLst>
                                          <p:attrName>stroke.color</p:attrName>
                                        </p:attrNameLst>
                                      </p:cBhvr>
                                      <p:by>
                                        <p:hsl h="7200000" s="0" l="0"/>
                                      </p:by>
                                    </p:animClr>
                                    <p:set>
                                      <p:cBhvr>
                                        <p:cTn id="9" dur="500" fill="hold"/>
                                        <p:tgtEl>
                                          <p:spTgt spid="2">
                                            <p:graphicEl>
                                              <a:dgm id="{821F9232-90CC-43B8-9684-612357F66692}"/>
                                            </p:graphicEl>
                                          </p:spTgt>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0" nodeType="afterEffect">
                                  <p:stCondLst>
                                    <p:cond delay="0"/>
                                  </p:stCondLst>
                                  <p:childTnLst>
                                    <p:animClr clrSpc="hsl" dir="cw">
                                      <p:cBhvr override="childStyle">
                                        <p:cTn id="12" dur="500" fill="hold"/>
                                        <p:tgtEl>
                                          <p:spTgt spid="2">
                                            <p:graphicEl>
                                              <a:dgm id="{404CADA2-F767-4EA4-9D6E-A4EB8F59667D}"/>
                                            </p:graphicEl>
                                          </p:spTgt>
                                        </p:tgtEl>
                                        <p:attrNameLst>
                                          <p:attrName>style.color</p:attrName>
                                        </p:attrNameLst>
                                      </p:cBhvr>
                                      <p:by>
                                        <p:hsl h="7200000" s="0" l="0"/>
                                      </p:by>
                                    </p:animClr>
                                    <p:animClr clrSpc="hsl" dir="cw">
                                      <p:cBhvr>
                                        <p:cTn id="13" dur="500" fill="hold"/>
                                        <p:tgtEl>
                                          <p:spTgt spid="2">
                                            <p:graphicEl>
                                              <a:dgm id="{404CADA2-F767-4EA4-9D6E-A4EB8F59667D}"/>
                                            </p:graphicEl>
                                          </p:spTgt>
                                        </p:tgtEl>
                                        <p:attrNameLst>
                                          <p:attrName>fillcolor</p:attrName>
                                        </p:attrNameLst>
                                      </p:cBhvr>
                                      <p:by>
                                        <p:hsl h="7200000" s="0" l="0"/>
                                      </p:by>
                                    </p:animClr>
                                    <p:animClr clrSpc="hsl" dir="cw">
                                      <p:cBhvr>
                                        <p:cTn id="14" dur="500" fill="hold"/>
                                        <p:tgtEl>
                                          <p:spTgt spid="2">
                                            <p:graphicEl>
                                              <a:dgm id="{404CADA2-F767-4EA4-9D6E-A4EB8F59667D}"/>
                                            </p:graphicEl>
                                          </p:spTgt>
                                        </p:tgtEl>
                                        <p:attrNameLst>
                                          <p:attrName>stroke.color</p:attrName>
                                        </p:attrNameLst>
                                      </p:cBhvr>
                                      <p:by>
                                        <p:hsl h="7200000" s="0" l="0"/>
                                      </p:by>
                                    </p:animClr>
                                    <p:set>
                                      <p:cBhvr>
                                        <p:cTn id="15" dur="500" fill="hold"/>
                                        <p:tgtEl>
                                          <p:spTgt spid="2">
                                            <p:graphicEl>
                                              <a:dgm id="{404CADA2-F767-4EA4-9D6E-A4EB8F59667D}"/>
                                            </p:graphicEl>
                                          </p:spTgt>
                                        </p:tgtEl>
                                        <p:attrNameLst>
                                          <p:attrName>fill.type</p:attrName>
                                        </p:attrNameLst>
                                      </p:cBhvr>
                                      <p:to>
                                        <p:strVal val="solid"/>
                                      </p:to>
                                    </p:set>
                                  </p:childTnLst>
                                </p:cTn>
                              </p:par>
                            </p:childTnLst>
                          </p:cTn>
                        </p:par>
                        <p:par>
                          <p:cTn id="16" fill="hold">
                            <p:stCondLst>
                              <p:cond delay="1000"/>
                            </p:stCondLst>
                            <p:childTnLst>
                              <p:par>
                                <p:cTn id="17" presetID="21" presetClass="emph" presetSubtype="0" fill="hold" grpId="0" nodeType="afterEffect">
                                  <p:stCondLst>
                                    <p:cond delay="0"/>
                                  </p:stCondLst>
                                  <p:childTnLst>
                                    <p:animClr clrSpc="hsl" dir="cw">
                                      <p:cBhvr override="childStyle">
                                        <p:cTn id="18" dur="500" fill="hold"/>
                                        <p:tgtEl>
                                          <p:spTgt spid="2">
                                            <p:graphicEl>
                                              <a:dgm id="{36D71F20-1A65-48CA-ADB9-F893BBDD038B}"/>
                                            </p:graphicEl>
                                          </p:spTgt>
                                        </p:tgtEl>
                                        <p:attrNameLst>
                                          <p:attrName>style.color</p:attrName>
                                        </p:attrNameLst>
                                      </p:cBhvr>
                                      <p:by>
                                        <p:hsl h="7200000" s="0" l="0"/>
                                      </p:by>
                                    </p:animClr>
                                    <p:animClr clrSpc="hsl" dir="cw">
                                      <p:cBhvr>
                                        <p:cTn id="19" dur="500" fill="hold"/>
                                        <p:tgtEl>
                                          <p:spTgt spid="2">
                                            <p:graphicEl>
                                              <a:dgm id="{36D71F20-1A65-48CA-ADB9-F893BBDD038B}"/>
                                            </p:graphicEl>
                                          </p:spTgt>
                                        </p:tgtEl>
                                        <p:attrNameLst>
                                          <p:attrName>fillcolor</p:attrName>
                                        </p:attrNameLst>
                                      </p:cBhvr>
                                      <p:by>
                                        <p:hsl h="7200000" s="0" l="0"/>
                                      </p:by>
                                    </p:animClr>
                                    <p:animClr clrSpc="hsl" dir="cw">
                                      <p:cBhvr>
                                        <p:cTn id="20" dur="500" fill="hold"/>
                                        <p:tgtEl>
                                          <p:spTgt spid="2">
                                            <p:graphicEl>
                                              <a:dgm id="{36D71F20-1A65-48CA-ADB9-F893BBDD038B}"/>
                                            </p:graphicEl>
                                          </p:spTgt>
                                        </p:tgtEl>
                                        <p:attrNameLst>
                                          <p:attrName>stroke.color</p:attrName>
                                        </p:attrNameLst>
                                      </p:cBhvr>
                                      <p:by>
                                        <p:hsl h="7200000" s="0" l="0"/>
                                      </p:by>
                                    </p:animClr>
                                    <p:set>
                                      <p:cBhvr>
                                        <p:cTn id="21" dur="500" fill="hold"/>
                                        <p:tgtEl>
                                          <p:spTgt spid="2">
                                            <p:graphicEl>
                                              <a:dgm id="{36D71F20-1A65-48CA-ADB9-F893BBDD038B}"/>
                                            </p:graphicEl>
                                          </p:spTgt>
                                        </p:tgtEl>
                                        <p:attrNameLst>
                                          <p:attrName>fill.type</p:attrName>
                                        </p:attrNameLst>
                                      </p:cBhvr>
                                      <p:to>
                                        <p:strVal val="solid"/>
                                      </p:to>
                                    </p:set>
                                  </p:childTnLst>
                                </p:cTn>
                              </p:par>
                            </p:childTnLst>
                          </p:cTn>
                        </p:par>
                        <p:par>
                          <p:cTn id="22" fill="hold">
                            <p:stCondLst>
                              <p:cond delay="1500"/>
                            </p:stCondLst>
                            <p:childTnLst>
                              <p:par>
                                <p:cTn id="23" presetID="21" presetClass="emph" presetSubtype="0" fill="hold" grpId="0" nodeType="afterEffect">
                                  <p:stCondLst>
                                    <p:cond delay="0"/>
                                  </p:stCondLst>
                                  <p:childTnLst>
                                    <p:animClr clrSpc="hsl" dir="cw">
                                      <p:cBhvr override="childStyle">
                                        <p:cTn id="24" dur="500" fill="hold"/>
                                        <p:tgtEl>
                                          <p:spTgt spid="2">
                                            <p:graphicEl>
                                              <a:dgm id="{B8D72078-CCE6-428D-8BB2-CF15CAE01087}"/>
                                            </p:graphicEl>
                                          </p:spTgt>
                                        </p:tgtEl>
                                        <p:attrNameLst>
                                          <p:attrName>style.color</p:attrName>
                                        </p:attrNameLst>
                                      </p:cBhvr>
                                      <p:by>
                                        <p:hsl h="7200000" s="0" l="0"/>
                                      </p:by>
                                    </p:animClr>
                                    <p:animClr clrSpc="hsl" dir="cw">
                                      <p:cBhvr>
                                        <p:cTn id="25" dur="500" fill="hold"/>
                                        <p:tgtEl>
                                          <p:spTgt spid="2">
                                            <p:graphicEl>
                                              <a:dgm id="{B8D72078-CCE6-428D-8BB2-CF15CAE01087}"/>
                                            </p:graphicEl>
                                          </p:spTgt>
                                        </p:tgtEl>
                                        <p:attrNameLst>
                                          <p:attrName>fillcolor</p:attrName>
                                        </p:attrNameLst>
                                      </p:cBhvr>
                                      <p:by>
                                        <p:hsl h="7200000" s="0" l="0"/>
                                      </p:by>
                                    </p:animClr>
                                    <p:animClr clrSpc="hsl" dir="cw">
                                      <p:cBhvr>
                                        <p:cTn id="26" dur="500" fill="hold"/>
                                        <p:tgtEl>
                                          <p:spTgt spid="2">
                                            <p:graphicEl>
                                              <a:dgm id="{B8D72078-CCE6-428D-8BB2-CF15CAE01087}"/>
                                            </p:graphicEl>
                                          </p:spTgt>
                                        </p:tgtEl>
                                        <p:attrNameLst>
                                          <p:attrName>stroke.color</p:attrName>
                                        </p:attrNameLst>
                                      </p:cBhvr>
                                      <p:by>
                                        <p:hsl h="7200000" s="0" l="0"/>
                                      </p:by>
                                    </p:animClr>
                                    <p:set>
                                      <p:cBhvr>
                                        <p:cTn id="27" dur="500" fill="hold"/>
                                        <p:tgtEl>
                                          <p:spTgt spid="2">
                                            <p:graphicEl>
                                              <a:dgm id="{B8D72078-CCE6-428D-8BB2-CF15CAE01087}"/>
                                            </p:graphicEl>
                                          </p:spTgt>
                                        </p:tgtEl>
                                        <p:attrNameLst>
                                          <p:attrName>fill.type</p:attrName>
                                        </p:attrNameLst>
                                      </p:cBhvr>
                                      <p:to>
                                        <p:strVal val="solid"/>
                                      </p:to>
                                    </p:set>
                                  </p:childTnLst>
                                </p:cTn>
                              </p:par>
                            </p:childTnLst>
                          </p:cTn>
                        </p:par>
                        <p:par>
                          <p:cTn id="28" fill="hold">
                            <p:stCondLst>
                              <p:cond delay="2000"/>
                            </p:stCondLst>
                            <p:childTnLst>
                              <p:par>
                                <p:cTn id="29" presetID="21" presetClass="emph" presetSubtype="0" fill="hold" grpId="0" nodeType="afterEffect">
                                  <p:stCondLst>
                                    <p:cond delay="0"/>
                                  </p:stCondLst>
                                  <p:childTnLst>
                                    <p:animClr clrSpc="hsl" dir="cw">
                                      <p:cBhvr override="childStyle">
                                        <p:cTn id="30" dur="500" fill="hold"/>
                                        <p:tgtEl>
                                          <p:spTgt spid="2">
                                            <p:graphicEl>
                                              <a:dgm id="{7AB1141D-1698-49BC-ABC6-73AF73EEC8C9}"/>
                                            </p:graphicEl>
                                          </p:spTgt>
                                        </p:tgtEl>
                                        <p:attrNameLst>
                                          <p:attrName>style.color</p:attrName>
                                        </p:attrNameLst>
                                      </p:cBhvr>
                                      <p:by>
                                        <p:hsl h="7200000" s="0" l="0"/>
                                      </p:by>
                                    </p:animClr>
                                    <p:animClr clrSpc="hsl" dir="cw">
                                      <p:cBhvr>
                                        <p:cTn id="31" dur="500" fill="hold"/>
                                        <p:tgtEl>
                                          <p:spTgt spid="2">
                                            <p:graphicEl>
                                              <a:dgm id="{7AB1141D-1698-49BC-ABC6-73AF73EEC8C9}"/>
                                            </p:graphicEl>
                                          </p:spTgt>
                                        </p:tgtEl>
                                        <p:attrNameLst>
                                          <p:attrName>fillcolor</p:attrName>
                                        </p:attrNameLst>
                                      </p:cBhvr>
                                      <p:by>
                                        <p:hsl h="7200000" s="0" l="0"/>
                                      </p:by>
                                    </p:animClr>
                                    <p:animClr clrSpc="hsl" dir="cw">
                                      <p:cBhvr>
                                        <p:cTn id="32" dur="500" fill="hold"/>
                                        <p:tgtEl>
                                          <p:spTgt spid="2">
                                            <p:graphicEl>
                                              <a:dgm id="{7AB1141D-1698-49BC-ABC6-73AF73EEC8C9}"/>
                                            </p:graphicEl>
                                          </p:spTgt>
                                        </p:tgtEl>
                                        <p:attrNameLst>
                                          <p:attrName>stroke.color</p:attrName>
                                        </p:attrNameLst>
                                      </p:cBhvr>
                                      <p:by>
                                        <p:hsl h="7200000" s="0" l="0"/>
                                      </p:by>
                                    </p:animClr>
                                    <p:set>
                                      <p:cBhvr>
                                        <p:cTn id="33" dur="500" fill="hold"/>
                                        <p:tgtEl>
                                          <p:spTgt spid="2">
                                            <p:graphicEl>
                                              <a:dgm id="{7AB1141D-1698-49BC-ABC6-73AF73EEC8C9}"/>
                                            </p:graphicEl>
                                          </p:spTgt>
                                        </p:tgtEl>
                                        <p:attrNameLst>
                                          <p:attrName>fill.type</p:attrName>
                                        </p:attrNameLst>
                                      </p:cBhvr>
                                      <p:to>
                                        <p:strVal val="solid"/>
                                      </p:to>
                                    </p:set>
                                  </p:childTnLst>
                                </p:cTn>
                              </p:par>
                            </p:childTnLst>
                          </p:cTn>
                        </p:par>
                        <p:par>
                          <p:cTn id="34" fill="hold">
                            <p:stCondLst>
                              <p:cond delay="2500"/>
                            </p:stCondLst>
                            <p:childTnLst>
                              <p:par>
                                <p:cTn id="35" presetID="21" presetClass="emph" presetSubtype="0" fill="hold" grpId="0" nodeType="afterEffect">
                                  <p:stCondLst>
                                    <p:cond delay="0"/>
                                  </p:stCondLst>
                                  <p:childTnLst>
                                    <p:animClr clrSpc="hsl" dir="cw">
                                      <p:cBhvr override="childStyle">
                                        <p:cTn id="36" dur="500" fill="hold"/>
                                        <p:tgtEl>
                                          <p:spTgt spid="2">
                                            <p:graphicEl>
                                              <a:dgm id="{85C637BA-4387-4A6B-99F3-27A95F9DD8ED}"/>
                                            </p:graphicEl>
                                          </p:spTgt>
                                        </p:tgtEl>
                                        <p:attrNameLst>
                                          <p:attrName>style.color</p:attrName>
                                        </p:attrNameLst>
                                      </p:cBhvr>
                                      <p:by>
                                        <p:hsl h="7200000" s="0" l="0"/>
                                      </p:by>
                                    </p:animClr>
                                    <p:animClr clrSpc="hsl" dir="cw">
                                      <p:cBhvr>
                                        <p:cTn id="37" dur="500" fill="hold"/>
                                        <p:tgtEl>
                                          <p:spTgt spid="2">
                                            <p:graphicEl>
                                              <a:dgm id="{85C637BA-4387-4A6B-99F3-27A95F9DD8ED}"/>
                                            </p:graphicEl>
                                          </p:spTgt>
                                        </p:tgtEl>
                                        <p:attrNameLst>
                                          <p:attrName>fillcolor</p:attrName>
                                        </p:attrNameLst>
                                      </p:cBhvr>
                                      <p:by>
                                        <p:hsl h="7200000" s="0" l="0"/>
                                      </p:by>
                                    </p:animClr>
                                    <p:animClr clrSpc="hsl" dir="cw">
                                      <p:cBhvr>
                                        <p:cTn id="38" dur="500" fill="hold"/>
                                        <p:tgtEl>
                                          <p:spTgt spid="2">
                                            <p:graphicEl>
                                              <a:dgm id="{85C637BA-4387-4A6B-99F3-27A95F9DD8ED}"/>
                                            </p:graphicEl>
                                          </p:spTgt>
                                        </p:tgtEl>
                                        <p:attrNameLst>
                                          <p:attrName>stroke.color</p:attrName>
                                        </p:attrNameLst>
                                      </p:cBhvr>
                                      <p:by>
                                        <p:hsl h="7200000" s="0" l="0"/>
                                      </p:by>
                                    </p:animClr>
                                    <p:set>
                                      <p:cBhvr>
                                        <p:cTn id="39" dur="500" fill="hold"/>
                                        <p:tgtEl>
                                          <p:spTgt spid="2">
                                            <p:graphicEl>
                                              <a:dgm id="{85C637BA-4387-4A6B-99F3-27A95F9DD8ED}"/>
                                            </p:graphicEl>
                                          </p:spTgt>
                                        </p:tgtEl>
                                        <p:attrNameLst>
                                          <p:attrName>fill.type</p:attrName>
                                        </p:attrNameLst>
                                      </p:cBhvr>
                                      <p:to>
                                        <p:strVal val="solid"/>
                                      </p:to>
                                    </p:set>
                                  </p:childTnLst>
                                </p:cTn>
                              </p:par>
                            </p:childTnLst>
                          </p:cTn>
                        </p:par>
                        <p:par>
                          <p:cTn id="40" fill="hold">
                            <p:stCondLst>
                              <p:cond delay="3000"/>
                            </p:stCondLst>
                            <p:childTnLst>
                              <p:par>
                                <p:cTn id="41" presetID="21" presetClass="emph" presetSubtype="0" fill="hold" grpId="0" nodeType="afterEffect">
                                  <p:stCondLst>
                                    <p:cond delay="0"/>
                                  </p:stCondLst>
                                  <p:childTnLst>
                                    <p:animClr clrSpc="hsl" dir="cw">
                                      <p:cBhvr override="childStyle">
                                        <p:cTn id="42" dur="500" fill="hold"/>
                                        <p:tgtEl>
                                          <p:spTgt spid="2">
                                            <p:graphicEl>
                                              <a:dgm id="{6C4C9702-DF9F-4B28-96CE-17D6824346CB}"/>
                                            </p:graphicEl>
                                          </p:spTgt>
                                        </p:tgtEl>
                                        <p:attrNameLst>
                                          <p:attrName>style.color</p:attrName>
                                        </p:attrNameLst>
                                      </p:cBhvr>
                                      <p:by>
                                        <p:hsl h="7200000" s="0" l="0"/>
                                      </p:by>
                                    </p:animClr>
                                    <p:animClr clrSpc="hsl" dir="cw">
                                      <p:cBhvr>
                                        <p:cTn id="43" dur="500" fill="hold"/>
                                        <p:tgtEl>
                                          <p:spTgt spid="2">
                                            <p:graphicEl>
                                              <a:dgm id="{6C4C9702-DF9F-4B28-96CE-17D6824346CB}"/>
                                            </p:graphicEl>
                                          </p:spTgt>
                                        </p:tgtEl>
                                        <p:attrNameLst>
                                          <p:attrName>fillcolor</p:attrName>
                                        </p:attrNameLst>
                                      </p:cBhvr>
                                      <p:by>
                                        <p:hsl h="7200000" s="0" l="0"/>
                                      </p:by>
                                    </p:animClr>
                                    <p:animClr clrSpc="hsl" dir="cw">
                                      <p:cBhvr>
                                        <p:cTn id="44" dur="500" fill="hold"/>
                                        <p:tgtEl>
                                          <p:spTgt spid="2">
                                            <p:graphicEl>
                                              <a:dgm id="{6C4C9702-DF9F-4B28-96CE-17D6824346CB}"/>
                                            </p:graphicEl>
                                          </p:spTgt>
                                        </p:tgtEl>
                                        <p:attrNameLst>
                                          <p:attrName>stroke.color</p:attrName>
                                        </p:attrNameLst>
                                      </p:cBhvr>
                                      <p:by>
                                        <p:hsl h="7200000" s="0" l="0"/>
                                      </p:by>
                                    </p:animClr>
                                    <p:set>
                                      <p:cBhvr>
                                        <p:cTn id="45" dur="500" fill="hold"/>
                                        <p:tgtEl>
                                          <p:spTgt spid="2">
                                            <p:graphicEl>
                                              <a:dgm id="{6C4C9702-DF9F-4B28-96CE-17D6824346CB}"/>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1"/>
            <a:ext cx="10515600" cy="1079499"/>
          </a:xfrm>
        </p:spPr>
        <p:txBody>
          <a:bodyPr/>
          <a:lstStyle/>
          <a:p>
            <a:r>
              <a:rPr lang="en-US" dirty="0" smtClean="0">
                <a:solidFill>
                  <a:schemeClr val="bg1"/>
                </a:solidFill>
                <a:latin typeface="+mn-lt"/>
              </a:rPr>
              <a:t>Methods: Sample and Analysis</a:t>
            </a:r>
            <a:endParaRPr lang="en-US" dirty="0">
              <a:solidFill>
                <a:schemeClr val="bg1"/>
              </a:solidFill>
              <a:latin typeface="+mn-lt"/>
            </a:endParaRPr>
          </a:p>
        </p:txBody>
      </p:sp>
      <p:sp>
        <p:nvSpPr>
          <p:cNvPr id="3" name="Content Placeholder 2"/>
          <p:cNvSpPr>
            <a:spLocks noGrp="1"/>
          </p:cNvSpPr>
          <p:nvPr>
            <p:ph idx="1"/>
          </p:nvPr>
        </p:nvSpPr>
        <p:spPr>
          <a:xfrm>
            <a:off x="838201" y="1397000"/>
            <a:ext cx="5549900" cy="4779963"/>
          </a:xfrm>
        </p:spPr>
        <p:txBody>
          <a:bodyPr>
            <a:normAutofit/>
          </a:bodyPr>
          <a:lstStyle/>
          <a:p>
            <a:pPr marL="228600" lvl="1">
              <a:spcBef>
                <a:spcPts val="1000"/>
              </a:spcBef>
            </a:pPr>
            <a:r>
              <a:rPr lang="en-US" sz="2800" b="1" dirty="0" smtClean="0">
                <a:solidFill>
                  <a:schemeClr val="bg1"/>
                </a:solidFill>
              </a:rPr>
              <a:t>Data Source: Emory Maternal </a:t>
            </a:r>
            <a:r>
              <a:rPr lang="en-US" sz="2800" b="1" dirty="0">
                <a:solidFill>
                  <a:schemeClr val="bg1"/>
                </a:solidFill>
              </a:rPr>
              <a:t>Substance Abuse and Child Development </a:t>
            </a:r>
            <a:r>
              <a:rPr lang="en-US" sz="2800" b="1" dirty="0" smtClean="0">
                <a:solidFill>
                  <a:schemeClr val="bg1"/>
                </a:solidFill>
              </a:rPr>
              <a:t>Clinic</a:t>
            </a:r>
          </a:p>
          <a:p>
            <a:pPr marL="685800" lvl="2">
              <a:spcBef>
                <a:spcPts val="1000"/>
              </a:spcBef>
            </a:pPr>
            <a:r>
              <a:rPr lang="en-US" sz="2200" dirty="0" smtClean="0">
                <a:solidFill>
                  <a:schemeClr val="bg1"/>
                </a:solidFill>
              </a:rPr>
              <a:t>Case-Control</a:t>
            </a:r>
          </a:p>
          <a:p>
            <a:pPr marL="685800" lvl="2">
              <a:spcBef>
                <a:spcPts val="1000"/>
              </a:spcBef>
            </a:pPr>
            <a:r>
              <a:rPr lang="en-US" sz="2200" dirty="0">
                <a:solidFill>
                  <a:schemeClr val="bg1"/>
                </a:solidFill>
              </a:rPr>
              <a:t>Secondary data</a:t>
            </a:r>
            <a:endParaRPr lang="en-US" sz="2200" dirty="0" smtClean="0">
              <a:solidFill>
                <a:schemeClr val="bg1"/>
              </a:solidFill>
            </a:endParaRPr>
          </a:p>
          <a:p>
            <a:pPr marL="685800" lvl="2">
              <a:spcBef>
                <a:spcPts val="1000"/>
              </a:spcBef>
            </a:pPr>
            <a:r>
              <a:rPr lang="en-US" sz="2200" dirty="0" smtClean="0">
                <a:solidFill>
                  <a:schemeClr val="bg1"/>
                </a:solidFill>
              </a:rPr>
              <a:t>Caregiver Child Behavior Checklist (CBCL) reports of children from 3-8 years old</a:t>
            </a:r>
          </a:p>
          <a:p>
            <a:pPr marL="685800" lvl="2">
              <a:spcBef>
                <a:spcPts val="1000"/>
              </a:spcBef>
            </a:pPr>
            <a:r>
              <a:rPr lang="en-US" sz="2200" dirty="0" smtClean="0">
                <a:solidFill>
                  <a:schemeClr val="bg1"/>
                </a:solidFill>
              </a:rPr>
              <a:t>Clinical sample</a:t>
            </a:r>
          </a:p>
          <a:p>
            <a:r>
              <a:rPr lang="en-US" b="1" dirty="0" smtClean="0">
                <a:solidFill>
                  <a:schemeClr val="bg1"/>
                </a:solidFill>
              </a:rPr>
              <a:t>Statistical Analysis</a:t>
            </a:r>
          </a:p>
          <a:p>
            <a:pPr lvl="1"/>
            <a:r>
              <a:rPr lang="en-US" sz="2200" dirty="0" smtClean="0">
                <a:solidFill>
                  <a:schemeClr val="bg1"/>
                </a:solidFill>
              </a:rPr>
              <a:t>Multiple Regression</a:t>
            </a:r>
          </a:p>
          <a:p>
            <a:r>
              <a:rPr lang="en-US" b="1" dirty="0" smtClean="0">
                <a:solidFill>
                  <a:schemeClr val="bg1"/>
                </a:solidFill>
              </a:rPr>
              <a:t>Thematic Text Analysis</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r="5395" b="4891"/>
          <a:stretch/>
        </p:blipFill>
        <p:spPr bwMode="auto">
          <a:xfrm>
            <a:off x="7061200" y="1003300"/>
            <a:ext cx="4837151" cy="5631676"/>
          </a:xfrm>
          <a:prstGeom prst="rect">
            <a:avLst/>
          </a:prstGeom>
          <a:noFill/>
          <a:ln>
            <a:noFill/>
          </a:ln>
        </p:spPr>
      </p:pic>
    </p:spTree>
    <p:extLst>
      <p:ext uri="{BB962C8B-B14F-4D97-AF65-F5344CB8AC3E}">
        <p14:creationId xmlns:p14="http://schemas.microsoft.com/office/powerpoint/2010/main" val="14329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8462"/>
            <a:ext cx="10515600" cy="1325563"/>
          </a:xfrm>
        </p:spPr>
        <p:txBody>
          <a:bodyPr/>
          <a:lstStyle/>
          <a:p>
            <a:r>
              <a:rPr lang="en-US" dirty="0" smtClean="0">
                <a:solidFill>
                  <a:schemeClr val="bg1"/>
                </a:solidFill>
              </a:rPr>
              <a:t>Methods: Key Variables</a:t>
            </a:r>
            <a:endParaRPr lang="en-US" dirty="0"/>
          </a:p>
        </p:txBody>
      </p:sp>
      <p:sp>
        <p:nvSpPr>
          <p:cNvPr id="4" name="Content Placeholder 2"/>
          <p:cNvSpPr>
            <a:spLocks noGrp="1"/>
          </p:cNvSpPr>
          <p:nvPr>
            <p:ph idx="1"/>
          </p:nvPr>
        </p:nvSpPr>
        <p:spPr>
          <a:xfrm>
            <a:off x="838200" y="852881"/>
            <a:ext cx="10515600" cy="4351338"/>
          </a:xfrm>
        </p:spPr>
        <p:txBody>
          <a:bodyPr anchor="ctr">
            <a:normAutofit/>
          </a:bodyPr>
          <a:lstStyle/>
          <a:p>
            <a:pPr>
              <a:lnSpc>
                <a:spcPct val="80000"/>
              </a:lnSpc>
            </a:pPr>
            <a:r>
              <a:rPr lang="en-US" b="1" dirty="0" smtClean="0">
                <a:solidFill>
                  <a:schemeClr val="bg1"/>
                </a:solidFill>
              </a:rPr>
              <a:t>Outcome Variables:</a:t>
            </a:r>
            <a:endParaRPr lang="en-US" b="1" dirty="0">
              <a:solidFill>
                <a:schemeClr val="bg1"/>
              </a:solidFill>
            </a:endParaRPr>
          </a:p>
          <a:p>
            <a:pPr lvl="2">
              <a:lnSpc>
                <a:spcPct val="80000"/>
              </a:lnSpc>
            </a:pPr>
            <a:r>
              <a:rPr lang="en-US" sz="2200" dirty="0" smtClean="0">
                <a:solidFill>
                  <a:schemeClr val="bg1"/>
                </a:solidFill>
              </a:rPr>
              <a:t>Internalizing behavior problems</a:t>
            </a:r>
          </a:p>
          <a:p>
            <a:pPr lvl="2">
              <a:lnSpc>
                <a:spcPct val="80000"/>
              </a:lnSpc>
            </a:pPr>
            <a:r>
              <a:rPr lang="en-US" sz="2200" dirty="0" smtClean="0">
                <a:solidFill>
                  <a:schemeClr val="bg1"/>
                </a:solidFill>
              </a:rPr>
              <a:t>Externalizing behavior problems</a:t>
            </a:r>
          </a:p>
          <a:p>
            <a:pPr>
              <a:lnSpc>
                <a:spcPct val="80000"/>
              </a:lnSpc>
            </a:pPr>
            <a:r>
              <a:rPr lang="en-US" b="1" dirty="0" smtClean="0">
                <a:solidFill>
                  <a:schemeClr val="bg1"/>
                </a:solidFill>
              </a:rPr>
              <a:t>Main Predictor Variable:</a:t>
            </a:r>
            <a:endParaRPr lang="en-US" b="1" dirty="0">
              <a:solidFill>
                <a:schemeClr val="bg1"/>
              </a:solidFill>
            </a:endParaRPr>
          </a:p>
          <a:p>
            <a:pPr marL="578358" lvl="1" indent="-285750">
              <a:lnSpc>
                <a:spcPct val="80000"/>
              </a:lnSpc>
              <a:buFont typeface="Arial" pitchFamily="34" charset="0"/>
              <a:buChar char="•"/>
            </a:pPr>
            <a:r>
              <a:rPr lang="en-US" sz="2200" dirty="0" smtClean="0">
                <a:solidFill>
                  <a:schemeClr val="bg1"/>
                </a:solidFill>
                <a:cs typeface="Times New Roman" pitchFamily="18" charset="0"/>
              </a:rPr>
              <a:t>Maternal incarceration </a:t>
            </a:r>
          </a:p>
        </p:txBody>
      </p:sp>
      <p:grpSp>
        <p:nvGrpSpPr>
          <p:cNvPr id="7" name="Group 6"/>
          <p:cNvGrpSpPr/>
          <p:nvPr/>
        </p:nvGrpSpPr>
        <p:grpSpPr>
          <a:xfrm>
            <a:off x="7047225" y="2014025"/>
            <a:ext cx="3617258" cy="3608755"/>
            <a:chOff x="5130714" y="2557474"/>
            <a:chExt cx="3135189" cy="4241789"/>
          </a:xfrm>
          <a:blipFill dpi="0" rotWithShape="1">
            <a:blip r:embed="rId3">
              <a:extLst>
                <a:ext uri="{28A0092B-C50C-407E-A947-70E740481C1C}">
                  <a14:useLocalDpi xmlns:a14="http://schemas.microsoft.com/office/drawing/2010/main" val="0"/>
                </a:ext>
              </a:extLst>
            </a:blip>
            <a:srcRect/>
            <a:stretch>
              <a:fillRect/>
            </a:stretch>
          </a:blipFill>
        </p:grpSpPr>
        <p:sp>
          <p:nvSpPr>
            <p:cNvPr id="8" name="Snip Diagonal Corner Rectangle 7"/>
            <p:cNvSpPr/>
            <p:nvPr/>
          </p:nvSpPr>
          <p:spPr>
            <a:xfrm>
              <a:off x="5130714" y="2557474"/>
              <a:ext cx="680670" cy="3417328"/>
            </a:xfrm>
            <a:prstGeom prst="snip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Diagonal Corner Rectangle 8"/>
            <p:cNvSpPr/>
            <p:nvPr/>
          </p:nvSpPr>
          <p:spPr>
            <a:xfrm>
              <a:off x="6734376" y="3145370"/>
              <a:ext cx="680670" cy="3417328"/>
            </a:xfrm>
            <a:prstGeom prst="snip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Diagonal Corner Rectangle 9"/>
            <p:cNvSpPr/>
            <p:nvPr/>
          </p:nvSpPr>
          <p:spPr>
            <a:xfrm>
              <a:off x="5939104" y="2894572"/>
              <a:ext cx="680670" cy="3417328"/>
            </a:xfrm>
            <a:prstGeom prst="snip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p:cNvSpPr/>
            <p:nvPr/>
          </p:nvSpPr>
          <p:spPr>
            <a:xfrm>
              <a:off x="7585233" y="3381935"/>
              <a:ext cx="680670" cy="3417328"/>
            </a:xfrm>
            <a:prstGeom prst="snip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903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Methods: Covariates</a:t>
            </a:r>
            <a:endParaRPr lang="en-US" dirty="0"/>
          </a:p>
        </p:txBody>
      </p:sp>
      <p:sp>
        <p:nvSpPr>
          <p:cNvPr id="4" name="Content Placeholder 3"/>
          <p:cNvSpPr>
            <a:spLocks noGrp="1"/>
          </p:cNvSpPr>
          <p:nvPr>
            <p:ph idx="1"/>
          </p:nvPr>
        </p:nvSpPr>
        <p:spPr>
          <a:xfrm>
            <a:off x="431429" y="2462447"/>
            <a:ext cx="5153892" cy="3158837"/>
          </a:xfrm>
          <a:prstGeom prst="roundRect">
            <a:avLst/>
          </a:prstGeom>
          <a:solidFill>
            <a:schemeClr val="bg2">
              <a:lumMod val="9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spcBef>
                <a:spcPts val="0"/>
              </a:spcBef>
              <a:spcAft>
                <a:spcPts val="600"/>
              </a:spcAft>
              <a:buNone/>
            </a:pPr>
            <a:r>
              <a:rPr lang="en-US" b="1" u="sng" dirty="0" smtClean="0">
                <a:solidFill>
                  <a:schemeClr val="bg2">
                    <a:lumMod val="25000"/>
                  </a:schemeClr>
                </a:solidFill>
                <a:ea typeface="SimSun" panose="02010600030101010101" pitchFamily="2" charset="-122"/>
                <a:cs typeface="Times New Roman" panose="02020603050405020304" pitchFamily="18" charset="0"/>
              </a:rPr>
              <a:t>Demographics</a:t>
            </a:r>
          </a:p>
          <a:p>
            <a:pPr marL="0" indent="0" algn="ctr">
              <a:spcBef>
                <a:spcPts val="0"/>
              </a:spcBef>
              <a:spcAft>
                <a:spcPts val="600"/>
              </a:spcAft>
              <a:buNone/>
            </a:pPr>
            <a:endParaRPr lang="en-US" sz="2200" dirty="0" smtClean="0">
              <a:solidFill>
                <a:schemeClr val="bg2">
                  <a:lumMod val="25000"/>
                </a:schemeClr>
              </a:solidFill>
              <a:ea typeface="SimSun" panose="02010600030101010101" pitchFamily="2" charset="-122"/>
              <a:cs typeface="Times New Roman" panose="02020603050405020304" pitchFamily="18" charset="0"/>
            </a:endParaRPr>
          </a:p>
          <a:p>
            <a:pPr marL="0" indent="0" algn="ctr">
              <a:spcBef>
                <a:spcPts val="0"/>
              </a:spcBef>
              <a:spcAft>
                <a:spcPts val="600"/>
              </a:spcAft>
              <a:buNone/>
            </a:pPr>
            <a:r>
              <a:rPr lang="en-US" sz="2200" dirty="0" smtClean="0">
                <a:solidFill>
                  <a:schemeClr val="bg2">
                    <a:lumMod val="25000"/>
                  </a:schemeClr>
                </a:solidFill>
                <a:ea typeface="SimSun" panose="02010600030101010101" pitchFamily="2" charset="-122"/>
                <a:cs typeface="Times New Roman" panose="02020603050405020304" pitchFamily="18" charset="0"/>
              </a:rPr>
              <a:t>Age</a:t>
            </a:r>
            <a:endParaRPr lang="en-US" sz="2200" dirty="0">
              <a:solidFill>
                <a:schemeClr val="bg2">
                  <a:lumMod val="25000"/>
                </a:schemeClr>
              </a:solidFill>
              <a:ea typeface="SimSun" panose="02010600030101010101" pitchFamily="2" charset="-122"/>
              <a:cs typeface="Times New Roman" panose="02020603050405020304" pitchFamily="18" charset="0"/>
            </a:endParaRPr>
          </a:p>
          <a:p>
            <a:pPr marL="0" indent="0" algn="ctr">
              <a:spcBef>
                <a:spcPts val="0"/>
              </a:spcBef>
              <a:spcAft>
                <a:spcPts val="600"/>
              </a:spcAft>
              <a:buNone/>
            </a:pPr>
            <a:r>
              <a:rPr lang="en-US" sz="2200" dirty="0" smtClean="0">
                <a:solidFill>
                  <a:schemeClr val="bg2">
                    <a:lumMod val="25000"/>
                  </a:schemeClr>
                </a:solidFill>
                <a:ea typeface="SimSun" panose="02010600030101010101" pitchFamily="2" charset="-122"/>
                <a:cs typeface="Times New Roman" panose="02020603050405020304" pitchFamily="18" charset="0"/>
              </a:rPr>
              <a:t>Gender</a:t>
            </a:r>
            <a:endParaRPr lang="en-US" sz="2200" dirty="0">
              <a:solidFill>
                <a:schemeClr val="bg2">
                  <a:lumMod val="25000"/>
                </a:schemeClr>
              </a:solidFill>
              <a:ea typeface="SimSun" panose="02010600030101010101" pitchFamily="2" charset="-122"/>
              <a:cs typeface="Times New Roman" panose="02020603050405020304" pitchFamily="18" charset="0"/>
            </a:endParaRPr>
          </a:p>
          <a:p>
            <a:pPr marL="0" indent="0" algn="ctr">
              <a:spcBef>
                <a:spcPts val="0"/>
              </a:spcBef>
              <a:spcAft>
                <a:spcPts val="600"/>
              </a:spcAft>
              <a:buNone/>
            </a:pPr>
            <a:r>
              <a:rPr lang="en-US" sz="2200" dirty="0" smtClean="0">
                <a:solidFill>
                  <a:schemeClr val="bg2">
                    <a:lumMod val="25000"/>
                  </a:schemeClr>
                </a:solidFill>
                <a:ea typeface="SimSun" panose="02010600030101010101" pitchFamily="2" charset="-122"/>
                <a:cs typeface="Times New Roman" panose="02020603050405020304" pitchFamily="18" charset="0"/>
              </a:rPr>
              <a:t>Race/ethnicity</a:t>
            </a:r>
            <a:endParaRPr lang="en-US" sz="2200" dirty="0">
              <a:solidFill>
                <a:schemeClr val="bg2">
                  <a:lumMod val="25000"/>
                </a:schemeClr>
              </a:solidFill>
              <a:ea typeface="SimSun" panose="02010600030101010101" pitchFamily="2" charset="-122"/>
              <a:cs typeface="Times New Roman" panose="02020603050405020304" pitchFamily="18" charset="0"/>
            </a:endParaRPr>
          </a:p>
        </p:txBody>
      </p:sp>
      <p:sp>
        <p:nvSpPr>
          <p:cNvPr id="6" name="Rounded Rectangle 5"/>
          <p:cNvSpPr/>
          <p:nvPr/>
        </p:nvSpPr>
        <p:spPr>
          <a:xfrm>
            <a:off x="6275971" y="2302532"/>
            <a:ext cx="5285093" cy="3478668"/>
          </a:xfrm>
          <a:prstGeom prst="roundRect">
            <a:avLst/>
          </a:prstGeom>
          <a:solidFill>
            <a:schemeClr val="bg2">
              <a:lumMod val="5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0"/>
              </a:spcBef>
            </a:pPr>
            <a:r>
              <a:rPr lang="en-US" sz="2800" b="1" u="sng" dirty="0" smtClean="0">
                <a:solidFill>
                  <a:schemeClr val="bg1"/>
                </a:solidFill>
                <a:ea typeface="SimSun" panose="02010600030101010101" pitchFamily="2" charset="-122"/>
                <a:cs typeface="Times New Roman" panose="02020603050405020304" pitchFamily="18" charset="0"/>
              </a:rPr>
              <a:t>Family Composition</a:t>
            </a:r>
          </a:p>
          <a:p>
            <a:pPr algn="ctr">
              <a:spcBef>
                <a:spcPts val="0"/>
              </a:spcBef>
            </a:pPr>
            <a:endParaRPr lang="en-US" sz="2800" b="1" u="sng" dirty="0">
              <a:solidFill>
                <a:schemeClr val="bg1"/>
              </a:solidFill>
              <a:ea typeface="SimSun" panose="02010600030101010101" pitchFamily="2" charset="-122"/>
              <a:cs typeface="Times New Roman" panose="02020603050405020304" pitchFamily="18" charset="0"/>
            </a:endParaRPr>
          </a:p>
          <a:p>
            <a:pPr algn="ctr">
              <a:spcBef>
                <a:spcPts val="0"/>
              </a:spcBef>
            </a:pPr>
            <a:r>
              <a:rPr lang="en-US" sz="2200" dirty="0" smtClean="0">
                <a:solidFill>
                  <a:schemeClr val="bg1"/>
                </a:solidFill>
                <a:ea typeface="SimSun" panose="02010600030101010101" pitchFamily="2" charset="-122"/>
                <a:cs typeface="Times New Roman" panose="02020603050405020304" pitchFamily="18" charset="0"/>
              </a:rPr>
              <a:t>Time in birth mother’s custody</a:t>
            </a:r>
          </a:p>
          <a:p>
            <a:pPr algn="ctr">
              <a:spcBef>
                <a:spcPts val="0"/>
              </a:spcBef>
            </a:pPr>
            <a:r>
              <a:rPr lang="en-US" sz="2200" dirty="0" smtClean="0">
                <a:solidFill>
                  <a:schemeClr val="bg1"/>
                </a:solidFill>
                <a:ea typeface="SimSun" panose="02010600030101010101" pitchFamily="2" charset="-122"/>
                <a:cs typeface="Times New Roman" panose="02020603050405020304" pitchFamily="18" charset="0"/>
              </a:rPr>
              <a:t>Time with current caregiver</a:t>
            </a:r>
          </a:p>
          <a:p>
            <a:pPr algn="ctr">
              <a:spcBef>
                <a:spcPts val="0"/>
              </a:spcBef>
            </a:pPr>
            <a:r>
              <a:rPr lang="en-US" sz="2200" dirty="0" smtClean="0">
                <a:solidFill>
                  <a:schemeClr val="bg1"/>
                </a:solidFill>
                <a:ea typeface="SimSun" panose="02010600030101010101" pitchFamily="2" charset="-122"/>
                <a:cs typeface="Times New Roman" panose="02020603050405020304" pitchFamily="18" charset="0"/>
              </a:rPr>
              <a:t>Number of children in caregiver’s care</a:t>
            </a:r>
          </a:p>
        </p:txBody>
      </p:sp>
    </p:spTree>
    <p:extLst>
      <p:ext uri="{BB962C8B-B14F-4D97-AF65-F5344CB8AC3E}">
        <p14:creationId xmlns:p14="http://schemas.microsoft.com/office/powerpoint/2010/main" val="72712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6282</TotalTime>
  <Words>2167</Words>
  <Application>Microsoft Office PowerPoint</Application>
  <PresentationFormat>Widescreen</PresentationFormat>
  <Paragraphs>346</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SimSun</vt:lpstr>
      <vt:lpstr>Arial</vt:lpstr>
      <vt:lpstr>Calibri</vt:lpstr>
      <vt:lpstr>Calibri Light</vt:lpstr>
      <vt:lpstr>Mangal</vt:lpstr>
      <vt:lpstr>Times New Roman</vt:lpstr>
      <vt:lpstr>Office Theme</vt:lpstr>
      <vt:lpstr>Mothers in Prison: The effects of mass incarceration on children’s behavioral health outcomes </vt:lpstr>
      <vt:lpstr>The Rise in Women’s Incarceration </vt:lpstr>
      <vt:lpstr>Background: Mothers in Prison</vt:lpstr>
      <vt:lpstr>Background: Children of Female Prisoners</vt:lpstr>
      <vt:lpstr>Research Question/Hypothesis</vt:lpstr>
      <vt:lpstr>PowerPoint Presentation</vt:lpstr>
      <vt:lpstr>Methods: Sample and Analysis</vt:lpstr>
      <vt:lpstr>Methods: Key Variables</vt:lpstr>
      <vt:lpstr>Methods: Covariates</vt:lpstr>
      <vt:lpstr>Demographics</vt:lpstr>
      <vt:lpstr>Child Behavior Checklist: Case and Control Scores</vt:lpstr>
      <vt:lpstr>Maternal Incarceration and Child Behavioral Checklist Scores</vt:lpstr>
      <vt:lpstr>PowerPoint Presentation</vt:lpstr>
      <vt:lpstr>PowerPoint Presentation</vt:lpstr>
      <vt:lpstr>Sexual Abuse, Limited Education and Poverty</vt:lpstr>
      <vt:lpstr>Reproducing the Cycle: Drug Use and Child Neglect</vt:lpstr>
      <vt:lpstr>Breaking  the  Cycle</vt:lpstr>
      <vt:lpstr>Limitations/Future Directions</vt:lpstr>
      <vt:lpstr>Thank you! </vt:lpstr>
      <vt:lpstr>PowerPoint Presentation</vt:lpstr>
      <vt:lpstr>PowerPoint Presentation</vt:lpstr>
    </vt:vector>
  </TitlesOfParts>
  <Company>Emory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Sociodemographic Correlates of Alcohol &amp; Other Drugs</dc:title>
  <dc:creator>Palmer, Rohan H.</dc:creator>
  <cp:lastModifiedBy>Laura Magistro Wells</cp:lastModifiedBy>
  <cp:revision>507</cp:revision>
  <dcterms:created xsi:type="dcterms:W3CDTF">2017-03-09T16:02:47Z</dcterms:created>
  <dcterms:modified xsi:type="dcterms:W3CDTF">2017-04-20T13:50:05Z</dcterms:modified>
</cp:coreProperties>
</file>