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2" r:id="rId3"/>
    <p:sldId id="261" r:id="rId4"/>
    <p:sldId id="290" r:id="rId5"/>
    <p:sldId id="277" r:id="rId6"/>
    <p:sldId id="295" r:id="rId7"/>
    <p:sldId id="273" r:id="rId8"/>
    <p:sldId id="296" r:id="rId9"/>
    <p:sldId id="276" r:id="rId10"/>
    <p:sldId id="275" r:id="rId11"/>
    <p:sldId id="274" r:id="rId12"/>
    <p:sldId id="284" r:id="rId13"/>
    <p:sldId id="267" r:id="rId14"/>
    <p:sldId id="297" r:id="rId15"/>
    <p:sldId id="301" r:id="rId16"/>
    <p:sldId id="280" r:id="rId17"/>
    <p:sldId id="293" r:id="rId18"/>
    <p:sldId id="299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88595" autoAdjust="0"/>
  </p:normalViewPr>
  <p:slideViewPr>
    <p:cSldViewPr snapToGrid="0">
      <p:cViewPr varScale="1">
        <p:scale>
          <a:sx n="81" d="100"/>
          <a:sy n="81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6E610-C2B9-468A-81D0-1086064A9DD7}" type="doc">
      <dgm:prSet loTypeId="urn:microsoft.com/office/officeart/2005/8/layout/cycle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CDE4BE-B9A5-4A62-98EB-939F5247EE88}">
      <dgm:prSet phldrT="[Text]" custT="1"/>
      <dgm:spPr/>
      <dgm:t>
        <a:bodyPr/>
        <a:lstStyle/>
        <a:p>
          <a:pPr algn="ctr"/>
          <a:r>
            <a:rPr lang="en-US" sz="1800" b="1" dirty="0"/>
            <a:t>Behavioral Problems</a:t>
          </a:r>
        </a:p>
      </dgm:t>
    </dgm:pt>
    <dgm:pt modelId="{45E67C5F-3B1F-4BD4-A761-8F26B860F230}" type="parTrans" cxnId="{1AB1E835-1ED1-4012-A5F3-A0AE8FFCF996}">
      <dgm:prSet/>
      <dgm:spPr/>
      <dgm:t>
        <a:bodyPr/>
        <a:lstStyle/>
        <a:p>
          <a:pPr algn="ctr"/>
          <a:endParaRPr lang="en-US"/>
        </a:p>
      </dgm:t>
    </dgm:pt>
    <dgm:pt modelId="{126A4B8D-79AB-4377-AAF0-41FD9918EF45}" type="sibTrans" cxnId="{1AB1E835-1ED1-4012-A5F3-A0AE8FFCF996}">
      <dgm:prSet/>
      <dgm:spPr/>
      <dgm:t>
        <a:bodyPr/>
        <a:lstStyle/>
        <a:p>
          <a:pPr algn="ctr"/>
          <a:endParaRPr lang="en-US"/>
        </a:p>
      </dgm:t>
    </dgm:pt>
    <dgm:pt modelId="{6C3879B5-0145-4BAE-8F4F-2E8281C7D171}">
      <dgm:prSet phldrT="[Text]" custT="1"/>
      <dgm:spPr/>
      <dgm:t>
        <a:bodyPr/>
        <a:lstStyle/>
        <a:p>
          <a:pPr algn="ctr"/>
          <a:r>
            <a:rPr lang="en-US" sz="1800" b="1" dirty="0"/>
            <a:t>Social/Emotional Rejection</a:t>
          </a:r>
        </a:p>
        <a:p>
          <a:pPr algn="ctr"/>
          <a:r>
            <a:rPr lang="en-US" sz="1800" b="1" dirty="0"/>
            <a:t>Lower Educational Attainment</a:t>
          </a:r>
        </a:p>
      </dgm:t>
    </dgm:pt>
    <dgm:pt modelId="{C614B1EF-E5DF-49FE-A7E2-104ACB651370}" type="parTrans" cxnId="{C44EDF75-C31D-4A10-BC05-0CD85A4EF008}">
      <dgm:prSet/>
      <dgm:spPr/>
      <dgm:t>
        <a:bodyPr/>
        <a:lstStyle/>
        <a:p>
          <a:pPr algn="ctr"/>
          <a:endParaRPr lang="en-US"/>
        </a:p>
      </dgm:t>
    </dgm:pt>
    <dgm:pt modelId="{D530B97A-3658-42C3-9D8D-DF5928AECEBF}" type="sibTrans" cxnId="{C44EDF75-C31D-4A10-BC05-0CD85A4EF008}">
      <dgm:prSet/>
      <dgm:spPr/>
      <dgm:t>
        <a:bodyPr/>
        <a:lstStyle/>
        <a:p>
          <a:pPr algn="ctr"/>
          <a:endParaRPr lang="en-US"/>
        </a:p>
      </dgm:t>
    </dgm:pt>
    <dgm:pt modelId="{6816E7E2-D70F-4B74-BBB0-5214E2A15DA8}">
      <dgm:prSet phldrT="[Text]" custT="1"/>
      <dgm:spPr/>
      <dgm:t>
        <a:bodyPr/>
        <a:lstStyle/>
        <a:p>
          <a:pPr algn="ctr"/>
          <a:r>
            <a:rPr lang="en-US" sz="1800" b="1" dirty="0"/>
            <a:t>Unemployment</a:t>
          </a:r>
        </a:p>
        <a:p>
          <a:pPr algn="ctr"/>
          <a:r>
            <a:rPr lang="en-US" sz="1800" b="1" dirty="0"/>
            <a:t>Substance Use/Abuse</a:t>
          </a:r>
        </a:p>
        <a:p>
          <a:pPr algn="ctr"/>
          <a:r>
            <a:rPr lang="en-US" sz="1800" b="1" dirty="0"/>
            <a:t>Incarceration</a:t>
          </a:r>
        </a:p>
      </dgm:t>
    </dgm:pt>
    <dgm:pt modelId="{12351023-6D14-4F9B-9A90-DB4E472E91B8}" type="parTrans" cxnId="{97DE92F7-27F4-4C58-A948-2848B95DB86A}">
      <dgm:prSet/>
      <dgm:spPr/>
      <dgm:t>
        <a:bodyPr/>
        <a:lstStyle/>
        <a:p>
          <a:pPr algn="ctr"/>
          <a:endParaRPr lang="en-US"/>
        </a:p>
      </dgm:t>
    </dgm:pt>
    <dgm:pt modelId="{1ABEFC4B-7972-4EA3-A962-6EB3F8A67D3F}" type="sibTrans" cxnId="{97DE92F7-27F4-4C58-A948-2848B95DB86A}">
      <dgm:prSet/>
      <dgm:spPr/>
      <dgm:t>
        <a:bodyPr/>
        <a:lstStyle/>
        <a:p>
          <a:pPr algn="ctr"/>
          <a:endParaRPr lang="en-US"/>
        </a:p>
      </dgm:t>
    </dgm:pt>
    <dgm:pt modelId="{03C97C02-D224-4CD1-B15C-248EAD65C92E}">
      <dgm:prSet phldrT="[Text]" custT="1"/>
      <dgm:spPr/>
      <dgm:t>
        <a:bodyPr/>
        <a:lstStyle/>
        <a:p>
          <a:pPr algn="ctr"/>
          <a:r>
            <a:rPr lang="en-US" sz="1800" b="1" dirty="0"/>
            <a:t>Material Hardship</a:t>
          </a:r>
        </a:p>
        <a:p>
          <a:pPr algn="ctr"/>
          <a:r>
            <a:rPr lang="en-US" sz="1800" b="1" dirty="0"/>
            <a:t>Housing Disrepair</a:t>
          </a:r>
        </a:p>
      </dgm:t>
    </dgm:pt>
    <dgm:pt modelId="{7B0B57A7-17D7-4F99-B494-D00A76BBD18C}" type="parTrans" cxnId="{CE0BACAB-2686-41FA-9D95-EB4D740DA835}">
      <dgm:prSet/>
      <dgm:spPr/>
      <dgm:t>
        <a:bodyPr/>
        <a:lstStyle/>
        <a:p>
          <a:pPr algn="ctr"/>
          <a:endParaRPr lang="en-US"/>
        </a:p>
      </dgm:t>
    </dgm:pt>
    <dgm:pt modelId="{90BA8967-30A4-467B-AFD2-5DDF8CBCB9CF}" type="sibTrans" cxnId="{CE0BACAB-2686-41FA-9D95-EB4D740DA835}">
      <dgm:prSet/>
      <dgm:spPr/>
      <dgm:t>
        <a:bodyPr/>
        <a:lstStyle/>
        <a:p>
          <a:pPr algn="ctr"/>
          <a:endParaRPr lang="en-US"/>
        </a:p>
      </dgm:t>
    </dgm:pt>
    <dgm:pt modelId="{DC5479DB-646B-4682-A951-4D808A88D64F}">
      <dgm:prSet phldrT="[Text]" custT="1"/>
      <dgm:spPr/>
      <dgm:t>
        <a:bodyPr/>
        <a:lstStyle/>
        <a:p>
          <a:pPr algn="ctr"/>
          <a:r>
            <a:rPr lang="en-US" sz="1800" b="1" dirty="0"/>
            <a:t>Housing</a:t>
          </a:r>
          <a:r>
            <a:rPr lang="en-US" sz="1800" b="1" baseline="0" dirty="0"/>
            <a:t> Instability</a:t>
          </a:r>
        </a:p>
      </dgm:t>
    </dgm:pt>
    <dgm:pt modelId="{CA5CF380-5828-450D-B1EE-1DF64F79FC24}" type="parTrans" cxnId="{84F99A0D-8843-40C1-83F0-95F1F3FCE938}">
      <dgm:prSet/>
      <dgm:spPr/>
      <dgm:t>
        <a:bodyPr/>
        <a:lstStyle/>
        <a:p>
          <a:pPr algn="ctr"/>
          <a:endParaRPr lang="en-US"/>
        </a:p>
      </dgm:t>
    </dgm:pt>
    <dgm:pt modelId="{22F1A5BF-371B-4574-B3A9-1F162A3C241C}" type="sibTrans" cxnId="{84F99A0D-8843-40C1-83F0-95F1F3FCE938}">
      <dgm:prSet/>
      <dgm:spPr/>
      <dgm:t>
        <a:bodyPr/>
        <a:lstStyle/>
        <a:p>
          <a:pPr algn="ctr"/>
          <a:endParaRPr lang="en-US"/>
        </a:p>
      </dgm:t>
    </dgm:pt>
    <dgm:pt modelId="{87305BBC-D55F-414B-9D37-DA3F29592E81}" type="pres">
      <dgm:prSet presAssocID="{7876E610-C2B9-468A-81D0-1086064A9D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EF75B-9F98-4F5E-BD2F-6AB995952F92}" type="pres">
      <dgm:prSet presAssocID="{EECDE4BE-B9A5-4A62-98EB-939F5247EE88}" presName="dummy" presStyleCnt="0"/>
      <dgm:spPr/>
    </dgm:pt>
    <dgm:pt modelId="{05138679-1905-4CCF-8D47-D7E0042C5F1E}" type="pres">
      <dgm:prSet presAssocID="{EECDE4BE-B9A5-4A62-98EB-939F5247EE88}" presName="node" presStyleLbl="revTx" presStyleIdx="0" presStyleCnt="5" custScaleX="94874" custRadScaleRad="103552" custRadScaleInc="2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43C83-C915-4FE3-AA9D-BEB2A1E9827F}" type="pres">
      <dgm:prSet presAssocID="{126A4B8D-79AB-4377-AAF0-41FD9918EF45}" presName="sibTrans" presStyleLbl="node1" presStyleIdx="0" presStyleCnt="5" custLinFactNeighborX="-2692" custLinFactNeighborY="-26"/>
      <dgm:spPr/>
      <dgm:t>
        <a:bodyPr/>
        <a:lstStyle/>
        <a:p>
          <a:endParaRPr lang="en-US"/>
        </a:p>
      </dgm:t>
    </dgm:pt>
    <dgm:pt modelId="{1E168B1E-E4C4-4694-9317-497F0A494100}" type="pres">
      <dgm:prSet presAssocID="{6C3879B5-0145-4BAE-8F4F-2E8281C7D171}" presName="dummy" presStyleCnt="0"/>
      <dgm:spPr/>
    </dgm:pt>
    <dgm:pt modelId="{FD16F526-771F-49DD-88AA-EA34282273F6}" type="pres">
      <dgm:prSet presAssocID="{6C3879B5-0145-4BAE-8F4F-2E8281C7D171}" presName="node" presStyleLbl="revTx" presStyleIdx="1" presStyleCnt="5" custScaleX="166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2A434-4138-453D-B408-619D93BDFFC2}" type="pres">
      <dgm:prSet presAssocID="{D530B97A-3658-42C3-9D8D-DF5928AECEBF}" presName="sibTrans" presStyleLbl="node1" presStyleIdx="1" presStyleCnt="5"/>
      <dgm:spPr/>
      <dgm:t>
        <a:bodyPr/>
        <a:lstStyle/>
        <a:p>
          <a:endParaRPr lang="en-US"/>
        </a:p>
      </dgm:t>
    </dgm:pt>
    <dgm:pt modelId="{15475B8C-02B5-425C-80F2-E912DEB14F52}" type="pres">
      <dgm:prSet presAssocID="{6816E7E2-D70F-4B74-BBB0-5214E2A15DA8}" presName="dummy" presStyleCnt="0"/>
      <dgm:spPr/>
    </dgm:pt>
    <dgm:pt modelId="{8C793030-AEEF-476B-807C-A8ED4F63B75A}" type="pres">
      <dgm:prSet presAssocID="{6816E7E2-D70F-4B74-BBB0-5214E2A15DA8}" presName="node" presStyleLbl="revTx" presStyleIdx="2" presStyleCnt="5" custScaleX="12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CA863-4984-4A76-B498-246598391820}" type="pres">
      <dgm:prSet presAssocID="{1ABEFC4B-7972-4EA3-A962-6EB3F8A67D3F}" presName="sibTrans" presStyleLbl="node1" presStyleIdx="2" presStyleCnt="5"/>
      <dgm:spPr/>
      <dgm:t>
        <a:bodyPr/>
        <a:lstStyle/>
        <a:p>
          <a:endParaRPr lang="en-US"/>
        </a:p>
      </dgm:t>
    </dgm:pt>
    <dgm:pt modelId="{2CA77D74-BF11-4099-A07B-C127AB2F97F4}" type="pres">
      <dgm:prSet presAssocID="{03C97C02-D224-4CD1-B15C-248EAD65C92E}" presName="dummy" presStyleCnt="0"/>
      <dgm:spPr/>
    </dgm:pt>
    <dgm:pt modelId="{102B67C3-F8B0-414B-BD18-B380223A5AF4}" type="pres">
      <dgm:prSet presAssocID="{03C97C02-D224-4CD1-B15C-248EAD65C92E}" presName="node" presStyleLbl="revTx" presStyleIdx="3" presStyleCnt="5" custScaleX="15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58E6-DEE3-45BC-9ECD-062B91255A47}" type="pres">
      <dgm:prSet presAssocID="{90BA8967-30A4-467B-AFD2-5DDF8CBCB9CF}" presName="sibTrans" presStyleLbl="node1" presStyleIdx="3" presStyleCnt="5"/>
      <dgm:spPr/>
      <dgm:t>
        <a:bodyPr/>
        <a:lstStyle/>
        <a:p>
          <a:endParaRPr lang="en-US"/>
        </a:p>
      </dgm:t>
    </dgm:pt>
    <dgm:pt modelId="{67DBC008-DA94-4C01-BA4D-19BA6D43B8CB}" type="pres">
      <dgm:prSet presAssocID="{DC5479DB-646B-4682-A951-4D808A88D64F}" presName="dummy" presStyleCnt="0"/>
      <dgm:spPr/>
    </dgm:pt>
    <dgm:pt modelId="{95186E7E-3322-45C1-9C51-85967CE40D7A}" type="pres">
      <dgm:prSet presAssocID="{DC5479DB-646B-4682-A951-4D808A88D64F}" presName="node" presStyleLbl="revTx" presStyleIdx="4" presStyleCnt="5" custScaleX="136533" custRadScaleRad="101480" custRadScaleInc="-13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B5CC-C791-4C8C-8BCA-EE77E09A4904}" type="pres">
      <dgm:prSet presAssocID="{22F1A5BF-371B-4574-B3A9-1F162A3C241C}" presName="sibTrans" presStyleLbl="node1" presStyleIdx="4" presStyleCnt="5" custScaleX="110237" custScaleY="101743"/>
      <dgm:spPr/>
      <dgm:t>
        <a:bodyPr/>
        <a:lstStyle/>
        <a:p>
          <a:endParaRPr lang="en-US"/>
        </a:p>
      </dgm:t>
    </dgm:pt>
  </dgm:ptLst>
  <dgm:cxnLst>
    <dgm:cxn modelId="{6B1FF136-4F49-4E31-A739-33EA5E1EA313}" type="presOf" srcId="{22F1A5BF-371B-4574-B3A9-1F162A3C241C}" destId="{A58DB5CC-C791-4C8C-8BCA-EE77E09A4904}" srcOrd="0" destOrd="0" presId="urn:microsoft.com/office/officeart/2005/8/layout/cycle1"/>
    <dgm:cxn modelId="{1AB1E835-1ED1-4012-A5F3-A0AE8FFCF996}" srcId="{7876E610-C2B9-468A-81D0-1086064A9DD7}" destId="{EECDE4BE-B9A5-4A62-98EB-939F5247EE88}" srcOrd="0" destOrd="0" parTransId="{45E67C5F-3B1F-4BD4-A761-8F26B860F230}" sibTransId="{126A4B8D-79AB-4377-AAF0-41FD9918EF45}"/>
    <dgm:cxn modelId="{C44EDF75-C31D-4A10-BC05-0CD85A4EF008}" srcId="{7876E610-C2B9-468A-81D0-1086064A9DD7}" destId="{6C3879B5-0145-4BAE-8F4F-2E8281C7D171}" srcOrd="1" destOrd="0" parTransId="{C614B1EF-E5DF-49FE-A7E2-104ACB651370}" sibTransId="{D530B97A-3658-42C3-9D8D-DF5928AECEBF}"/>
    <dgm:cxn modelId="{BE03B26F-24A4-4C21-A96A-13038DFA2EF3}" type="presOf" srcId="{126A4B8D-79AB-4377-AAF0-41FD9918EF45}" destId="{39043C83-C915-4FE3-AA9D-BEB2A1E9827F}" srcOrd="0" destOrd="0" presId="urn:microsoft.com/office/officeart/2005/8/layout/cycle1"/>
    <dgm:cxn modelId="{8C503C72-BF16-4149-BB08-79B8A8A2052C}" type="presOf" srcId="{D530B97A-3658-42C3-9D8D-DF5928AECEBF}" destId="{A442A434-4138-453D-B408-619D93BDFFC2}" srcOrd="0" destOrd="0" presId="urn:microsoft.com/office/officeart/2005/8/layout/cycle1"/>
    <dgm:cxn modelId="{BCB13184-C05A-4EBF-A818-693F111513DF}" type="presOf" srcId="{1ABEFC4B-7972-4EA3-A962-6EB3F8A67D3F}" destId="{828CA863-4984-4A76-B498-246598391820}" srcOrd="0" destOrd="0" presId="urn:microsoft.com/office/officeart/2005/8/layout/cycle1"/>
    <dgm:cxn modelId="{CCA2BB2F-2BB1-48CD-BA35-86546C3DF4FF}" type="presOf" srcId="{DC5479DB-646B-4682-A951-4D808A88D64F}" destId="{95186E7E-3322-45C1-9C51-85967CE40D7A}" srcOrd="0" destOrd="0" presId="urn:microsoft.com/office/officeart/2005/8/layout/cycle1"/>
    <dgm:cxn modelId="{97DE92F7-27F4-4C58-A948-2848B95DB86A}" srcId="{7876E610-C2B9-468A-81D0-1086064A9DD7}" destId="{6816E7E2-D70F-4B74-BBB0-5214E2A15DA8}" srcOrd="2" destOrd="0" parTransId="{12351023-6D14-4F9B-9A90-DB4E472E91B8}" sibTransId="{1ABEFC4B-7972-4EA3-A962-6EB3F8A67D3F}"/>
    <dgm:cxn modelId="{49E6B282-C39D-4624-9A85-25E500C75869}" type="presOf" srcId="{90BA8967-30A4-467B-AFD2-5DDF8CBCB9CF}" destId="{451158E6-DEE3-45BC-9ECD-062B91255A47}" srcOrd="0" destOrd="0" presId="urn:microsoft.com/office/officeart/2005/8/layout/cycle1"/>
    <dgm:cxn modelId="{0A029029-75D2-48B2-A724-7AD37EFBD944}" type="presOf" srcId="{6816E7E2-D70F-4B74-BBB0-5214E2A15DA8}" destId="{8C793030-AEEF-476B-807C-A8ED4F63B75A}" srcOrd="0" destOrd="0" presId="urn:microsoft.com/office/officeart/2005/8/layout/cycle1"/>
    <dgm:cxn modelId="{CE0BACAB-2686-41FA-9D95-EB4D740DA835}" srcId="{7876E610-C2B9-468A-81D0-1086064A9DD7}" destId="{03C97C02-D224-4CD1-B15C-248EAD65C92E}" srcOrd="3" destOrd="0" parTransId="{7B0B57A7-17D7-4F99-B494-D00A76BBD18C}" sibTransId="{90BA8967-30A4-467B-AFD2-5DDF8CBCB9CF}"/>
    <dgm:cxn modelId="{4994658C-7CF6-431C-B0A6-1EDD4715FE71}" type="presOf" srcId="{03C97C02-D224-4CD1-B15C-248EAD65C92E}" destId="{102B67C3-F8B0-414B-BD18-B380223A5AF4}" srcOrd="0" destOrd="0" presId="urn:microsoft.com/office/officeart/2005/8/layout/cycle1"/>
    <dgm:cxn modelId="{84F99A0D-8843-40C1-83F0-95F1F3FCE938}" srcId="{7876E610-C2B9-468A-81D0-1086064A9DD7}" destId="{DC5479DB-646B-4682-A951-4D808A88D64F}" srcOrd="4" destOrd="0" parTransId="{CA5CF380-5828-450D-B1EE-1DF64F79FC24}" sibTransId="{22F1A5BF-371B-4574-B3A9-1F162A3C241C}"/>
    <dgm:cxn modelId="{0DB5E807-337A-4A45-8BC1-22121874BCD6}" type="presOf" srcId="{6C3879B5-0145-4BAE-8F4F-2E8281C7D171}" destId="{FD16F526-771F-49DD-88AA-EA34282273F6}" srcOrd="0" destOrd="0" presId="urn:microsoft.com/office/officeart/2005/8/layout/cycle1"/>
    <dgm:cxn modelId="{9738AACA-84B3-4976-909F-54113E64B249}" type="presOf" srcId="{7876E610-C2B9-468A-81D0-1086064A9DD7}" destId="{87305BBC-D55F-414B-9D37-DA3F29592E81}" srcOrd="0" destOrd="0" presId="urn:microsoft.com/office/officeart/2005/8/layout/cycle1"/>
    <dgm:cxn modelId="{9CF6E41E-DBE6-4B92-96F1-0CD4BB852AB3}" type="presOf" srcId="{EECDE4BE-B9A5-4A62-98EB-939F5247EE88}" destId="{05138679-1905-4CCF-8D47-D7E0042C5F1E}" srcOrd="0" destOrd="0" presId="urn:microsoft.com/office/officeart/2005/8/layout/cycle1"/>
    <dgm:cxn modelId="{FCC57898-2263-48DC-B795-914A28D47FA7}" type="presParOf" srcId="{87305BBC-D55F-414B-9D37-DA3F29592E81}" destId="{FAAEF75B-9F98-4F5E-BD2F-6AB995952F92}" srcOrd="0" destOrd="0" presId="urn:microsoft.com/office/officeart/2005/8/layout/cycle1"/>
    <dgm:cxn modelId="{5707000D-1721-45BE-B029-AAC5F12A6104}" type="presParOf" srcId="{87305BBC-D55F-414B-9D37-DA3F29592E81}" destId="{05138679-1905-4CCF-8D47-D7E0042C5F1E}" srcOrd="1" destOrd="0" presId="urn:microsoft.com/office/officeart/2005/8/layout/cycle1"/>
    <dgm:cxn modelId="{A4E1A6B8-D266-43E0-97D1-B285F828CCD3}" type="presParOf" srcId="{87305BBC-D55F-414B-9D37-DA3F29592E81}" destId="{39043C83-C915-4FE3-AA9D-BEB2A1E9827F}" srcOrd="2" destOrd="0" presId="urn:microsoft.com/office/officeart/2005/8/layout/cycle1"/>
    <dgm:cxn modelId="{18327A2D-A55B-40D1-B63C-5B9FA6AEC67A}" type="presParOf" srcId="{87305BBC-D55F-414B-9D37-DA3F29592E81}" destId="{1E168B1E-E4C4-4694-9317-497F0A494100}" srcOrd="3" destOrd="0" presId="urn:microsoft.com/office/officeart/2005/8/layout/cycle1"/>
    <dgm:cxn modelId="{E7B992B2-BD22-41C1-9CDB-AA1D2136DAEE}" type="presParOf" srcId="{87305BBC-D55F-414B-9D37-DA3F29592E81}" destId="{FD16F526-771F-49DD-88AA-EA34282273F6}" srcOrd="4" destOrd="0" presId="urn:microsoft.com/office/officeart/2005/8/layout/cycle1"/>
    <dgm:cxn modelId="{40F6D24B-8343-4DCB-856E-A5794342E2D4}" type="presParOf" srcId="{87305BBC-D55F-414B-9D37-DA3F29592E81}" destId="{A442A434-4138-453D-B408-619D93BDFFC2}" srcOrd="5" destOrd="0" presId="urn:microsoft.com/office/officeart/2005/8/layout/cycle1"/>
    <dgm:cxn modelId="{77B9211D-FE34-4FFE-A442-F7EA0527F5F9}" type="presParOf" srcId="{87305BBC-D55F-414B-9D37-DA3F29592E81}" destId="{15475B8C-02B5-425C-80F2-E912DEB14F52}" srcOrd="6" destOrd="0" presId="urn:microsoft.com/office/officeart/2005/8/layout/cycle1"/>
    <dgm:cxn modelId="{FF441268-A755-4FAF-AE07-2071904FF238}" type="presParOf" srcId="{87305BBC-D55F-414B-9D37-DA3F29592E81}" destId="{8C793030-AEEF-476B-807C-A8ED4F63B75A}" srcOrd="7" destOrd="0" presId="urn:microsoft.com/office/officeart/2005/8/layout/cycle1"/>
    <dgm:cxn modelId="{BBFBA19A-DD9B-461A-8D82-83316AD03F34}" type="presParOf" srcId="{87305BBC-D55F-414B-9D37-DA3F29592E81}" destId="{828CA863-4984-4A76-B498-246598391820}" srcOrd="8" destOrd="0" presId="urn:microsoft.com/office/officeart/2005/8/layout/cycle1"/>
    <dgm:cxn modelId="{715E28F1-B013-4B51-95D6-36D839A75BC0}" type="presParOf" srcId="{87305BBC-D55F-414B-9D37-DA3F29592E81}" destId="{2CA77D74-BF11-4099-A07B-C127AB2F97F4}" srcOrd="9" destOrd="0" presId="urn:microsoft.com/office/officeart/2005/8/layout/cycle1"/>
    <dgm:cxn modelId="{CAC38BD2-6A2A-403E-A13E-1AB7AE5C6B98}" type="presParOf" srcId="{87305BBC-D55F-414B-9D37-DA3F29592E81}" destId="{102B67C3-F8B0-414B-BD18-B380223A5AF4}" srcOrd="10" destOrd="0" presId="urn:microsoft.com/office/officeart/2005/8/layout/cycle1"/>
    <dgm:cxn modelId="{20980D6E-6C4A-4536-B78E-B271285B0BF5}" type="presParOf" srcId="{87305BBC-D55F-414B-9D37-DA3F29592E81}" destId="{451158E6-DEE3-45BC-9ECD-062B91255A47}" srcOrd="11" destOrd="0" presId="urn:microsoft.com/office/officeart/2005/8/layout/cycle1"/>
    <dgm:cxn modelId="{5028AE97-92E4-4556-8266-1B30F3D818FA}" type="presParOf" srcId="{87305BBC-D55F-414B-9D37-DA3F29592E81}" destId="{67DBC008-DA94-4C01-BA4D-19BA6D43B8CB}" srcOrd="12" destOrd="0" presId="urn:microsoft.com/office/officeart/2005/8/layout/cycle1"/>
    <dgm:cxn modelId="{216F99F9-828B-4E77-8562-DE3B49924264}" type="presParOf" srcId="{87305BBC-D55F-414B-9D37-DA3F29592E81}" destId="{95186E7E-3322-45C1-9C51-85967CE40D7A}" srcOrd="13" destOrd="0" presId="urn:microsoft.com/office/officeart/2005/8/layout/cycle1"/>
    <dgm:cxn modelId="{A7EE68F9-9D07-41B9-B8DD-59438B672B2A}" type="presParOf" srcId="{87305BBC-D55F-414B-9D37-DA3F29592E81}" destId="{A58DB5CC-C791-4C8C-8BCA-EE77E09A490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6E610-C2B9-468A-81D0-1086064A9DD7}" type="doc">
      <dgm:prSet loTypeId="urn:microsoft.com/office/officeart/2005/8/layout/cycle1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CDE4BE-B9A5-4A62-98EB-939F5247EE88}">
      <dgm:prSet phldrT="[Text]" custT="1"/>
      <dgm:spPr/>
      <dgm:t>
        <a:bodyPr/>
        <a:lstStyle/>
        <a:p>
          <a:pPr algn="ctr"/>
          <a:r>
            <a:rPr lang="en-US" sz="1800" b="1" dirty="0"/>
            <a:t>Behavioral Problems</a:t>
          </a:r>
        </a:p>
      </dgm:t>
    </dgm:pt>
    <dgm:pt modelId="{45E67C5F-3B1F-4BD4-A761-8F26B860F230}" type="parTrans" cxnId="{1AB1E835-1ED1-4012-A5F3-A0AE8FFCF996}">
      <dgm:prSet/>
      <dgm:spPr/>
      <dgm:t>
        <a:bodyPr/>
        <a:lstStyle/>
        <a:p>
          <a:pPr algn="ctr"/>
          <a:endParaRPr lang="en-US"/>
        </a:p>
      </dgm:t>
    </dgm:pt>
    <dgm:pt modelId="{126A4B8D-79AB-4377-AAF0-41FD9918EF45}" type="sibTrans" cxnId="{1AB1E835-1ED1-4012-A5F3-A0AE8FFCF996}">
      <dgm:prSet/>
      <dgm:spPr/>
      <dgm:t>
        <a:bodyPr/>
        <a:lstStyle/>
        <a:p>
          <a:pPr algn="ctr"/>
          <a:endParaRPr lang="en-US"/>
        </a:p>
      </dgm:t>
    </dgm:pt>
    <dgm:pt modelId="{6C3879B5-0145-4BAE-8F4F-2E8281C7D171}">
      <dgm:prSet phldrT="[Text]" custT="1"/>
      <dgm:spPr/>
      <dgm:t>
        <a:bodyPr/>
        <a:lstStyle/>
        <a:p>
          <a:pPr algn="ctr"/>
          <a:r>
            <a:rPr lang="en-US" sz="1800" b="1" dirty="0"/>
            <a:t>Social/Emotional Rejection</a:t>
          </a:r>
        </a:p>
        <a:p>
          <a:pPr algn="ctr"/>
          <a:r>
            <a:rPr lang="en-US" sz="1800" b="1" dirty="0"/>
            <a:t>Lower Educational Attainment</a:t>
          </a:r>
        </a:p>
      </dgm:t>
    </dgm:pt>
    <dgm:pt modelId="{C614B1EF-E5DF-49FE-A7E2-104ACB651370}" type="parTrans" cxnId="{C44EDF75-C31D-4A10-BC05-0CD85A4EF008}">
      <dgm:prSet/>
      <dgm:spPr/>
      <dgm:t>
        <a:bodyPr/>
        <a:lstStyle/>
        <a:p>
          <a:pPr algn="ctr"/>
          <a:endParaRPr lang="en-US"/>
        </a:p>
      </dgm:t>
    </dgm:pt>
    <dgm:pt modelId="{D530B97A-3658-42C3-9D8D-DF5928AECEBF}" type="sibTrans" cxnId="{C44EDF75-C31D-4A10-BC05-0CD85A4EF008}">
      <dgm:prSet/>
      <dgm:spPr/>
      <dgm:t>
        <a:bodyPr/>
        <a:lstStyle/>
        <a:p>
          <a:pPr algn="ctr"/>
          <a:endParaRPr lang="en-US"/>
        </a:p>
      </dgm:t>
    </dgm:pt>
    <dgm:pt modelId="{6816E7E2-D70F-4B74-BBB0-5214E2A15DA8}">
      <dgm:prSet phldrT="[Text]" custT="1"/>
      <dgm:spPr/>
      <dgm:t>
        <a:bodyPr/>
        <a:lstStyle/>
        <a:p>
          <a:pPr algn="ctr"/>
          <a:r>
            <a:rPr lang="en-US" sz="1800" b="1" dirty="0"/>
            <a:t>Unemployment</a:t>
          </a:r>
        </a:p>
        <a:p>
          <a:pPr algn="ctr"/>
          <a:r>
            <a:rPr lang="en-US" sz="1800" b="1" dirty="0"/>
            <a:t>Substance Use/Abuse</a:t>
          </a:r>
        </a:p>
        <a:p>
          <a:pPr algn="ctr"/>
          <a:r>
            <a:rPr lang="en-US" sz="1800" b="1" dirty="0"/>
            <a:t>Incarceration</a:t>
          </a:r>
        </a:p>
      </dgm:t>
    </dgm:pt>
    <dgm:pt modelId="{12351023-6D14-4F9B-9A90-DB4E472E91B8}" type="parTrans" cxnId="{97DE92F7-27F4-4C58-A948-2848B95DB86A}">
      <dgm:prSet/>
      <dgm:spPr/>
      <dgm:t>
        <a:bodyPr/>
        <a:lstStyle/>
        <a:p>
          <a:pPr algn="ctr"/>
          <a:endParaRPr lang="en-US"/>
        </a:p>
      </dgm:t>
    </dgm:pt>
    <dgm:pt modelId="{1ABEFC4B-7972-4EA3-A962-6EB3F8A67D3F}" type="sibTrans" cxnId="{97DE92F7-27F4-4C58-A948-2848B95DB86A}">
      <dgm:prSet/>
      <dgm:spPr/>
      <dgm:t>
        <a:bodyPr/>
        <a:lstStyle/>
        <a:p>
          <a:pPr algn="ctr"/>
          <a:endParaRPr lang="en-US"/>
        </a:p>
      </dgm:t>
    </dgm:pt>
    <dgm:pt modelId="{03C97C02-D224-4CD1-B15C-248EAD65C92E}">
      <dgm:prSet phldrT="[Text]" custT="1"/>
      <dgm:spPr/>
      <dgm:t>
        <a:bodyPr/>
        <a:lstStyle/>
        <a:p>
          <a:pPr algn="ctr"/>
          <a:r>
            <a:rPr lang="en-US" sz="1800" b="1" dirty="0"/>
            <a:t>Material Hardship</a:t>
          </a:r>
        </a:p>
        <a:p>
          <a:pPr algn="ctr"/>
          <a:r>
            <a:rPr lang="en-US" sz="1800" b="1" dirty="0">
              <a:solidFill>
                <a:schemeClr val="bg1">
                  <a:lumMod val="75000"/>
                </a:schemeClr>
              </a:solidFill>
            </a:rPr>
            <a:t>Housing Disrepair</a:t>
          </a:r>
        </a:p>
      </dgm:t>
    </dgm:pt>
    <dgm:pt modelId="{7B0B57A7-17D7-4F99-B494-D00A76BBD18C}" type="parTrans" cxnId="{CE0BACAB-2686-41FA-9D95-EB4D740DA835}">
      <dgm:prSet/>
      <dgm:spPr/>
      <dgm:t>
        <a:bodyPr/>
        <a:lstStyle/>
        <a:p>
          <a:pPr algn="ctr"/>
          <a:endParaRPr lang="en-US"/>
        </a:p>
      </dgm:t>
    </dgm:pt>
    <dgm:pt modelId="{90BA8967-30A4-467B-AFD2-5DDF8CBCB9CF}" type="sibTrans" cxnId="{CE0BACAB-2686-41FA-9D95-EB4D740DA835}">
      <dgm:prSet/>
      <dgm:spPr/>
      <dgm:t>
        <a:bodyPr/>
        <a:lstStyle/>
        <a:p>
          <a:pPr algn="ctr"/>
          <a:endParaRPr lang="en-US"/>
        </a:p>
      </dgm:t>
    </dgm:pt>
    <dgm:pt modelId="{DC5479DB-646B-4682-A951-4D808A88D64F}">
      <dgm:prSet phldrT="[Text]" custT="1"/>
      <dgm:spPr/>
      <dgm:t>
        <a:bodyPr/>
        <a:lstStyle/>
        <a:p>
          <a:pPr algn="ctr"/>
          <a:r>
            <a:rPr lang="en-US" sz="1800" b="1" dirty="0"/>
            <a:t>Housing</a:t>
          </a:r>
          <a:r>
            <a:rPr lang="en-US" sz="1800" b="1" baseline="0" dirty="0"/>
            <a:t> Instability</a:t>
          </a:r>
        </a:p>
      </dgm:t>
    </dgm:pt>
    <dgm:pt modelId="{CA5CF380-5828-450D-B1EE-1DF64F79FC24}" type="parTrans" cxnId="{84F99A0D-8843-40C1-83F0-95F1F3FCE938}">
      <dgm:prSet/>
      <dgm:spPr/>
      <dgm:t>
        <a:bodyPr/>
        <a:lstStyle/>
        <a:p>
          <a:pPr algn="ctr"/>
          <a:endParaRPr lang="en-US"/>
        </a:p>
      </dgm:t>
    </dgm:pt>
    <dgm:pt modelId="{22F1A5BF-371B-4574-B3A9-1F162A3C241C}" type="sibTrans" cxnId="{84F99A0D-8843-40C1-83F0-95F1F3FCE938}">
      <dgm:prSet/>
      <dgm:spPr/>
      <dgm:t>
        <a:bodyPr/>
        <a:lstStyle/>
        <a:p>
          <a:pPr algn="ctr"/>
          <a:endParaRPr lang="en-US"/>
        </a:p>
      </dgm:t>
    </dgm:pt>
    <dgm:pt modelId="{87305BBC-D55F-414B-9D37-DA3F29592E81}" type="pres">
      <dgm:prSet presAssocID="{7876E610-C2B9-468A-81D0-1086064A9D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EF75B-9F98-4F5E-BD2F-6AB995952F92}" type="pres">
      <dgm:prSet presAssocID="{EECDE4BE-B9A5-4A62-98EB-939F5247EE88}" presName="dummy" presStyleCnt="0"/>
      <dgm:spPr/>
    </dgm:pt>
    <dgm:pt modelId="{05138679-1905-4CCF-8D47-D7E0042C5F1E}" type="pres">
      <dgm:prSet presAssocID="{EECDE4BE-B9A5-4A62-98EB-939F5247EE88}" presName="node" presStyleLbl="revTx" presStyleIdx="0" presStyleCnt="5" custScaleX="94874" custRadScaleRad="103552" custRadScaleInc="2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43C83-C915-4FE3-AA9D-BEB2A1E9827F}" type="pres">
      <dgm:prSet presAssocID="{126A4B8D-79AB-4377-AAF0-41FD9918EF45}" presName="sibTrans" presStyleLbl="node1" presStyleIdx="0" presStyleCnt="5" custLinFactNeighborX="-2692" custLinFactNeighborY="-26"/>
      <dgm:spPr/>
      <dgm:t>
        <a:bodyPr/>
        <a:lstStyle/>
        <a:p>
          <a:endParaRPr lang="en-US"/>
        </a:p>
      </dgm:t>
    </dgm:pt>
    <dgm:pt modelId="{1E168B1E-E4C4-4694-9317-497F0A494100}" type="pres">
      <dgm:prSet presAssocID="{6C3879B5-0145-4BAE-8F4F-2E8281C7D171}" presName="dummy" presStyleCnt="0"/>
      <dgm:spPr/>
    </dgm:pt>
    <dgm:pt modelId="{FD16F526-771F-49DD-88AA-EA34282273F6}" type="pres">
      <dgm:prSet presAssocID="{6C3879B5-0145-4BAE-8F4F-2E8281C7D171}" presName="node" presStyleLbl="revTx" presStyleIdx="1" presStyleCnt="5" custScaleX="166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2A434-4138-453D-B408-619D93BDFFC2}" type="pres">
      <dgm:prSet presAssocID="{D530B97A-3658-42C3-9D8D-DF5928AECEBF}" presName="sibTrans" presStyleLbl="node1" presStyleIdx="1" presStyleCnt="5"/>
      <dgm:spPr/>
      <dgm:t>
        <a:bodyPr/>
        <a:lstStyle/>
        <a:p>
          <a:endParaRPr lang="en-US"/>
        </a:p>
      </dgm:t>
    </dgm:pt>
    <dgm:pt modelId="{15475B8C-02B5-425C-80F2-E912DEB14F52}" type="pres">
      <dgm:prSet presAssocID="{6816E7E2-D70F-4B74-BBB0-5214E2A15DA8}" presName="dummy" presStyleCnt="0"/>
      <dgm:spPr/>
    </dgm:pt>
    <dgm:pt modelId="{8C793030-AEEF-476B-807C-A8ED4F63B75A}" type="pres">
      <dgm:prSet presAssocID="{6816E7E2-D70F-4B74-BBB0-5214E2A15DA8}" presName="node" presStyleLbl="revTx" presStyleIdx="2" presStyleCnt="5" custScaleX="122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CA863-4984-4A76-B498-246598391820}" type="pres">
      <dgm:prSet presAssocID="{1ABEFC4B-7972-4EA3-A962-6EB3F8A67D3F}" presName="sibTrans" presStyleLbl="node1" presStyleIdx="2" presStyleCnt="5"/>
      <dgm:spPr/>
      <dgm:t>
        <a:bodyPr/>
        <a:lstStyle/>
        <a:p>
          <a:endParaRPr lang="en-US"/>
        </a:p>
      </dgm:t>
    </dgm:pt>
    <dgm:pt modelId="{2CA77D74-BF11-4099-A07B-C127AB2F97F4}" type="pres">
      <dgm:prSet presAssocID="{03C97C02-D224-4CD1-B15C-248EAD65C92E}" presName="dummy" presStyleCnt="0"/>
      <dgm:spPr/>
    </dgm:pt>
    <dgm:pt modelId="{102B67C3-F8B0-414B-BD18-B380223A5AF4}" type="pres">
      <dgm:prSet presAssocID="{03C97C02-D224-4CD1-B15C-248EAD65C92E}" presName="node" presStyleLbl="revTx" presStyleIdx="3" presStyleCnt="5" custScaleX="15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58E6-DEE3-45BC-9ECD-062B91255A47}" type="pres">
      <dgm:prSet presAssocID="{90BA8967-30A4-467B-AFD2-5DDF8CBCB9CF}" presName="sibTrans" presStyleLbl="node1" presStyleIdx="3" presStyleCnt="5"/>
      <dgm:spPr/>
      <dgm:t>
        <a:bodyPr/>
        <a:lstStyle/>
        <a:p>
          <a:endParaRPr lang="en-US"/>
        </a:p>
      </dgm:t>
    </dgm:pt>
    <dgm:pt modelId="{67DBC008-DA94-4C01-BA4D-19BA6D43B8CB}" type="pres">
      <dgm:prSet presAssocID="{DC5479DB-646B-4682-A951-4D808A88D64F}" presName="dummy" presStyleCnt="0"/>
      <dgm:spPr/>
    </dgm:pt>
    <dgm:pt modelId="{95186E7E-3322-45C1-9C51-85967CE40D7A}" type="pres">
      <dgm:prSet presAssocID="{DC5479DB-646B-4682-A951-4D808A88D64F}" presName="node" presStyleLbl="revTx" presStyleIdx="4" presStyleCnt="5" custScaleX="136533" custRadScaleRad="101480" custRadScaleInc="-138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B5CC-C791-4C8C-8BCA-EE77E09A4904}" type="pres">
      <dgm:prSet presAssocID="{22F1A5BF-371B-4574-B3A9-1F162A3C241C}" presName="sibTrans" presStyleLbl="node1" presStyleIdx="4" presStyleCnt="5" custScaleX="110237" custScaleY="101743"/>
      <dgm:spPr/>
      <dgm:t>
        <a:bodyPr/>
        <a:lstStyle/>
        <a:p>
          <a:endParaRPr lang="en-US"/>
        </a:p>
      </dgm:t>
    </dgm:pt>
  </dgm:ptLst>
  <dgm:cxnLst>
    <dgm:cxn modelId="{6B1FF136-4F49-4E31-A739-33EA5E1EA313}" type="presOf" srcId="{22F1A5BF-371B-4574-B3A9-1F162A3C241C}" destId="{A58DB5CC-C791-4C8C-8BCA-EE77E09A4904}" srcOrd="0" destOrd="0" presId="urn:microsoft.com/office/officeart/2005/8/layout/cycle1"/>
    <dgm:cxn modelId="{1AB1E835-1ED1-4012-A5F3-A0AE8FFCF996}" srcId="{7876E610-C2B9-468A-81D0-1086064A9DD7}" destId="{EECDE4BE-B9A5-4A62-98EB-939F5247EE88}" srcOrd="0" destOrd="0" parTransId="{45E67C5F-3B1F-4BD4-A761-8F26B860F230}" sibTransId="{126A4B8D-79AB-4377-AAF0-41FD9918EF45}"/>
    <dgm:cxn modelId="{C44EDF75-C31D-4A10-BC05-0CD85A4EF008}" srcId="{7876E610-C2B9-468A-81D0-1086064A9DD7}" destId="{6C3879B5-0145-4BAE-8F4F-2E8281C7D171}" srcOrd="1" destOrd="0" parTransId="{C614B1EF-E5DF-49FE-A7E2-104ACB651370}" sibTransId="{D530B97A-3658-42C3-9D8D-DF5928AECEBF}"/>
    <dgm:cxn modelId="{BE03B26F-24A4-4C21-A96A-13038DFA2EF3}" type="presOf" srcId="{126A4B8D-79AB-4377-AAF0-41FD9918EF45}" destId="{39043C83-C915-4FE3-AA9D-BEB2A1E9827F}" srcOrd="0" destOrd="0" presId="urn:microsoft.com/office/officeart/2005/8/layout/cycle1"/>
    <dgm:cxn modelId="{8C503C72-BF16-4149-BB08-79B8A8A2052C}" type="presOf" srcId="{D530B97A-3658-42C3-9D8D-DF5928AECEBF}" destId="{A442A434-4138-453D-B408-619D93BDFFC2}" srcOrd="0" destOrd="0" presId="urn:microsoft.com/office/officeart/2005/8/layout/cycle1"/>
    <dgm:cxn modelId="{BCB13184-C05A-4EBF-A818-693F111513DF}" type="presOf" srcId="{1ABEFC4B-7972-4EA3-A962-6EB3F8A67D3F}" destId="{828CA863-4984-4A76-B498-246598391820}" srcOrd="0" destOrd="0" presId="urn:microsoft.com/office/officeart/2005/8/layout/cycle1"/>
    <dgm:cxn modelId="{CCA2BB2F-2BB1-48CD-BA35-86546C3DF4FF}" type="presOf" srcId="{DC5479DB-646B-4682-A951-4D808A88D64F}" destId="{95186E7E-3322-45C1-9C51-85967CE40D7A}" srcOrd="0" destOrd="0" presId="urn:microsoft.com/office/officeart/2005/8/layout/cycle1"/>
    <dgm:cxn modelId="{97DE92F7-27F4-4C58-A948-2848B95DB86A}" srcId="{7876E610-C2B9-468A-81D0-1086064A9DD7}" destId="{6816E7E2-D70F-4B74-BBB0-5214E2A15DA8}" srcOrd="2" destOrd="0" parTransId="{12351023-6D14-4F9B-9A90-DB4E472E91B8}" sibTransId="{1ABEFC4B-7972-4EA3-A962-6EB3F8A67D3F}"/>
    <dgm:cxn modelId="{49E6B282-C39D-4624-9A85-25E500C75869}" type="presOf" srcId="{90BA8967-30A4-467B-AFD2-5DDF8CBCB9CF}" destId="{451158E6-DEE3-45BC-9ECD-062B91255A47}" srcOrd="0" destOrd="0" presId="urn:microsoft.com/office/officeart/2005/8/layout/cycle1"/>
    <dgm:cxn modelId="{0A029029-75D2-48B2-A724-7AD37EFBD944}" type="presOf" srcId="{6816E7E2-D70F-4B74-BBB0-5214E2A15DA8}" destId="{8C793030-AEEF-476B-807C-A8ED4F63B75A}" srcOrd="0" destOrd="0" presId="urn:microsoft.com/office/officeart/2005/8/layout/cycle1"/>
    <dgm:cxn modelId="{CE0BACAB-2686-41FA-9D95-EB4D740DA835}" srcId="{7876E610-C2B9-468A-81D0-1086064A9DD7}" destId="{03C97C02-D224-4CD1-B15C-248EAD65C92E}" srcOrd="3" destOrd="0" parTransId="{7B0B57A7-17D7-4F99-B494-D00A76BBD18C}" sibTransId="{90BA8967-30A4-467B-AFD2-5DDF8CBCB9CF}"/>
    <dgm:cxn modelId="{4994658C-7CF6-431C-B0A6-1EDD4715FE71}" type="presOf" srcId="{03C97C02-D224-4CD1-B15C-248EAD65C92E}" destId="{102B67C3-F8B0-414B-BD18-B380223A5AF4}" srcOrd="0" destOrd="0" presId="urn:microsoft.com/office/officeart/2005/8/layout/cycle1"/>
    <dgm:cxn modelId="{84F99A0D-8843-40C1-83F0-95F1F3FCE938}" srcId="{7876E610-C2B9-468A-81D0-1086064A9DD7}" destId="{DC5479DB-646B-4682-A951-4D808A88D64F}" srcOrd="4" destOrd="0" parTransId="{CA5CF380-5828-450D-B1EE-1DF64F79FC24}" sibTransId="{22F1A5BF-371B-4574-B3A9-1F162A3C241C}"/>
    <dgm:cxn modelId="{0DB5E807-337A-4A45-8BC1-22121874BCD6}" type="presOf" srcId="{6C3879B5-0145-4BAE-8F4F-2E8281C7D171}" destId="{FD16F526-771F-49DD-88AA-EA34282273F6}" srcOrd="0" destOrd="0" presId="urn:microsoft.com/office/officeart/2005/8/layout/cycle1"/>
    <dgm:cxn modelId="{9738AACA-84B3-4976-909F-54113E64B249}" type="presOf" srcId="{7876E610-C2B9-468A-81D0-1086064A9DD7}" destId="{87305BBC-D55F-414B-9D37-DA3F29592E81}" srcOrd="0" destOrd="0" presId="urn:microsoft.com/office/officeart/2005/8/layout/cycle1"/>
    <dgm:cxn modelId="{9CF6E41E-DBE6-4B92-96F1-0CD4BB852AB3}" type="presOf" srcId="{EECDE4BE-B9A5-4A62-98EB-939F5247EE88}" destId="{05138679-1905-4CCF-8D47-D7E0042C5F1E}" srcOrd="0" destOrd="0" presId="urn:microsoft.com/office/officeart/2005/8/layout/cycle1"/>
    <dgm:cxn modelId="{FCC57898-2263-48DC-B795-914A28D47FA7}" type="presParOf" srcId="{87305BBC-D55F-414B-9D37-DA3F29592E81}" destId="{FAAEF75B-9F98-4F5E-BD2F-6AB995952F92}" srcOrd="0" destOrd="0" presId="urn:microsoft.com/office/officeart/2005/8/layout/cycle1"/>
    <dgm:cxn modelId="{5707000D-1721-45BE-B029-AAC5F12A6104}" type="presParOf" srcId="{87305BBC-D55F-414B-9D37-DA3F29592E81}" destId="{05138679-1905-4CCF-8D47-D7E0042C5F1E}" srcOrd="1" destOrd="0" presId="urn:microsoft.com/office/officeart/2005/8/layout/cycle1"/>
    <dgm:cxn modelId="{A4E1A6B8-D266-43E0-97D1-B285F828CCD3}" type="presParOf" srcId="{87305BBC-D55F-414B-9D37-DA3F29592E81}" destId="{39043C83-C915-4FE3-AA9D-BEB2A1E9827F}" srcOrd="2" destOrd="0" presId="urn:microsoft.com/office/officeart/2005/8/layout/cycle1"/>
    <dgm:cxn modelId="{18327A2D-A55B-40D1-B63C-5B9FA6AEC67A}" type="presParOf" srcId="{87305BBC-D55F-414B-9D37-DA3F29592E81}" destId="{1E168B1E-E4C4-4694-9317-497F0A494100}" srcOrd="3" destOrd="0" presId="urn:microsoft.com/office/officeart/2005/8/layout/cycle1"/>
    <dgm:cxn modelId="{E7B992B2-BD22-41C1-9CDB-AA1D2136DAEE}" type="presParOf" srcId="{87305BBC-D55F-414B-9D37-DA3F29592E81}" destId="{FD16F526-771F-49DD-88AA-EA34282273F6}" srcOrd="4" destOrd="0" presId="urn:microsoft.com/office/officeart/2005/8/layout/cycle1"/>
    <dgm:cxn modelId="{40F6D24B-8343-4DCB-856E-A5794342E2D4}" type="presParOf" srcId="{87305BBC-D55F-414B-9D37-DA3F29592E81}" destId="{A442A434-4138-453D-B408-619D93BDFFC2}" srcOrd="5" destOrd="0" presId="urn:microsoft.com/office/officeart/2005/8/layout/cycle1"/>
    <dgm:cxn modelId="{77B9211D-FE34-4FFE-A442-F7EA0527F5F9}" type="presParOf" srcId="{87305BBC-D55F-414B-9D37-DA3F29592E81}" destId="{15475B8C-02B5-425C-80F2-E912DEB14F52}" srcOrd="6" destOrd="0" presId="urn:microsoft.com/office/officeart/2005/8/layout/cycle1"/>
    <dgm:cxn modelId="{FF441268-A755-4FAF-AE07-2071904FF238}" type="presParOf" srcId="{87305BBC-D55F-414B-9D37-DA3F29592E81}" destId="{8C793030-AEEF-476B-807C-A8ED4F63B75A}" srcOrd="7" destOrd="0" presId="urn:microsoft.com/office/officeart/2005/8/layout/cycle1"/>
    <dgm:cxn modelId="{BBFBA19A-DD9B-461A-8D82-83316AD03F34}" type="presParOf" srcId="{87305BBC-D55F-414B-9D37-DA3F29592E81}" destId="{828CA863-4984-4A76-B498-246598391820}" srcOrd="8" destOrd="0" presId="urn:microsoft.com/office/officeart/2005/8/layout/cycle1"/>
    <dgm:cxn modelId="{715E28F1-B013-4B51-95D6-36D839A75BC0}" type="presParOf" srcId="{87305BBC-D55F-414B-9D37-DA3F29592E81}" destId="{2CA77D74-BF11-4099-A07B-C127AB2F97F4}" srcOrd="9" destOrd="0" presId="urn:microsoft.com/office/officeart/2005/8/layout/cycle1"/>
    <dgm:cxn modelId="{CAC38BD2-6A2A-403E-A13E-1AB7AE5C6B98}" type="presParOf" srcId="{87305BBC-D55F-414B-9D37-DA3F29592E81}" destId="{102B67C3-F8B0-414B-BD18-B380223A5AF4}" srcOrd="10" destOrd="0" presId="urn:microsoft.com/office/officeart/2005/8/layout/cycle1"/>
    <dgm:cxn modelId="{20980D6E-6C4A-4536-B78E-B271285B0BF5}" type="presParOf" srcId="{87305BBC-D55F-414B-9D37-DA3F29592E81}" destId="{451158E6-DEE3-45BC-9ECD-062B91255A47}" srcOrd="11" destOrd="0" presId="urn:microsoft.com/office/officeart/2005/8/layout/cycle1"/>
    <dgm:cxn modelId="{5028AE97-92E4-4556-8266-1B30F3D818FA}" type="presParOf" srcId="{87305BBC-D55F-414B-9D37-DA3F29592E81}" destId="{67DBC008-DA94-4C01-BA4D-19BA6D43B8CB}" srcOrd="12" destOrd="0" presId="urn:microsoft.com/office/officeart/2005/8/layout/cycle1"/>
    <dgm:cxn modelId="{216F99F9-828B-4E77-8562-DE3B49924264}" type="presParOf" srcId="{87305BBC-D55F-414B-9D37-DA3F29592E81}" destId="{95186E7E-3322-45C1-9C51-85967CE40D7A}" srcOrd="13" destOrd="0" presId="urn:microsoft.com/office/officeart/2005/8/layout/cycle1"/>
    <dgm:cxn modelId="{A7EE68F9-9D07-41B9-B8DD-59438B672B2A}" type="presParOf" srcId="{87305BBC-D55F-414B-9D37-DA3F29592E81}" destId="{A58DB5CC-C791-4C8C-8BCA-EE77E09A490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05D52-106D-47D3-907E-6A2B1E901409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13081-30AA-44BC-B4C0-543928DBF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7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289-B06F-426D-AE0D-9F26C249927B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55F6-4F6A-45D8-8C33-4A21FF4A7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http://www.cccnewyork.org/blog/keeping-track-housing-instability-and-homelessness-in-new-york-city/</a:t>
            </a:r>
          </a:p>
          <a:p>
            <a:r>
              <a:rPr lang="en-US" dirty="0"/>
              <a:t>Image Source: http://www.keepingcurrentmatters.com/2010/02/02/jenga-blocks/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55F6-4F6A-45D8-8C33-4A21FF4A74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43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36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710D-F281-4050-9CD6-04B994BB3B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4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30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710D-F281-4050-9CD6-04B994BB3B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710D-F281-4050-9CD6-04B994BB3B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7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Columbia Center for Children’s Environmental Health (ccceh.org)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55F6-4F6A-45D8-8C33-4A21FF4A74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55F6-4F6A-45D8-8C33-4A21FF4A74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1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Columbia Center for Children’s Environmental Health (ccceh.org)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D710D-F281-4050-9CD6-04B994BB3B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Columbia Center for Children’s Environmental Health (ccceh.org)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55F6-4F6A-45D8-8C33-4A21FF4A74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3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http://www.livestrong.com/article/238802-how-to-diagnose-common-behavioral-problems-in-children/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755F6-4F6A-45D8-8C33-4A21FF4A74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3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80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13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moves over hardship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D710D-F281-4050-9CD6-04B994BB3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19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9298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182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78E3CF-F613-44FF-99CB-88264FCE023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F362F4E-966B-4B6F-BFA1-58167E233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Housing Instability on Child Behavior at Age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Student: Abby Gaylord</a:t>
            </a:r>
          </a:p>
          <a:p>
            <a:r>
              <a:rPr lang="en-US" b="1" dirty="0"/>
              <a:t>Mentor: Julie Herbstman</a:t>
            </a:r>
          </a:p>
          <a:p>
            <a:r>
              <a:rPr lang="en-US" b="1" dirty="0"/>
              <a:t>Columbia University Mailman School of Public Health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382" y="156140"/>
            <a:ext cx="3117946" cy="17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Hardship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8" y="2011680"/>
            <a:ext cx="5248444" cy="3809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8" y="2011681"/>
            <a:ext cx="5248444" cy="3809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1908" y="5941218"/>
            <a:ext cx="5063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Material hardship is associated with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8044" y="5941218"/>
            <a:ext cx="527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Material hardship is associated with child behavior problems</a:t>
            </a:r>
          </a:p>
        </p:txBody>
      </p:sp>
    </p:spTree>
    <p:extLst>
      <p:ext uri="{BB962C8B-B14F-4D97-AF65-F5344CB8AC3E}">
        <p14:creationId xmlns:p14="http://schemas.microsoft.com/office/powerpoint/2010/main" val="228047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48" y="2214527"/>
            <a:ext cx="20096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Disrepair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223" y="1999083"/>
            <a:ext cx="273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Satisfaction with Living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743" y="4076575"/>
            <a:ext cx="2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Instability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156" y="5903893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Material Hardship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6250" y="4076575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Child Behavior</a:t>
            </a:r>
          </a:p>
        </p:txBody>
      </p:sp>
      <p:cxnSp>
        <p:nvCxnSpPr>
          <p:cNvPr id="16" name="Straight Arrow Connector 15"/>
          <p:cNvCxnSpPr>
            <a:cxnSpLocks/>
            <a:stCxn id="6" idx="3"/>
            <a:endCxn id="7" idx="1"/>
          </p:cNvCxnSpPr>
          <p:nvPr/>
        </p:nvCxnSpPr>
        <p:spPr>
          <a:xfrm>
            <a:off x="2266696" y="2691581"/>
            <a:ext cx="1077527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2"/>
            <a:endCxn id="8" idx="0"/>
          </p:cNvCxnSpPr>
          <p:nvPr/>
        </p:nvCxnSpPr>
        <p:spPr>
          <a:xfrm>
            <a:off x="4709727" y="3384078"/>
            <a:ext cx="0" cy="692497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8" idx="3"/>
            <a:endCxn id="10" idx="1"/>
          </p:cNvCxnSpPr>
          <p:nvPr/>
        </p:nvCxnSpPr>
        <p:spPr>
          <a:xfrm>
            <a:off x="5851711" y="4553629"/>
            <a:ext cx="3284539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3"/>
            <a:endCxn id="10" idx="2"/>
          </p:cNvCxnSpPr>
          <p:nvPr/>
        </p:nvCxnSpPr>
        <p:spPr>
          <a:xfrm flipV="1">
            <a:off x="8498804" y="5030682"/>
            <a:ext cx="1642270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64730" y="5507734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11532" y="3784187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363326" y="5502289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cxnSp>
        <p:nvCxnSpPr>
          <p:cNvPr id="17" name="Straight Arrow Connector 16"/>
          <p:cNvCxnSpPr>
            <a:cxnSpLocks/>
            <a:stCxn id="8" idx="2"/>
            <a:endCxn id="9" idx="1"/>
          </p:cNvCxnSpPr>
          <p:nvPr/>
        </p:nvCxnSpPr>
        <p:spPr>
          <a:xfrm>
            <a:off x="4709727" y="5030682"/>
            <a:ext cx="1779429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6" idx="2"/>
            <a:endCxn id="8" idx="1"/>
          </p:cNvCxnSpPr>
          <p:nvPr/>
        </p:nvCxnSpPr>
        <p:spPr>
          <a:xfrm>
            <a:off x="1261872" y="3168634"/>
            <a:ext cx="2305871" cy="1384995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3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48" y="2214527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Disrepair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223" y="1999083"/>
            <a:ext cx="273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Satisfaction with Living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743" y="4076575"/>
            <a:ext cx="2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Instability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156" y="5903893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Material Hardship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6250" y="4076575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Child Behavior</a:t>
            </a:r>
          </a:p>
        </p:txBody>
      </p:sp>
      <p:cxnSp>
        <p:nvCxnSpPr>
          <p:cNvPr id="16" name="Straight Arrow Connector 15"/>
          <p:cNvCxnSpPr>
            <a:cxnSpLocks/>
            <a:stCxn id="6" idx="3"/>
            <a:endCxn id="7" idx="1"/>
          </p:cNvCxnSpPr>
          <p:nvPr/>
        </p:nvCxnSpPr>
        <p:spPr>
          <a:xfrm>
            <a:off x="2266696" y="2691581"/>
            <a:ext cx="1077527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2"/>
            <a:endCxn id="8" idx="0"/>
          </p:cNvCxnSpPr>
          <p:nvPr/>
        </p:nvCxnSpPr>
        <p:spPr>
          <a:xfrm>
            <a:off x="4709727" y="3384078"/>
            <a:ext cx="0" cy="69249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8" idx="3"/>
            <a:endCxn id="10" idx="1"/>
          </p:cNvCxnSpPr>
          <p:nvPr/>
        </p:nvCxnSpPr>
        <p:spPr>
          <a:xfrm>
            <a:off x="5851711" y="4553629"/>
            <a:ext cx="3284539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3"/>
            <a:endCxn id="10" idx="2"/>
          </p:cNvCxnSpPr>
          <p:nvPr/>
        </p:nvCxnSpPr>
        <p:spPr>
          <a:xfrm flipV="1">
            <a:off x="8498804" y="5030682"/>
            <a:ext cx="1642270" cy="1350265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64730" y="5507734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11532" y="3784187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363326" y="5502289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cxnSp>
        <p:nvCxnSpPr>
          <p:cNvPr id="17" name="Straight Arrow Connector 16"/>
          <p:cNvCxnSpPr>
            <a:cxnSpLocks/>
            <a:stCxn id="8" idx="2"/>
            <a:endCxn id="9" idx="1"/>
          </p:cNvCxnSpPr>
          <p:nvPr/>
        </p:nvCxnSpPr>
        <p:spPr>
          <a:xfrm>
            <a:off x="4709727" y="5030682"/>
            <a:ext cx="1779429" cy="1350265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6" idx="2"/>
            <a:endCxn id="8" idx="1"/>
          </p:cNvCxnSpPr>
          <p:nvPr/>
        </p:nvCxnSpPr>
        <p:spPr>
          <a:xfrm>
            <a:off x="1261872" y="3168634"/>
            <a:ext cx="2305871" cy="138499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2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Disrepair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8640" y="1914840"/>
            <a:ext cx="4805043" cy="4773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400" b="1" dirty="0"/>
              <a:t>Objective building disrepair variables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Paint chips/dust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Holes in ceiling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Mold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Leaky pipes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400" b="1" dirty="0"/>
              <a:t>Objective pest variables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Roaches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Rodents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Other insects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83" y="2175428"/>
            <a:ext cx="5857940" cy="425209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177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Living Conditions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1902" y="2519824"/>
            <a:ext cx="43726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Housing disrepair predicts dissatisfaction with housing</a:t>
            </a: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953065"/>
            <a:ext cx="6131052" cy="44503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650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Living Conditions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29552" y="2540144"/>
            <a:ext cx="4124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Satisfaction with housing does not predict</a:t>
            </a:r>
          </a:p>
          <a:p>
            <a:pPr algn="ctr"/>
            <a:r>
              <a:rPr lang="en-US" sz="2800" b="1" dirty="0"/>
              <a:t>housing instability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1953066"/>
            <a:ext cx="6131052" cy="445033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787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48" y="2214527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Disrepair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223" y="1999083"/>
            <a:ext cx="273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Satisfaction with Living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743" y="4076575"/>
            <a:ext cx="2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Instability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156" y="5903893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Material Hardship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6250" y="4076575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Child Behavior</a:t>
            </a:r>
          </a:p>
        </p:txBody>
      </p:sp>
      <p:cxnSp>
        <p:nvCxnSpPr>
          <p:cNvPr id="16" name="Straight Arrow Connector 15"/>
          <p:cNvCxnSpPr>
            <a:cxnSpLocks/>
            <a:stCxn id="6" idx="3"/>
            <a:endCxn id="7" idx="1"/>
          </p:cNvCxnSpPr>
          <p:nvPr/>
        </p:nvCxnSpPr>
        <p:spPr>
          <a:xfrm>
            <a:off x="2266696" y="2691581"/>
            <a:ext cx="1077527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2"/>
            <a:endCxn id="8" idx="0"/>
          </p:cNvCxnSpPr>
          <p:nvPr/>
        </p:nvCxnSpPr>
        <p:spPr>
          <a:xfrm>
            <a:off x="4709727" y="3384078"/>
            <a:ext cx="0" cy="69249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8" idx="3"/>
            <a:endCxn id="10" idx="1"/>
          </p:cNvCxnSpPr>
          <p:nvPr/>
        </p:nvCxnSpPr>
        <p:spPr>
          <a:xfrm>
            <a:off x="5851711" y="4553629"/>
            <a:ext cx="3284539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3"/>
            <a:endCxn id="10" idx="2"/>
          </p:cNvCxnSpPr>
          <p:nvPr/>
        </p:nvCxnSpPr>
        <p:spPr>
          <a:xfrm flipV="1">
            <a:off x="8498804" y="5030682"/>
            <a:ext cx="1642270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64730" y="5507734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11532" y="3784187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363326" y="5502289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90783" y="1929843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entury Schoolbook" panose="02040604050505020304"/>
              </a:rPr>
              <a:t>+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11290" y="3185130"/>
            <a:ext cx="853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-</a:t>
            </a:r>
          </a:p>
        </p:txBody>
      </p:sp>
      <p:cxnSp>
        <p:nvCxnSpPr>
          <p:cNvPr id="19" name="Straight Arrow Connector 18"/>
          <p:cNvCxnSpPr>
            <a:cxnSpLocks/>
            <a:stCxn id="8" idx="2"/>
            <a:endCxn id="9" idx="1"/>
          </p:cNvCxnSpPr>
          <p:nvPr/>
        </p:nvCxnSpPr>
        <p:spPr>
          <a:xfrm>
            <a:off x="4709727" y="5030682"/>
            <a:ext cx="1779429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51944" y="3545651"/>
            <a:ext cx="85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entury Schoolbook" panose="02040604050505020304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cxnSpLocks/>
            <a:stCxn id="6" idx="2"/>
            <a:endCxn id="8" idx="1"/>
          </p:cNvCxnSpPr>
          <p:nvPr/>
        </p:nvCxnSpPr>
        <p:spPr>
          <a:xfrm>
            <a:off x="1261872" y="3168634"/>
            <a:ext cx="2305871" cy="138499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66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</a:t>
            </a:r>
            <a:br>
              <a:rPr lang="en-US" dirty="0"/>
            </a:br>
            <a:r>
              <a:rPr lang="en-US" dirty="0"/>
              <a:t>the Cycle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02061"/>
              </p:ext>
            </p:extLst>
          </p:nvPr>
        </p:nvGraphicFramePr>
        <p:xfrm>
          <a:off x="3634475" y="629920"/>
          <a:ext cx="7985760" cy="622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634475" y="3627821"/>
            <a:ext cx="2949205" cy="139122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cxnSpLocks/>
            <a:stCxn id="3" idx="3"/>
            <a:endCxn id="5" idx="1"/>
          </p:cNvCxnSpPr>
          <p:nvPr/>
        </p:nvCxnSpPr>
        <p:spPr>
          <a:xfrm>
            <a:off x="2865120" y="2965975"/>
            <a:ext cx="1201256" cy="865585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200395" y="2311632"/>
            <a:ext cx="2664725" cy="1308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Meaningful Intervention Point</a:t>
            </a:r>
          </a:p>
        </p:txBody>
      </p:sp>
    </p:spTree>
    <p:extLst>
      <p:ext uri="{BB962C8B-B14F-4D97-AF65-F5344CB8AC3E}">
        <p14:creationId xmlns:p14="http://schemas.microsoft.com/office/powerpoint/2010/main" val="367825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</a:t>
            </a:r>
            <a:br>
              <a:rPr lang="en-US" dirty="0"/>
            </a:br>
            <a:r>
              <a:rPr lang="en-US" dirty="0"/>
              <a:t>the Cycle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665519"/>
              </p:ext>
            </p:extLst>
          </p:nvPr>
        </p:nvGraphicFramePr>
        <p:xfrm>
          <a:off x="3634475" y="629920"/>
          <a:ext cx="7985760" cy="622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3634475" y="3627821"/>
            <a:ext cx="2949205" cy="1391220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cxnSpLocks/>
            <a:stCxn id="3" idx="3"/>
            <a:endCxn id="5" idx="1"/>
          </p:cNvCxnSpPr>
          <p:nvPr/>
        </p:nvCxnSpPr>
        <p:spPr>
          <a:xfrm>
            <a:off x="2865120" y="2965975"/>
            <a:ext cx="1201256" cy="865585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200395" y="2311632"/>
            <a:ext cx="2664725" cy="13086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Meaningful Intervention Point</a:t>
            </a:r>
          </a:p>
        </p:txBody>
      </p:sp>
    </p:spTree>
    <p:extLst>
      <p:ext uri="{BB962C8B-B14F-4D97-AF65-F5344CB8AC3E}">
        <p14:creationId xmlns:p14="http://schemas.microsoft.com/office/powerpoint/2010/main" val="130735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&amp; New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5850128" cy="2377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Limitations</a:t>
            </a:r>
          </a:p>
          <a:p>
            <a:r>
              <a:rPr lang="en-US" sz="2400" dirty="0"/>
              <a:t>Longitudinal vs. cross-sectional data analysis</a:t>
            </a:r>
          </a:p>
          <a:p>
            <a:r>
              <a:rPr lang="en-US" sz="2400" dirty="0"/>
              <a:t>Could not distinguish “good” versus “bad” moves</a:t>
            </a:r>
          </a:p>
          <a:p>
            <a:r>
              <a:rPr lang="en-US" sz="2400" dirty="0"/>
              <a:t>Loss to follow-up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792" y="1972518"/>
            <a:ext cx="3962743" cy="2383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4242121"/>
            <a:ext cx="8979408" cy="264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</a:pPr>
            <a:r>
              <a:rPr lang="en-US" sz="2400" b="1" spc="10" dirty="0">
                <a:solidFill>
                  <a:prstClr val="black"/>
                </a:solidFill>
              </a:rPr>
              <a:t>Directions for future analyses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200" spc="10" dirty="0">
                <a:solidFill>
                  <a:prstClr val="black"/>
                </a:solidFill>
              </a:rPr>
              <a:t>Understanding the relationship between material hardship and housing disrepair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200" spc="10" dirty="0">
                <a:solidFill>
                  <a:prstClr val="black"/>
                </a:solidFill>
              </a:rPr>
              <a:t>Effects of social circles and social support on movement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200" spc="10" dirty="0">
                <a:solidFill>
                  <a:prstClr val="black"/>
                </a:solidFill>
              </a:rPr>
              <a:t>Analyzing movement with neighborhood-level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Background–Housing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92" y="2002882"/>
            <a:ext cx="5728208" cy="3564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NYC Housing Statistics, 2014:</a:t>
            </a:r>
          </a:p>
          <a:p>
            <a:r>
              <a:rPr lang="en-US" sz="2400" dirty="0"/>
              <a:t>29.9% of rental households were severely rent-burdened</a:t>
            </a:r>
          </a:p>
          <a:p>
            <a:r>
              <a:rPr lang="en-US" sz="2400" dirty="0"/>
              <a:t>Over 307,000 children living in households with income &lt;$25,000</a:t>
            </a:r>
          </a:p>
          <a:p>
            <a:r>
              <a:rPr lang="en-US" sz="2400" dirty="0"/>
              <a:t>Median monthly rent increased by 12% between 2008 and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8880" y="6529903"/>
            <a:ext cx="5709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Citizen’s Committee for Children of New York, Inc.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039680"/>
            <a:ext cx="4267200" cy="352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983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34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/>
              <a:t>Julie Herbstman, PhD</a:t>
            </a:r>
          </a:p>
          <a:p>
            <a:pPr marL="0" indent="0">
              <a:buNone/>
            </a:pPr>
            <a:r>
              <a:rPr lang="en-US" sz="1900" dirty="0"/>
              <a:t>Virginia Rauh, ScD</a:t>
            </a:r>
          </a:p>
          <a:p>
            <a:pPr marL="0" indent="0">
              <a:buNone/>
            </a:pPr>
            <a:r>
              <a:rPr lang="en-US" sz="1900" dirty="0"/>
              <a:t>Whitney Cowell</a:t>
            </a:r>
          </a:p>
          <a:p>
            <a:pPr marL="0" indent="0">
              <a:buNone/>
            </a:pPr>
            <a:r>
              <a:rPr lang="en-US" sz="1900" dirty="0" err="1"/>
              <a:t>Ya</a:t>
            </a:r>
            <a:r>
              <a:rPr lang="en-US" sz="1900" dirty="0"/>
              <a:t> Wang</a:t>
            </a:r>
          </a:p>
          <a:p>
            <a:pPr marL="0" indent="0">
              <a:buNone/>
            </a:pPr>
            <a:r>
              <a:rPr lang="en-US" sz="1900" dirty="0"/>
              <a:t>Andrew Rundle, PhD</a:t>
            </a:r>
          </a:p>
          <a:p>
            <a:pPr marL="0" indent="0">
              <a:buNone/>
            </a:pPr>
            <a:r>
              <a:rPr lang="en-US" sz="1900" dirty="0"/>
              <a:t>Lori Hoepner, </a:t>
            </a:r>
            <a:r>
              <a:rPr lang="en-US" sz="1900" dirty="0" err="1"/>
              <a:t>DrPH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Howard Andrews, PhD</a:t>
            </a:r>
          </a:p>
          <a:p>
            <a:pPr marL="0" indent="0">
              <a:buNone/>
            </a:pPr>
            <a:r>
              <a:rPr lang="en-US" sz="1900" dirty="0"/>
              <a:t>Columbia Center for Children’s Environmental Health</a:t>
            </a:r>
          </a:p>
          <a:p>
            <a:pPr lvl="1"/>
            <a:r>
              <a:rPr lang="en-US" sz="1900" dirty="0"/>
              <a:t>Investigators</a:t>
            </a:r>
          </a:p>
          <a:p>
            <a:pPr lvl="1"/>
            <a:r>
              <a:rPr lang="en-US" sz="1900" dirty="0"/>
              <a:t>Research Assistants</a:t>
            </a:r>
          </a:p>
          <a:p>
            <a:pPr lvl="1"/>
            <a:r>
              <a:rPr lang="en-US" sz="1900" dirty="0"/>
              <a:t>Project Coordinators</a:t>
            </a:r>
          </a:p>
          <a:p>
            <a:pPr lvl="1"/>
            <a:r>
              <a:rPr lang="en-US" sz="1900" dirty="0"/>
              <a:t>Staff</a:t>
            </a:r>
          </a:p>
          <a:p>
            <a:pPr marL="0" lvl="0" indent="0">
              <a:buClr>
                <a:srgbClr val="4F81BD"/>
              </a:buClr>
              <a:buNone/>
            </a:pPr>
            <a:r>
              <a:rPr lang="en-US" sz="1900" dirty="0">
                <a:solidFill>
                  <a:prstClr val="black"/>
                </a:solidFill>
              </a:rPr>
              <a:t>Study Participants</a:t>
            </a:r>
            <a:endParaRPr lang="en-US" sz="19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08" y="565148"/>
            <a:ext cx="3291664" cy="184513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80" y="2929895"/>
            <a:ext cx="4919472" cy="113616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17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72" y="1885827"/>
            <a:ext cx="7821168" cy="4514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Columbia Center for Children’s Environmental Health Cohort</a:t>
            </a:r>
          </a:p>
          <a:p>
            <a:pPr marL="0" indent="0">
              <a:buNone/>
            </a:pPr>
            <a:r>
              <a:rPr lang="en-US" sz="2400" dirty="0"/>
              <a:t>The Mothers &amp; Newborns Study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Sample Size = 727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Analysis Size = 497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Pregnant women between the ages of 18-35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African American or Dominican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Addresses in Northern Manhattan &amp; South Bronx</a:t>
            </a:r>
          </a:p>
          <a:p>
            <a:pPr lvl="0">
              <a:lnSpc>
                <a:spcPct val="100000"/>
              </a:lnSpc>
              <a:buClr>
                <a:srgbClr val="4F81BD"/>
              </a:buClr>
            </a:pPr>
            <a:r>
              <a:rPr lang="en-US" sz="2400" dirty="0">
                <a:solidFill>
                  <a:prstClr val="black"/>
                </a:solidFill>
              </a:rPr>
              <a:t>Assessments at prenatal &amp; 1, 2, 3, 5, and 7 years</a:t>
            </a:r>
          </a:p>
          <a:p>
            <a:pPr marL="274320" lvl="1" indent="0">
              <a:lnSpc>
                <a:spcPct val="100000"/>
              </a:lnSpc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825847"/>
            <a:ext cx="3954870" cy="2634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7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Behavior Checklist (CBCL)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1828800"/>
            <a:ext cx="4326128" cy="4836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8 Syndrome Scores</a:t>
            </a:r>
          </a:p>
          <a:p>
            <a:r>
              <a:rPr lang="en-US" sz="2400" dirty="0"/>
              <a:t>Anxiety &amp; depression</a:t>
            </a:r>
          </a:p>
          <a:p>
            <a:r>
              <a:rPr lang="en-US" sz="2400" dirty="0"/>
              <a:t>Withdrawn </a:t>
            </a:r>
          </a:p>
          <a:p>
            <a:r>
              <a:rPr lang="en-US" sz="2400" dirty="0"/>
              <a:t>Somatic </a:t>
            </a:r>
          </a:p>
          <a:p>
            <a:r>
              <a:rPr lang="en-US" sz="2400" dirty="0"/>
              <a:t>Social</a:t>
            </a:r>
          </a:p>
          <a:p>
            <a:r>
              <a:rPr lang="en-US" sz="2400" dirty="0"/>
              <a:t>Thought </a:t>
            </a:r>
          </a:p>
          <a:p>
            <a:r>
              <a:rPr lang="en-US" sz="2400" dirty="0"/>
              <a:t>Attention </a:t>
            </a:r>
          </a:p>
          <a:p>
            <a:r>
              <a:rPr lang="en-US" sz="2400" dirty="0"/>
              <a:t>Rule breaking </a:t>
            </a:r>
          </a:p>
          <a:p>
            <a:r>
              <a:rPr lang="en-US" sz="2400" dirty="0"/>
              <a:t>Aggressive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8000" y="1828800"/>
            <a:ext cx="4326128" cy="176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Externalizing Behavior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/>
              <a:t>Internalizing Behavior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/>
              <a:t>Total Behavior Problems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3702050"/>
            <a:ext cx="47625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451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Instability &amp; </a:t>
            </a:r>
            <a:br>
              <a:rPr lang="en-US" dirty="0"/>
            </a:br>
            <a:r>
              <a:rPr lang="en-US" dirty="0"/>
              <a:t>Child Behavior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62" y="1949036"/>
            <a:ext cx="6254750" cy="4540127"/>
          </a:xfr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760" y="2153920"/>
            <a:ext cx="4189730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</a:pPr>
            <a:r>
              <a:rPr lang="en-US" sz="2800" b="1" dirty="0"/>
              <a:t>Covariates</a:t>
            </a:r>
            <a:endParaRPr lang="en-US" sz="2800" b="1" spc="10" dirty="0">
              <a:solidFill>
                <a:prstClr val="black"/>
              </a:solidFill>
            </a:endParaRP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400" spc="10" dirty="0">
                <a:solidFill>
                  <a:prstClr val="black"/>
                </a:solidFill>
              </a:rPr>
              <a:t>Maternal education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400" spc="10" dirty="0">
                <a:solidFill>
                  <a:prstClr val="black"/>
                </a:solidFill>
              </a:rPr>
              <a:t>Child age at CBCL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400" spc="10" dirty="0">
                <a:solidFill>
                  <a:prstClr val="black"/>
                </a:solidFill>
              </a:rPr>
              <a:t>Child gender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400" spc="10" dirty="0">
                <a:solidFill>
                  <a:prstClr val="black"/>
                </a:solidFill>
              </a:rPr>
              <a:t>Ethnicity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400" spc="10" dirty="0">
                <a:solidFill>
                  <a:prstClr val="black"/>
                </a:solidFill>
              </a:rPr>
              <a:t>Material hardship</a:t>
            </a:r>
          </a:p>
          <a:p>
            <a:pPr marL="182880" lvl="0" indent="-18288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4F81BD"/>
              </a:buClr>
              <a:buSzPct val="80000"/>
              <a:buFont typeface="Arial" pitchFamily="34" charset="0"/>
              <a:buChar char="•"/>
            </a:pPr>
            <a:r>
              <a:rPr lang="en-US" sz="2400" spc="10" dirty="0">
                <a:solidFill>
                  <a:prstClr val="black"/>
                </a:solidFill>
              </a:rPr>
              <a:t>Maternal demoralization</a:t>
            </a:r>
          </a:p>
        </p:txBody>
      </p:sp>
    </p:spTree>
    <p:extLst>
      <p:ext uri="{BB962C8B-B14F-4D97-AF65-F5344CB8AC3E}">
        <p14:creationId xmlns:p14="http://schemas.microsoft.com/office/powerpoint/2010/main" val="408917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48" y="1772602"/>
            <a:ext cx="10706608" cy="502920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b="1" dirty="0"/>
              <a:t>Children experiencing &gt;3 moves over 7 years: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Significantly higher number of thought-related problems (p=0.022) 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Seeing or hearing things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Repeating acts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Strange ideas and behavior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Significantly higher number of attention-related problems (p=0.044)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Concentration difficulties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Problems sitting still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Impulsivity 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Day dreaming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Nervousness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Poor performance in school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Increased total (p=0.150) and internalizing (p=0.248) problem scores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80" y="451802"/>
            <a:ext cx="2534920" cy="171107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490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48" y="2214527"/>
            <a:ext cx="20096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Disrepair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223" y="1999083"/>
            <a:ext cx="273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Satisfaction with Living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743" y="4076575"/>
            <a:ext cx="2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Instability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156" y="5903893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Material Hardship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6250" y="4076575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Child Behavior</a:t>
            </a:r>
          </a:p>
        </p:txBody>
      </p:sp>
      <p:cxnSp>
        <p:nvCxnSpPr>
          <p:cNvPr id="16" name="Straight Arrow Connector 15"/>
          <p:cNvCxnSpPr>
            <a:cxnSpLocks/>
            <a:stCxn id="6" idx="3"/>
            <a:endCxn id="7" idx="1"/>
          </p:cNvCxnSpPr>
          <p:nvPr/>
        </p:nvCxnSpPr>
        <p:spPr>
          <a:xfrm>
            <a:off x="2266696" y="2691581"/>
            <a:ext cx="1077527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2"/>
            <a:endCxn id="8" idx="0"/>
          </p:cNvCxnSpPr>
          <p:nvPr/>
        </p:nvCxnSpPr>
        <p:spPr>
          <a:xfrm>
            <a:off x="4709727" y="3384078"/>
            <a:ext cx="0" cy="692497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8" idx="3"/>
            <a:endCxn id="10" idx="1"/>
          </p:cNvCxnSpPr>
          <p:nvPr/>
        </p:nvCxnSpPr>
        <p:spPr>
          <a:xfrm>
            <a:off x="5851711" y="4553629"/>
            <a:ext cx="3284539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3"/>
            <a:endCxn id="10" idx="2"/>
          </p:cNvCxnSpPr>
          <p:nvPr/>
        </p:nvCxnSpPr>
        <p:spPr>
          <a:xfrm flipV="1">
            <a:off x="8498804" y="5030682"/>
            <a:ext cx="1642270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8" idx="2"/>
            <a:endCxn id="9" idx="1"/>
          </p:cNvCxnSpPr>
          <p:nvPr/>
        </p:nvCxnSpPr>
        <p:spPr>
          <a:xfrm>
            <a:off x="4709727" y="5030682"/>
            <a:ext cx="1779429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6" idx="2"/>
            <a:endCxn id="8" idx="1"/>
          </p:cNvCxnSpPr>
          <p:nvPr/>
        </p:nvCxnSpPr>
        <p:spPr>
          <a:xfrm>
            <a:off x="1261872" y="3168634"/>
            <a:ext cx="2305871" cy="138499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1532" y="3784187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2821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Diagram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048" y="2214527"/>
            <a:ext cx="200964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Disrepair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4223" y="1999083"/>
            <a:ext cx="273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Satisfaction with Living Conditions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743" y="4076575"/>
            <a:ext cx="228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Housing Instability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9156" y="5903893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Material Hardship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6250" y="4076575"/>
            <a:ext cx="200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Child Behavior</a:t>
            </a:r>
          </a:p>
        </p:txBody>
      </p:sp>
      <p:cxnSp>
        <p:nvCxnSpPr>
          <p:cNvPr id="16" name="Straight Arrow Connector 15"/>
          <p:cNvCxnSpPr>
            <a:cxnSpLocks/>
            <a:stCxn id="6" idx="3"/>
            <a:endCxn id="7" idx="1"/>
          </p:cNvCxnSpPr>
          <p:nvPr/>
        </p:nvCxnSpPr>
        <p:spPr>
          <a:xfrm>
            <a:off x="2266696" y="2691581"/>
            <a:ext cx="1077527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2"/>
            <a:endCxn id="8" idx="0"/>
          </p:cNvCxnSpPr>
          <p:nvPr/>
        </p:nvCxnSpPr>
        <p:spPr>
          <a:xfrm>
            <a:off x="4709727" y="3384078"/>
            <a:ext cx="0" cy="692497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8" idx="3"/>
            <a:endCxn id="10" idx="1"/>
          </p:cNvCxnSpPr>
          <p:nvPr/>
        </p:nvCxnSpPr>
        <p:spPr>
          <a:xfrm>
            <a:off x="5851711" y="4553629"/>
            <a:ext cx="3284539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  <a:stCxn id="9" idx="3"/>
            <a:endCxn id="10" idx="2"/>
          </p:cNvCxnSpPr>
          <p:nvPr/>
        </p:nvCxnSpPr>
        <p:spPr>
          <a:xfrm flipV="1">
            <a:off x="8498804" y="5030682"/>
            <a:ext cx="1642270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8" idx="2"/>
            <a:endCxn id="9" idx="1"/>
          </p:cNvCxnSpPr>
          <p:nvPr/>
        </p:nvCxnSpPr>
        <p:spPr>
          <a:xfrm>
            <a:off x="4709727" y="5030682"/>
            <a:ext cx="1779429" cy="135026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6" idx="2"/>
            <a:endCxn id="8" idx="1"/>
          </p:cNvCxnSpPr>
          <p:nvPr/>
        </p:nvCxnSpPr>
        <p:spPr>
          <a:xfrm>
            <a:off x="1261872" y="3168634"/>
            <a:ext cx="2305871" cy="1384995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1532" y="3784187"/>
            <a:ext cx="853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0975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Hardship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t="15236" r="812" b="1644"/>
          <a:stretch/>
        </p:blipFill>
        <p:spPr>
          <a:xfrm>
            <a:off x="770689" y="1833642"/>
            <a:ext cx="6802324" cy="4599379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956092" y="6550223"/>
            <a:ext cx="24455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Source: Perera et al., 2017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7875979" y="2097802"/>
            <a:ext cx="3525625" cy="351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400" b="1" dirty="0"/>
              <a:t>Material hardship characterized by ability to afford: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Rent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Food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Gas/Electricity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Clothing</a:t>
            </a:r>
          </a:p>
        </p:txBody>
      </p:sp>
    </p:spTree>
    <p:extLst>
      <p:ext uri="{BB962C8B-B14F-4D97-AF65-F5344CB8AC3E}">
        <p14:creationId xmlns:p14="http://schemas.microsoft.com/office/powerpoint/2010/main" val="14377261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611</Words>
  <Application>Microsoft Office PowerPoint</Application>
  <PresentationFormat>Widescreen</PresentationFormat>
  <Paragraphs>192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Wingdings</vt:lpstr>
      <vt:lpstr>Wingdings 2</vt:lpstr>
      <vt:lpstr>View</vt:lpstr>
      <vt:lpstr>Impact of Housing Instability on Child Behavior at Age 7</vt:lpstr>
      <vt:lpstr>Background–Housing Instability</vt:lpstr>
      <vt:lpstr>Study Sample</vt:lpstr>
      <vt:lpstr>Child Behavior Checklist (CBCL)</vt:lpstr>
      <vt:lpstr>Housing Instability &amp;  Child Behavior</vt:lpstr>
      <vt:lpstr>Results</vt:lpstr>
      <vt:lpstr>Conceptual Diagram</vt:lpstr>
      <vt:lpstr>Conceptual Diagram</vt:lpstr>
      <vt:lpstr>Material Hardship</vt:lpstr>
      <vt:lpstr>Material Hardship</vt:lpstr>
      <vt:lpstr>Conceptual Diagram</vt:lpstr>
      <vt:lpstr>Conceptual Diagram</vt:lpstr>
      <vt:lpstr>Housing Disrepair</vt:lpstr>
      <vt:lpstr>Satisfaction with Living Conditions</vt:lpstr>
      <vt:lpstr>Satisfaction with Living Conditions</vt:lpstr>
      <vt:lpstr>Conceptual Diagram</vt:lpstr>
      <vt:lpstr>Breaking  the Cycle</vt:lpstr>
      <vt:lpstr>Breaking  the Cycle</vt:lpstr>
      <vt:lpstr>Limitations &amp; New Directions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Housing Instability on Child Behavior at Age 7</dc:title>
  <dc:creator>Abby Gaylord</dc:creator>
  <cp:lastModifiedBy>Laura Magistro Wells</cp:lastModifiedBy>
  <cp:revision>45</cp:revision>
  <dcterms:created xsi:type="dcterms:W3CDTF">2017-04-12T22:14:07Z</dcterms:created>
  <dcterms:modified xsi:type="dcterms:W3CDTF">2017-04-20T13:57:26Z</dcterms:modified>
</cp:coreProperties>
</file>