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256" r:id="rId2"/>
    <p:sldId id="259" r:id="rId3"/>
    <p:sldId id="270" r:id="rId4"/>
    <p:sldId id="271" r:id="rId5"/>
    <p:sldId id="285" r:id="rId6"/>
    <p:sldId id="293" r:id="rId7"/>
    <p:sldId id="276" r:id="rId8"/>
    <p:sldId id="288" r:id="rId9"/>
    <p:sldId id="277" r:id="rId10"/>
    <p:sldId id="286" r:id="rId11"/>
    <p:sldId id="287" r:id="rId12"/>
    <p:sldId id="289" r:id="rId13"/>
    <p:sldId id="295" r:id="rId14"/>
    <p:sldId id="296" r:id="rId15"/>
    <p:sldId id="297" r:id="rId16"/>
    <p:sldId id="282" r:id="rId17"/>
    <p:sldId id="283" r:id="rId18"/>
    <p:sldId id="298" r:id="rId19"/>
    <p:sldId id="284" r:id="rId20"/>
    <p:sldId id="299" r:id="rId21"/>
    <p:sldId id="300" r:id="rId22"/>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kern="1200">
        <a:solidFill>
          <a:schemeClr val="tx1"/>
        </a:solidFill>
        <a:latin typeface="Arial" panose="020B0604020202020204" pitchFamily="34" charset="0"/>
        <a:ea typeface="ヒラギノ角ゴ Pro W3" charset="-128"/>
        <a:cs typeface="+mn-cs"/>
      </a:defRPr>
    </a:lvl9pPr>
  </p:defaultTextStyle>
  <p:extLst>
    <p:ext uri="{EFAFB233-063F-42B5-8137-9DF3F51BA10A}">
      <p15:sldGuideLst xmlns:p15="http://schemas.microsoft.com/office/powerpoint/2012/main">
        <p15:guide id="1" orient="horz" pos="4096">
          <p15:clr>
            <a:srgbClr val="A4A3A4"/>
          </p15:clr>
        </p15:guide>
        <p15:guide id="2" orient="horz" pos="312">
          <p15:clr>
            <a:srgbClr val="A4A3A4"/>
          </p15:clr>
        </p15:guide>
        <p15:guide id="3" pos="5536">
          <p15:clr>
            <a:srgbClr val="A4A3A4"/>
          </p15:clr>
        </p15:guide>
        <p15:guide id="4" pos="2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E4E3"/>
    <a:srgbClr val="FFFF00"/>
    <a:srgbClr val="66FFCC"/>
    <a:srgbClr val="0FBDAC"/>
    <a:srgbClr val="BAE5E6"/>
    <a:srgbClr val="FFFFCC"/>
    <a:srgbClr val="8B0021"/>
    <a:srgbClr val="AD0B3E"/>
    <a:srgbClr val="98083A"/>
    <a:srgbClr val="B306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06" autoAdjust="0"/>
    <p:restoredTop sz="79681" autoAdjust="0"/>
  </p:normalViewPr>
  <p:slideViewPr>
    <p:cSldViewPr snapToObjects="1">
      <p:cViewPr varScale="1">
        <p:scale>
          <a:sx n="58" d="100"/>
          <a:sy n="58" d="100"/>
        </p:scale>
        <p:origin x="1566" y="72"/>
      </p:cViewPr>
      <p:guideLst>
        <p:guide orient="horz" pos="4096"/>
        <p:guide orient="horz" pos="312"/>
        <p:guide pos="5536"/>
        <p:guide pos="216"/>
      </p:guideLst>
    </p:cSldViewPr>
  </p:slideViewPr>
  <p:notesTextViewPr>
    <p:cViewPr>
      <p:scale>
        <a:sx n="100" d="100"/>
        <a:sy n="100" d="100"/>
      </p:scale>
      <p:origin x="0" y="0"/>
    </p:cViewPr>
  </p:notesTextViewPr>
  <p:sorterViewPr>
    <p:cViewPr>
      <p:scale>
        <a:sx n="100" d="100"/>
        <a:sy n="100" d="100"/>
      </p:scale>
      <p:origin x="0" y="12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77B113-79C0-424F-88C0-067F1C6BEBE0}" type="doc">
      <dgm:prSet loTypeId="urn:microsoft.com/office/officeart/2005/8/layout/cycle5" loCatId="cycle" qsTypeId="urn:microsoft.com/office/officeart/2005/8/quickstyle/simple4" qsCatId="simple" csTypeId="urn:microsoft.com/office/officeart/2005/8/colors/colorful1" csCatId="colorful" phldr="1"/>
      <dgm:spPr/>
      <dgm:t>
        <a:bodyPr/>
        <a:lstStyle/>
        <a:p>
          <a:endParaRPr lang="en-US"/>
        </a:p>
      </dgm:t>
    </dgm:pt>
    <dgm:pt modelId="{B8374D82-C403-4621-921A-E5D66B8EB2FD}">
      <dgm:prSet phldrT="[Text]" custT="1"/>
      <dgm:spPr/>
      <dgm:t>
        <a:bodyPr/>
        <a:lstStyle/>
        <a:p>
          <a:r>
            <a:rPr lang="en-US" sz="1400" b="1" dirty="0" smtClean="0">
              <a:solidFill>
                <a:schemeClr val="tx1"/>
              </a:solidFill>
              <a:latin typeface="Garamond"/>
              <a:cs typeface="Garamond"/>
            </a:rPr>
            <a:t>ENVIRONMENT</a:t>
          </a:r>
          <a:endParaRPr lang="en-US" sz="1400" b="1" dirty="0">
            <a:solidFill>
              <a:schemeClr val="tx1"/>
            </a:solidFill>
            <a:latin typeface="Garamond"/>
            <a:cs typeface="Garamond"/>
          </a:endParaRPr>
        </a:p>
      </dgm:t>
    </dgm:pt>
    <dgm:pt modelId="{9994F2B4-EA9E-471C-BB8C-B3E0E8EDB452}" type="parTrans" cxnId="{E58C8965-04F2-4AEF-8D95-D46AA8A159B7}">
      <dgm:prSet/>
      <dgm:spPr/>
      <dgm:t>
        <a:bodyPr/>
        <a:lstStyle/>
        <a:p>
          <a:endParaRPr lang="en-US"/>
        </a:p>
      </dgm:t>
    </dgm:pt>
    <dgm:pt modelId="{2E454C92-8B14-42B1-97FD-A191BAD782FC}" type="sibTrans" cxnId="{E58C8965-04F2-4AEF-8D95-D46AA8A159B7}">
      <dgm:prSet/>
      <dgm:spPr>
        <a:ln w="76200" cap="rnd" cmpd="sng">
          <a:solidFill>
            <a:schemeClr val="accent2">
              <a:hueOff val="0"/>
              <a:satOff val="0"/>
              <a:lumOff val="0"/>
            </a:schemeClr>
          </a:solidFill>
        </a:ln>
      </dgm:spPr>
      <dgm:t>
        <a:bodyPr/>
        <a:lstStyle/>
        <a:p>
          <a:endParaRPr lang="en-US"/>
        </a:p>
      </dgm:t>
    </dgm:pt>
    <dgm:pt modelId="{92575069-7273-4C92-AB65-E685BF829280}">
      <dgm:prSet phldrT="[Text]" custT="1"/>
      <dgm:spPr/>
      <dgm:t>
        <a:bodyPr/>
        <a:lstStyle/>
        <a:p>
          <a:r>
            <a:rPr lang="en-US" sz="1400" b="1" dirty="0" smtClean="0">
              <a:solidFill>
                <a:schemeClr val="tx1"/>
              </a:solidFill>
              <a:latin typeface="Garamond"/>
              <a:cs typeface="Garamond"/>
            </a:rPr>
            <a:t>SELF WORTH</a:t>
          </a:r>
          <a:endParaRPr lang="en-US" sz="1400" b="1" dirty="0">
            <a:solidFill>
              <a:schemeClr val="tx1"/>
            </a:solidFill>
            <a:latin typeface="Garamond"/>
            <a:cs typeface="Garamond"/>
          </a:endParaRPr>
        </a:p>
      </dgm:t>
    </dgm:pt>
    <dgm:pt modelId="{E7AC142C-5352-4ED1-AFC5-BF3BBC6D0843}" type="parTrans" cxnId="{24946CEC-6E55-45D7-8308-256E5CF3524C}">
      <dgm:prSet/>
      <dgm:spPr/>
      <dgm:t>
        <a:bodyPr/>
        <a:lstStyle/>
        <a:p>
          <a:endParaRPr lang="en-US"/>
        </a:p>
      </dgm:t>
    </dgm:pt>
    <dgm:pt modelId="{A450D487-A4C3-4F0A-89A7-FE46712881EB}" type="sibTrans" cxnId="{24946CEC-6E55-45D7-8308-256E5CF3524C}">
      <dgm:prSet/>
      <dgm:spPr>
        <a:ln w="76200" cap="rnd" cmpd="sng">
          <a:solidFill>
            <a:schemeClr val="accent3">
              <a:hueOff val="0"/>
              <a:satOff val="0"/>
              <a:lumOff val="0"/>
            </a:schemeClr>
          </a:solidFill>
        </a:ln>
      </dgm:spPr>
      <dgm:t>
        <a:bodyPr/>
        <a:lstStyle/>
        <a:p>
          <a:endParaRPr lang="en-US"/>
        </a:p>
      </dgm:t>
    </dgm:pt>
    <dgm:pt modelId="{66AA3E4A-2091-4485-90C5-7A87F83ABD62}">
      <dgm:prSet phldrT="[Text]" custT="1"/>
      <dgm:spPr/>
      <dgm:t>
        <a:bodyPr/>
        <a:lstStyle/>
        <a:p>
          <a:r>
            <a:rPr lang="en-US" sz="1400" b="1" dirty="0" smtClean="0">
              <a:solidFill>
                <a:schemeClr val="tx1"/>
              </a:solidFill>
              <a:latin typeface="Garamond"/>
              <a:cs typeface="Garamond"/>
            </a:rPr>
            <a:t>PREGNANCY</a:t>
          </a:r>
          <a:endParaRPr lang="en-US" sz="1400" b="1" dirty="0">
            <a:solidFill>
              <a:schemeClr val="tx1"/>
            </a:solidFill>
            <a:latin typeface="Garamond"/>
            <a:cs typeface="Garamond"/>
          </a:endParaRPr>
        </a:p>
      </dgm:t>
    </dgm:pt>
    <dgm:pt modelId="{1BD302AE-1CD9-4C1A-8200-FE32E1728C76}" type="parTrans" cxnId="{786B9D0E-87E8-4AB5-8771-5183801A9930}">
      <dgm:prSet/>
      <dgm:spPr/>
      <dgm:t>
        <a:bodyPr/>
        <a:lstStyle/>
        <a:p>
          <a:endParaRPr lang="en-US"/>
        </a:p>
      </dgm:t>
    </dgm:pt>
    <dgm:pt modelId="{C8526010-1086-4B9F-925D-654222B92C2D}" type="sibTrans" cxnId="{786B9D0E-87E8-4AB5-8771-5183801A9930}">
      <dgm:prSet/>
      <dgm:spPr>
        <a:ln w="76200" cap="rnd" cmpd="sng">
          <a:solidFill>
            <a:schemeClr val="accent4">
              <a:hueOff val="0"/>
              <a:satOff val="0"/>
              <a:lumOff val="0"/>
            </a:schemeClr>
          </a:solidFill>
        </a:ln>
      </dgm:spPr>
      <dgm:t>
        <a:bodyPr/>
        <a:lstStyle/>
        <a:p>
          <a:endParaRPr lang="en-US"/>
        </a:p>
      </dgm:t>
    </dgm:pt>
    <dgm:pt modelId="{D494203D-318E-4F25-8084-DC497B267614}">
      <dgm:prSet phldrT="[Text]" custT="1"/>
      <dgm:spPr/>
      <dgm:t>
        <a:bodyPr/>
        <a:lstStyle/>
        <a:p>
          <a:r>
            <a:rPr lang="en-US" sz="1400" b="1" dirty="0" smtClean="0">
              <a:solidFill>
                <a:schemeClr val="tx1"/>
              </a:solidFill>
              <a:latin typeface="Garamond"/>
              <a:cs typeface="Garamond"/>
            </a:rPr>
            <a:t>RISK FACTORS</a:t>
          </a:r>
          <a:endParaRPr lang="en-US" sz="1400" b="1" dirty="0">
            <a:solidFill>
              <a:schemeClr val="tx1"/>
            </a:solidFill>
            <a:latin typeface="Garamond"/>
            <a:cs typeface="Garamond"/>
          </a:endParaRPr>
        </a:p>
      </dgm:t>
    </dgm:pt>
    <dgm:pt modelId="{170886B2-FA57-4C5A-BEB4-7F45A94ACE77}" type="parTrans" cxnId="{C17B7C8C-0C2D-41F5-82F3-D8178F3B4AFC}">
      <dgm:prSet/>
      <dgm:spPr/>
      <dgm:t>
        <a:bodyPr/>
        <a:lstStyle/>
        <a:p>
          <a:endParaRPr lang="en-US"/>
        </a:p>
      </dgm:t>
    </dgm:pt>
    <dgm:pt modelId="{82AAED4D-B258-4FA9-83E6-3D9D60CAB8C3}" type="sibTrans" cxnId="{C17B7C8C-0C2D-41F5-82F3-D8178F3B4AFC}">
      <dgm:prSet/>
      <dgm:spPr>
        <a:ln w="76200" cap="rnd" cmpd="sng">
          <a:solidFill>
            <a:schemeClr val="accent6">
              <a:hueOff val="0"/>
              <a:satOff val="0"/>
              <a:lumOff val="0"/>
            </a:schemeClr>
          </a:solidFill>
        </a:ln>
      </dgm:spPr>
      <dgm:t>
        <a:bodyPr/>
        <a:lstStyle/>
        <a:p>
          <a:endParaRPr lang="en-US"/>
        </a:p>
      </dgm:t>
    </dgm:pt>
    <dgm:pt modelId="{8335E2D6-103A-4E7D-867D-36BF8DB3110F}">
      <dgm:prSet phldrT="[Text]" custT="1"/>
      <dgm:spPr/>
      <dgm:t>
        <a:bodyPr/>
        <a:lstStyle/>
        <a:p>
          <a:r>
            <a:rPr lang="en-US" sz="1400" b="1" dirty="0" smtClean="0">
              <a:solidFill>
                <a:schemeClr val="tx1"/>
              </a:solidFill>
              <a:latin typeface="Garamond"/>
              <a:cs typeface="Garamond"/>
            </a:rPr>
            <a:t>POTENTIAL OUTCOMES</a:t>
          </a:r>
          <a:endParaRPr lang="en-US" sz="1400" b="1" dirty="0">
            <a:solidFill>
              <a:schemeClr val="tx1"/>
            </a:solidFill>
            <a:latin typeface="Garamond"/>
            <a:cs typeface="Garamond"/>
          </a:endParaRPr>
        </a:p>
      </dgm:t>
    </dgm:pt>
    <dgm:pt modelId="{C1696909-A381-47DE-9E7A-EBBE92C8D4C9}" type="parTrans" cxnId="{2653075D-B051-4ABF-8668-406AC89E4AB7}">
      <dgm:prSet/>
      <dgm:spPr/>
      <dgm:t>
        <a:bodyPr/>
        <a:lstStyle/>
        <a:p>
          <a:endParaRPr lang="en-US"/>
        </a:p>
      </dgm:t>
    </dgm:pt>
    <dgm:pt modelId="{F1286F0F-F01B-4D71-9C14-F10555CB067D}" type="sibTrans" cxnId="{2653075D-B051-4ABF-8668-406AC89E4AB7}">
      <dgm:prSet/>
      <dgm:spPr>
        <a:solidFill>
          <a:srgbClr val="C0504D"/>
        </a:solidFill>
        <a:ln w="76200" cap="rnd" cmpd="sng">
          <a:solidFill>
            <a:schemeClr val="accent2">
              <a:hueOff val="0"/>
              <a:satOff val="0"/>
              <a:lumOff val="0"/>
            </a:schemeClr>
          </a:solidFill>
        </a:ln>
      </dgm:spPr>
      <dgm:t>
        <a:bodyPr/>
        <a:lstStyle/>
        <a:p>
          <a:endParaRPr lang="en-US" b="1"/>
        </a:p>
      </dgm:t>
    </dgm:pt>
    <dgm:pt modelId="{958B8D44-745C-45CC-B80C-38E26DB4824A}">
      <dgm:prSet phldrT="[Text]" custT="1"/>
      <dgm:spPr/>
      <dgm:t>
        <a:bodyPr/>
        <a:lstStyle/>
        <a:p>
          <a:r>
            <a:rPr lang="en-US" sz="1400" b="1" dirty="0" smtClean="0">
              <a:solidFill>
                <a:schemeClr val="tx1"/>
              </a:solidFill>
              <a:latin typeface="Garamond"/>
              <a:cs typeface="Garamond"/>
            </a:rPr>
            <a:t>NEWBORN INFANT</a:t>
          </a:r>
          <a:endParaRPr lang="en-US" sz="1400" b="1" dirty="0">
            <a:solidFill>
              <a:schemeClr val="tx1"/>
            </a:solidFill>
            <a:latin typeface="Garamond"/>
            <a:cs typeface="Garamond"/>
          </a:endParaRPr>
        </a:p>
      </dgm:t>
    </dgm:pt>
    <dgm:pt modelId="{299B0E90-C1B6-49FD-940E-1AE8C1C8520A}" type="parTrans" cxnId="{F9EBADAB-BD40-42C5-B9B8-A263BDC623C4}">
      <dgm:prSet/>
      <dgm:spPr/>
      <dgm:t>
        <a:bodyPr/>
        <a:lstStyle/>
        <a:p>
          <a:endParaRPr lang="en-US"/>
        </a:p>
      </dgm:t>
    </dgm:pt>
    <dgm:pt modelId="{FF3C2ECF-52AF-47C8-884E-31372D0F9969}" type="sibTrans" cxnId="{F9EBADAB-BD40-42C5-B9B8-A263BDC623C4}">
      <dgm:prSet/>
      <dgm:spPr>
        <a:ln w="76200" cap="rnd" cmpd="sng">
          <a:solidFill>
            <a:schemeClr val="accent5">
              <a:hueOff val="0"/>
              <a:satOff val="0"/>
              <a:lumOff val="0"/>
            </a:schemeClr>
          </a:solidFill>
        </a:ln>
      </dgm:spPr>
      <dgm:t>
        <a:bodyPr/>
        <a:lstStyle/>
        <a:p>
          <a:endParaRPr lang="en-US"/>
        </a:p>
      </dgm:t>
    </dgm:pt>
    <dgm:pt modelId="{750D1CB0-5FFE-4FB8-800D-3B67F5C33BD4}">
      <dgm:prSet phldrT="[Text]" custT="1"/>
      <dgm:spPr/>
      <dgm:t>
        <a:bodyPr/>
        <a:lstStyle/>
        <a:p>
          <a:r>
            <a:rPr lang="en-US" sz="1400" dirty="0" smtClean="0">
              <a:solidFill>
                <a:schemeClr val="tx1"/>
              </a:solidFill>
              <a:latin typeface="Garamond"/>
              <a:cs typeface="Garamond"/>
            </a:rPr>
            <a:t>Poverty</a:t>
          </a:r>
          <a:endParaRPr lang="en-US" sz="1400" dirty="0">
            <a:solidFill>
              <a:schemeClr val="tx1"/>
            </a:solidFill>
            <a:latin typeface="Garamond"/>
            <a:cs typeface="Garamond"/>
          </a:endParaRPr>
        </a:p>
      </dgm:t>
    </dgm:pt>
    <dgm:pt modelId="{7C786298-41AB-41CA-B106-5E876BB6D081}" type="parTrans" cxnId="{BC5B750A-8FFE-4DD4-BB8A-3781C148D4B7}">
      <dgm:prSet/>
      <dgm:spPr/>
      <dgm:t>
        <a:bodyPr/>
        <a:lstStyle/>
        <a:p>
          <a:endParaRPr lang="en-US"/>
        </a:p>
      </dgm:t>
    </dgm:pt>
    <dgm:pt modelId="{DABF9F21-FB0C-4873-8365-C7769ADB4473}" type="sibTrans" cxnId="{BC5B750A-8FFE-4DD4-BB8A-3781C148D4B7}">
      <dgm:prSet/>
      <dgm:spPr/>
      <dgm:t>
        <a:bodyPr/>
        <a:lstStyle/>
        <a:p>
          <a:endParaRPr lang="en-US"/>
        </a:p>
      </dgm:t>
    </dgm:pt>
    <dgm:pt modelId="{421B40CF-E167-4C9C-9E6D-549EB5830097}">
      <dgm:prSet phldrT="[Text]" custT="1"/>
      <dgm:spPr/>
      <dgm:t>
        <a:bodyPr/>
        <a:lstStyle/>
        <a:p>
          <a:r>
            <a:rPr lang="en-US" sz="1400" dirty="0" smtClean="0">
              <a:solidFill>
                <a:schemeClr val="tx1"/>
              </a:solidFill>
              <a:latin typeface="Garamond"/>
              <a:cs typeface="Garamond"/>
            </a:rPr>
            <a:t>Poor community support</a:t>
          </a:r>
          <a:endParaRPr lang="en-US" sz="1400" dirty="0">
            <a:solidFill>
              <a:schemeClr val="tx1"/>
            </a:solidFill>
            <a:latin typeface="Garamond"/>
            <a:cs typeface="Garamond"/>
          </a:endParaRPr>
        </a:p>
      </dgm:t>
    </dgm:pt>
    <dgm:pt modelId="{5EE5244D-506E-4A66-AFE4-5D5C123BA245}" type="parTrans" cxnId="{5F5EE13E-1179-4934-BB8B-4B39866EA1D5}">
      <dgm:prSet/>
      <dgm:spPr/>
      <dgm:t>
        <a:bodyPr/>
        <a:lstStyle/>
        <a:p>
          <a:endParaRPr lang="en-US"/>
        </a:p>
      </dgm:t>
    </dgm:pt>
    <dgm:pt modelId="{1355C555-DEA9-4DB8-B333-176CCDC2880A}" type="sibTrans" cxnId="{5F5EE13E-1179-4934-BB8B-4B39866EA1D5}">
      <dgm:prSet/>
      <dgm:spPr/>
      <dgm:t>
        <a:bodyPr/>
        <a:lstStyle/>
        <a:p>
          <a:endParaRPr lang="en-US"/>
        </a:p>
      </dgm:t>
    </dgm:pt>
    <dgm:pt modelId="{74EA3D31-BDD6-4EF0-A804-DC098CC725E4}">
      <dgm:prSet phldrT="[Text]" custT="1"/>
      <dgm:spPr/>
      <dgm:t>
        <a:bodyPr/>
        <a:lstStyle/>
        <a:p>
          <a:r>
            <a:rPr lang="en-US" sz="1400" dirty="0" smtClean="0">
              <a:solidFill>
                <a:schemeClr val="tx1"/>
              </a:solidFill>
              <a:latin typeface="Garamond"/>
              <a:cs typeface="Garamond"/>
            </a:rPr>
            <a:t>Poor health services</a:t>
          </a:r>
          <a:endParaRPr lang="en-US" sz="1400" dirty="0">
            <a:solidFill>
              <a:schemeClr val="tx1"/>
            </a:solidFill>
            <a:latin typeface="Garamond"/>
            <a:cs typeface="Garamond"/>
          </a:endParaRPr>
        </a:p>
      </dgm:t>
    </dgm:pt>
    <dgm:pt modelId="{4CFDECE1-8734-45D9-B52F-910371A67D46}" type="parTrans" cxnId="{C051B284-5F63-4A8E-A09C-F896818E3CFF}">
      <dgm:prSet/>
      <dgm:spPr/>
      <dgm:t>
        <a:bodyPr/>
        <a:lstStyle/>
        <a:p>
          <a:endParaRPr lang="en-US"/>
        </a:p>
      </dgm:t>
    </dgm:pt>
    <dgm:pt modelId="{94981979-BE61-4610-83E2-94CFB6DD3471}" type="sibTrans" cxnId="{C051B284-5F63-4A8E-A09C-F896818E3CFF}">
      <dgm:prSet/>
      <dgm:spPr/>
      <dgm:t>
        <a:bodyPr/>
        <a:lstStyle/>
        <a:p>
          <a:endParaRPr lang="en-US"/>
        </a:p>
      </dgm:t>
    </dgm:pt>
    <dgm:pt modelId="{7C841AE2-BE60-46F9-B4B8-ACC57F9EE0EC}">
      <dgm:prSet phldrT="[Text]" custT="1"/>
      <dgm:spPr/>
      <dgm:t>
        <a:bodyPr/>
        <a:lstStyle/>
        <a:p>
          <a:r>
            <a:rPr lang="en-US" sz="1400" dirty="0" smtClean="0">
              <a:solidFill>
                <a:schemeClr val="tx1"/>
              </a:solidFill>
              <a:latin typeface="Garamond"/>
              <a:cs typeface="Garamond"/>
            </a:rPr>
            <a:t>Poor education</a:t>
          </a:r>
          <a:endParaRPr lang="en-US" sz="1400" dirty="0">
            <a:solidFill>
              <a:schemeClr val="tx1"/>
            </a:solidFill>
            <a:latin typeface="Garamond"/>
            <a:cs typeface="Garamond"/>
          </a:endParaRPr>
        </a:p>
      </dgm:t>
    </dgm:pt>
    <dgm:pt modelId="{DAACDC6D-BDF3-4C7F-B746-4084C4F39AD1}" type="parTrans" cxnId="{88BA98AF-951A-439D-A34B-279F5D014569}">
      <dgm:prSet/>
      <dgm:spPr/>
      <dgm:t>
        <a:bodyPr/>
        <a:lstStyle/>
        <a:p>
          <a:endParaRPr lang="en-US"/>
        </a:p>
      </dgm:t>
    </dgm:pt>
    <dgm:pt modelId="{3830E46C-E4D1-4CCE-B8C9-2C1378E6C1FD}" type="sibTrans" cxnId="{88BA98AF-951A-439D-A34B-279F5D014569}">
      <dgm:prSet/>
      <dgm:spPr/>
      <dgm:t>
        <a:bodyPr/>
        <a:lstStyle/>
        <a:p>
          <a:endParaRPr lang="en-US"/>
        </a:p>
      </dgm:t>
    </dgm:pt>
    <dgm:pt modelId="{2342DDF9-A74F-4015-9584-E1B9A1B12EDD}">
      <dgm:prSet phldrT="[Text]" custT="1"/>
      <dgm:spPr/>
      <dgm:t>
        <a:bodyPr/>
        <a:lstStyle/>
        <a:p>
          <a:r>
            <a:rPr lang="en-US" sz="1400" dirty="0" smtClean="0">
              <a:solidFill>
                <a:schemeClr val="tx1"/>
              </a:solidFill>
              <a:latin typeface="Garamond"/>
              <a:cs typeface="Garamond"/>
            </a:rPr>
            <a:t>Despair</a:t>
          </a:r>
          <a:endParaRPr lang="en-US" sz="1400" dirty="0">
            <a:solidFill>
              <a:schemeClr val="tx1"/>
            </a:solidFill>
            <a:latin typeface="Garamond"/>
            <a:cs typeface="Garamond"/>
          </a:endParaRPr>
        </a:p>
      </dgm:t>
    </dgm:pt>
    <dgm:pt modelId="{8811B98C-2DF7-46E1-B790-EEFD581F3823}" type="parTrans" cxnId="{C1249B0F-DD61-48F4-915D-B362EAE61B16}">
      <dgm:prSet/>
      <dgm:spPr/>
      <dgm:t>
        <a:bodyPr/>
        <a:lstStyle/>
        <a:p>
          <a:endParaRPr lang="en-US"/>
        </a:p>
      </dgm:t>
    </dgm:pt>
    <dgm:pt modelId="{5F8C6DEF-DA5A-495A-8F8C-1B0BBB964DF2}" type="sibTrans" cxnId="{C1249B0F-DD61-48F4-915D-B362EAE61B16}">
      <dgm:prSet/>
      <dgm:spPr/>
      <dgm:t>
        <a:bodyPr/>
        <a:lstStyle/>
        <a:p>
          <a:endParaRPr lang="en-US"/>
        </a:p>
      </dgm:t>
    </dgm:pt>
    <dgm:pt modelId="{B5A2C995-4867-4A05-BF16-24B3744FCCBC}">
      <dgm:prSet phldrT="[Text]" custT="1"/>
      <dgm:spPr/>
      <dgm:t>
        <a:bodyPr/>
        <a:lstStyle/>
        <a:p>
          <a:r>
            <a:rPr lang="en-US" sz="1400" dirty="0" smtClean="0">
              <a:solidFill>
                <a:schemeClr val="tx1"/>
              </a:solidFill>
              <a:latin typeface="Garamond"/>
              <a:cs typeface="Garamond"/>
            </a:rPr>
            <a:t>Substance abuse</a:t>
          </a:r>
          <a:endParaRPr lang="en-US" sz="1400" dirty="0">
            <a:solidFill>
              <a:schemeClr val="tx1"/>
            </a:solidFill>
            <a:latin typeface="Garamond"/>
            <a:cs typeface="Garamond"/>
          </a:endParaRPr>
        </a:p>
      </dgm:t>
    </dgm:pt>
    <dgm:pt modelId="{328E0CB8-8ACA-4149-B61F-B226246654B7}" type="parTrans" cxnId="{1195E83A-CCF5-42D1-9518-F3ABC76D0C7E}">
      <dgm:prSet/>
      <dgm:spPr/>
      <dgm:t>
        <a:bodyPr/>
        <a:lstStyle/>
        <a:p>
          <a:endParaRPr lang="en-US"/>
        </a:p>
      </dgm:t>
    </dgm:pt>
    <dgm:pt modelId="{CE695AAF-636B-4905-B6CF-C936DD84102B}" type="sibTrans" cxnId="{1195E83A-CCF5-42D1-9518-F3ABC76D0C7E}">
      <dgm:prSet/>
      <dgm:spPr/>
      <dgm:t>
        <a:bodyPr/>
        <a:lstStyle/>
        <a:p>
          <a:endParaRPr lang="en-US"/>
        </a:p>
      </dgm:t>
    </dgm:pt>
    <dgm:pt modelId="{22D1ACE0-FC93-4090-9DE8-9407D1298834}">
      <dgm:prSet phldrT="[Text]" custT="1"/>
      <dgm:spPr/>
      <dgm:t>
        <a:bodyPr/>
        <a:lstStyle/>
        <a:p>
          <a:r>
            <a:rPr lang="en-US" sz="1400" dirty="0" smtClean="0">
              <a:solidFill>
                <a:schemeClr val="tx1"/>
              </a:solidFill>
              <a:latin typeface="Garamond"/>
              <a:cs typeface="Garamond"/>
            </a:rPr>
            <a:t>Promiscuity</a:t>
          </a:r>
          <a:endParaRPr lang="en-US" sz="1400" dirty="0">
            <a:solidFill>
              <a:schemeClr val="tx1"/>
            </a:solidFill>
            <a:latin typeface="Garamond"/>
            <a:cs typeface="Garamond"/>
          </a:endParaRPr>
        </a:p>
      </dgm:t>
    </dgm:pt>
    <dgm:pt modelId="{80FA6B0B-90BA-497D-B52F-F7DC6077A2BA}" type="parTrans" cxnId="{E29F66ED-FA16-46C9-9089-8E075A16895A}">
      <dgm:prSet/>
      <dgm:spPr/>
      <dgm:t>
        <a:bodyPr/>
        <a:lstStyle/>
        <a:p>
          <a:endParaRPr lang="en-US"/>
        </a:p>
      </dgm:t>
    </dgm:pt>
    <dgm:pt modelId="{DB2CCC24-EE7A-458A-AF18-BB81C90D515A}" type="sibTrans" cxnId="{E29F66ED-FA16-46C9-9089-8E075A16895A}">
      <dgm:prSet/>
      <dgm:spPr/>
      <dgm:t>
        <a:bodyPr/>
        <a:lstStyle/>
        <a:p>
          <a:endParaRPr lang="en-US"/>
        </a:p>
      </dgm:t>
    </dgm:pt>
    <dgm:pt modelId="{61BBD63F-D0E6-4219-B5BA-446DF8123758}">
      <dgm:prSet phldrT="[Text]" custT="1"/>
      <dgm:spPr/>
      <dgm:t>
        <a:bodyPr/>
        <a:lstStyle/>
        <a:p>
          <a:r>
            <a:rPr lang="en-US" sz="1400" dirty="0" smtClean="0">
              <a:solidFill>
                <a:schemeClr val="tx1"/>
              </a:solidFill>
              <a:latin typeface="Garamond"/>
              <a:cs typeface="Garamond"/>
            </a:rPr>
            <a:t>Limited prenatal care</a:t>
          </a:r>
          <a:endParaRPr lang="en-US" sz="1400" dirty="0">
            <a:solidFill>
              <a:schemeClr val="tx1"/>
            </a:solidFill>
            <a:latin typeface="Garamond"/>
            <a:cs typeface="Garamond"/>
          </a:endParaRPr>
        </a:p>
      </dgm:t>
    </dgm:pt>
    <dgm:pt modelId="{959A5B67-62A5-416A-9B51-3B7F403DB501}" type="parTrans" cxnId="{03996505-92C8-4BB6-A4FB-C49EEAFD42AD}">
      <dgm:prSet/>
      <dgm:spPr/>
      <dgm:t>
        <a:bodyPr/>
        <a:lstStyle/>
        <a:p>
          <a:endParaRPr lang="en-US"/>
        </a:p>
      </dgm:t>
    </dgm:pt>
    <dgm:pt modelId="{8A03BAF4-E2AA-496E-A535-AB6C59A214A4}" type="sibTrans" cxnId="{03996505-92C8-4BB6-A4FB-C49EEAFD42AD}">
      <dgm:prSet/>
      <dgm:spPr/>
      <dgm:t>
        <a:bodyPr/>
        <a:lstStyle/>
        <a:p>
          <a:endParaRPr lang="en-US"/>
        </a:p>
      </dgm:t>
    </dgm:pt>
    <dgm:pt modelId="{BAE21F66-E54C-4030-B6E9-4076653B9241}">
      <dgm:prSet phldrT="[Text]" custT="1"/>
      <dgm:spPr/>
      <dgm:t>
        <a:bodyPr/>
        <a:lstStyle/>
        <a:p>
          <a:r>
            <a:rPr lang="en-US" sz="1400" dirty="0" smtClean="0">
              <a:solidFill>
                <a:schemeClr val="tx1"/>
              </a:solidFill>
              <a:latin typeface="Garamond"/>
              <a:cs typeface="Garamond"/>
            </a:rPr>
            <a:t>Tobacco, alcohol &amp; drug use</a:t>
          </a:r>
          <a:endParaRPr lang="en-US" sz="1400" dirty="0">
            <a:solidFill>
              <a:schemeClr val="tx1"/>
            </a:solidFill>
            <a:latin typeface="Garamond"/>
            <a:cs typeface="Garamond"/>
          </a:endParaRPr>
        </a:p>
      </dgm:t>
    </dgm:pt>
    <dgm:pt modelId="{EFB5FCB3-C196-4991-943D-52EDDBC611CD}" type="parTrans" cxnId="{B0634B72-3BF5-4B38-BFCE-4D5E504575CD}">
      <dgm:prSet/>
      <dgm:spPr/>
      <dgm:t>
        <a:bodyPr/>
        <a:lstStyle/>
        <a:p>
          <a:endParaRPr lang="en-US"/>
        </a:p>
      </dgm:t>
    </dgm:pt>
    <dgm:pt modelId="{9D1452BB-AF67-4911-BB54-B73FD22B9FCF}" type="sibTrans" cxnId="{B0634B72-3BF5-4B38-BFCE-4D5E504575CD}">
      <dgm:prSet/>
      <dgm:spPr/>
      <dgm:t>
        <a:bodyPr/>
        <a:lstStyle/>
        <a:p>
          <a:endParaRPr lang="en-US"/>
        </a:p>
      </dgm:t>
    </dgm:pt>
    <dgm:pt modelId="{5653FE0B-A776-48FE-8462-58B99089DDD5}">
      <dgm:prSet phldrT="[Text]" custT="1"/>
      <dgm:spPr/>
      <dgm:t>
        <a:bodyPr/>
        <a:lstStyle/>
        <a:p>
          <a:r>
            <a:rPr lang="en-US" sz="1400" dirty="0" smtClean="0">
              <a:solidFill>
                <a:schemeClr val="tx1"/>
              </a:solidFill>
              <a:latin typeface="Garamond"/>
              <a:cs typeface="Garamond"/>
            </a:rPr>
            <a:t>Risk of STD’s/HIV</a:t>
          </a:r>
          <a:endParaRPr lang="en-US" sz="1400" dirty="0">
            <a:solidFill>
              <a:schemeClr val="tx1"/>
            </a:solidFill>
            <a:latin typeface="Garamond"/>
            <a:cs typeface="Garamond"/>
          </a:endParaRPr>
        </a:p>
      </dgm:t>
    </dgm:pt>
    <dgm:pt modelId="{AE317F80-E52A-4447-B569-5744433EE738}" type="parTrans" cxnId="{AE18B577-C505-492E-8F6F-963EA14B33FF}">
      <dgm:prSet/>
      <dgm:spPr/>
      <dgm:t>
        <a:bodyPr/>
        <a:lstStyle/>
        <a:p>
          <a:endParaRPr lang="en-US"/>
        </a:p>
      </dgm:t>
    </dgm:pt>
    <dgm:pt modelId="{C1FA6D0B-D706-419B-94B0-84117FA6F154}" type="sibTrans" cxnId="{AE18B577-C505-492E-8F6F-963EA14B33FF}">
      <dgm:prSet/>
      <dgm:spPr/>
      <dgm:t>
        <a:bodyPr/>
        <a:lstStyle/>
        <a:p>
          <a:endParaRPr lang="en-US"/>
        </a:p>
      </dgm:t>
    </dgm:pt>
    <dgm:pt modelId="{97A27AFB-A8DD-44FE-9B69-1D42543E79BB}">
      <dgm:prSet phldrT="[Text]" custT="1"/>
      <dgm:spPr/>
      <dgm:t>
        <a:bodyPr/>
        <a:lstStyle/>
        <a:p>
          <a:r>
            <a:rPr lang="en-US" sz="1400" dirty="0" smtClean="0">
              <a:solidFill>
                <a:schemeClr val="tx1"/>
              </a:solidFill>
              <a:latin typeface="Garamond"/>
              <a:cs typeface="Garamond"/>
            </a:rPr>
            <a:t>Prematurity</a:t>
          </a:r>
          <a:endParaRPr lang="en-US" sz="1400" dirty="0">
            <a:solidFill>
              <a:schemeClr val="tx1"/>
            </a:solidFill>
            <a:latin typeface="Garamond"/>
            <a:cs typeface="Garamond"/>
          </a:endParaRPr>
        </a:p>
      </dgm:t>
    </dgm:pt>
    <dgm:pt modelId="{3709AD7B-45DA-4C71-B980-D5B54AB4C0B2}" type="parTrans" cxnId="{AA6EF607-2C36-4515-B851-6921400B2FDC}">
      <dgm:prSet/>
      <dgm:spPr/>
      <dgm:t>
        <a:bodyPr/>
        <a:lstStyle/>
        <a:p>
          <a:endParaRPr lang="en-US"/>
        </a:p>
      </dgm:t>
    </dgm:pt>
    <dgm:pt modelId="{0A45DB9E-EBF7-4965-A849-E803AA1BEE31}" type="sibTrans" cxnId="{AA6EF607-2C36-4515-B851-6921400B2FDC}">
      <dgm:prSet/>
      <dgm:spPr/>
      <dgm:t>
        <a:bodyPr/>
        <a:lstStyle/>
        <a:p>
          <a:endParaRPr lang="en-US"/>
        </a:p>
      </dgm:t>
    </dgm:pt>
    <dgm:pt modelId="{D82BC26A-AAC4-4BBF-B893-76B314E7296B}">
      <dgm:prSet phldrT="[Text]" custT="1"/>
      <dgm:spPr/>
      <dgm:t>
        <a:bodyPr/>
        <a:lstStyle/>
        <a:p>
          <a:r>
            <a:rPr lang="en-US" sz="1400" dirty="0" smtClean="0">
              <a:solidFill>
                <a:schemeClr val="tx1"/>
              </a:solidFill>
              <a:latin typeface="Garamond"/>
              <a:cs typeface="Garamond"/>
            </a:rPr>
            <a:t>Low birth weight</a:t>
          </a:r>
          <a:endParaRPr lang="en-US" sz="1400" dirty="0">
            <a:solidFill>
              <a:schemeClr val="tx1"/>
            </a:solidFill>
            <a:latin typeface="Garamond"/>
            <a:cs typeface="Garamond"/>
          </a:endParaRPr>
        </a:p>
      </dgm:t>
    </dgm:pt>
    <dgm:pt modelId="{45BFD070-9AD0-4A06-9D37-BAE0EDE2A568}" type="parTrans" cxnId="{E4870EFA-9DDF-4562-86C1-694CC9DC7373}">
      <dgm:prSet/>
      <dgm:spPr/>
      <dgm:t>
        <a:bodyPr/>
        <a:lstStyle/>
        <a:p>
          <a:endParaRPr lang="en-US"/>
        </a:p>
      </dgm:t>
    </dgm:pt>
    <dgm:pt modelId="{EB5E1794-0989-4B16-8DC3-CDE718591258}" type="sibTrans" cxnId="{E4870EFA-9DDF-4562-86C1-694CC9DC7373}">
      <dgm:prSet/>
      <dgm:spPr/>
      <dgm:t>
        <a:bodyPr/>
        <a:lstStyle/>
        <a:p>
          <a:endParaRPr lang="en-US"/>
        </a:p>
      </dgm:t>
    </dgm:pt>
    <dgm:pt modelId="{102C42B6-EA3E-4675-9ABF-47E05992AE37}">
      <dgm:prSet phldrT="[Text]" custT="1"/>
      <dgm:spPr/>
      <dgm:t>
        <a:bodyPr/>
        <a:lstStyle/>
        <a:p>
          <a:r>
            <a:rPr lang="en-US" sz="1400" dirty="0" smtClean="0">
              <a:solidFill>
                <a:schemeClr val="tx1"/>
              </a:solidFill>
              <a:latin typeface="Garamond"/>
              <a:cs typeface="Garamond"/>
            </a:rPr>
            <a:t>Fetal Alcohol Syndrome</a:t>
          </a:r>
          <a:endParaRPr lang="en-US" sz="1400" dirty="0">
            <a:solidFill>
              <a:schemeClr val="tx1"/>
            </a:solidFill>
            <a:latin typeface="Garamond"/>
            <a:cs typeface="Garamond"/>
          </a:endParaRPr>
        </a:p>
      </dgm:t>
    </dgm:pt>
    <dgm:pt modelId="{2B258CE1-BBCD-415B-966D-D4862EC0510A}" type="parTrans" cxnId="{B366CEA9-0332-49E1-8A77-AF8C2DFAC5D1}">
      <dgm:prSet/>
      <dgm:spPr/>
      <dgm:t>
        <a:bodyPr/>
        <a:lstStyle/>
        <a:p>
          <a:endParaRPr lang="en-US"/>
        </a:p>
      </dgm:t>
    </dgm:pt>
    <dgm:pt modelId="{7771EAA4-17E2-48BB-9AD6-A2C4B0120C8B}" type="sibTrans" cxnId="{B366CEA9-0332-49E1-8A77-AF8C2DFAC5D1}">
      <dgm:prSet/>
      <dgm:spPr/>
      <dgm:t>
        <a:bodyPr/>
        <a:lstStyle/>
        <a:p>
          <a:endParaRPr lang="en-US"/>
        </a:p>
      </dgm:t>
    </dgm:pt>
    <dgm:pt modelId="{AE987347-1631-4FAB-AD43-7626BF5F56C2}">
      <dgm:prSet phldrT="[Text]" custT="1"/>
      <dgm:spPr/>
      <dgm:t>
        <a:bodyPr/>
        <a:lstStyle/>
        <a:p>
          <a:r>
            <a:rPr lang="en-US" sz="1400" b="1" dirty="0" smtClean="0">
              <a:solidFill>
                <a:schemeClr val="tx1"/>
              </a:solidFill>
              <a:latin typeface="Garamond"/>
              <a:cs typeface="Garamond"/>
            </a:rPr>
            <a:t>Infant with increased needs   </a:t>
          </a:r>
          <a:endParaRPr lang="en-US" sz="1400" b="1" dirty="0">
            <a:solidFill>
              <a:schemeClr val="tx1"/>
            </a:solidFill>
            <a:latin typeface="Garamond"/>
            <a:cs typeface="Garamond"/>
          </a:endParaRPr>
        </a:p>
      </dgm:t>
    </dgm:pt>
    <dgm:pt modelId="{BE9F6BCE-AAC5-49F6-97DE-2C946EB28429}" type="parTrans" cxnId="{C2C04B38-26A6-4443-9240-94441A5DA709}">
      <dgm:prSet/>
      <dgm:spPr/>
      <dgm:t>
        <a:bodyPr/>
        <a:lstStyle/>
        <a:p>
          <a:endParaRPr lang="en-US"/>
        </a:p>
      </dgm:t>
    </dgm:pt>
    <dgm:pt modelId="{847EED65-FAFF-4B30-8100-12AD834D37E1}" type="sibTrans" cxnId="{C2C04B38-26A6-4443-9240-94441A5DA709}">
      <dgm:prSet/>
      <dgm:spPr/>
      <dgm:t>
        <a:bodyPr/>
        <a:lstStyle/>
        <a:p>
          <a:endParaRPr lang="en-US"/>
        </a:p>
      </dgm:t>
    </dgm:pt>
    <dgm:pt modelId="{89C9C0B3-1BE5-448B-94A1-01BBCE84861D}">
      <dgm:prSet phldrT="[Text]" custT="1"/>
      <dgm:spPr/>
      <dgm:t>
        <a:bodyPr/>
        <a:lstStyle/>
        <a:p>
          <a:r>
            <a:rPr lang="en-US" sz="1400" dirty="0" smtClean="0">
              <a:solidFill>
                <a:schemeClr val="tx1"/>
              </a:solidFill>
              <a:latin typeface="Garamond"/>
              <a:cs typeface="Garamond"/>
            </a:rPr>
            <a:t>Medical needs</a:t>
          </a:r>
          <a:endParaRPr lang="en-US" sz="1400" dirty="0">
            <a:solidFill>
              <a:schemeClr val="tx1"/>
            </a:solidFill>
            <a:latin typeface="Garamond"/>
            <a:cs typeface="Garamond"/>
          </a:endParaRPr>
        </a:p>
      </dgm:t>
    </dgm:pt>
    <dgm:pt modelId="{64E44DCD-366E-4D12-99C5-43839CAE8319}" type="parTrans" cxnId="{2B03A8DE-143F-4E83-B25C-8CB17171D804}">
      <dgm:prSet/>
      <dgm:spPr/>
      <dgm:t>
        <a:bodyPr/>
        <a:lstStyle/>
        <a:p>
          <a:endParaRPr lang="en-US"/>
        </a:p>
      </dgm:t>
    </dgm:pt>
    <dgm:pt modelId="{0A491F54-36E6-4F3C-A01A-D9B1E4800DA8}" type="sibTrans" cxnId="{2B03A8DE-143F-4E83-B25C-8CB17171D804}">
      <dgm:prSet/>
      <dgm:spPr/>
      <dgm:t>
        <a:bodyPr/>
        <a:lstStyle/>
        <a:p>
          <a:endParaRPr lang="en-US"/>
        </a:p>
      </dgm:t>
    </dgm:pt>
    <dgm:pt modelId="{1B3CC9E8-8B0D-4A27-8C2E-143F8B718B1F}">
      <dgm:prSet phldrT="[Text]" custT="1"/>
      <dgm:spPr/>
      <dgm:t>
        <a:bodyPr/>
        <a:lstStyle/>
        <a:p>
          <a:r>
            <a:rPr lang="en-US" sz="1400" dirty="0" smtClean="0">
              <a:solidFill>
                <a:schemeClr val="tx1"/>
              </a:solidFill>
              <a:latin typeface="Garamond"/>
              <a:cs typeface="Garamond"/>
            </a:rPr>
            <a:t>Developmental needs</a:t>
          </a:r>
          <a:endParaRPr lang="en-US" sz="1400" dirty="0">
            <a:solidFill>
              <a:schemeClr val="tx1"/>
            </a:solidFill>
            <a:latin typeface="Garamond"/>
            <a:cs typeface="Garamond"/>
          </a:endParaRPr>
        </a:p>
      </dgm:t>
    </dgm:pt>
    <dgm:pt modelId="{B2EEEC7A-BB24-4550-A2BB-E9A456DFE29A}" type="parTrans" cxnId="{279F0AD8-1F45-43D2-BB79-5192E16BC2AA}">
      <dgm:prSet/>
      <dgm:spPr/>
      <dgm:t>
        <a:bodyPr/>
        <a:lstStyle/>
        <a:p>
          <a:endParaRPr lang="en-US"/>
        </a:p>
      </dgm:t>
    </dgm:pt>
    <dgm:pt modelId="{A35E2596-EE05-4871-BF9F-31A87980EB00}" type="sibTrans" cxnId="{279F0AD8-1F45-43D2-BB79-5192E16BC2AA}">
      <dgm:prSet/>
      <dgm:spPr/>
      <dgm:t>
        <a:bodyPr/>
        <a:lstStyle/>
        <a:p>
          <a:endParaRPr lang="en-US"/>
        </a:p>
      </dgm:t>
    </dgm:pt>
    <dgm:pt modelId="{8CFE9154-1266-465F-AE2E-5968D29EF17E}">
      <dgm:prSet phldrT="[Text]" custT="1"/>
      <dgm:spPr/>
      <dgm:t>
        <a:bodyPr/>
        <a:lstStyle/>
        <a:p>
          <a:r>
            <a:rPr lang="en-US" sz="1400" dirty="0" smtClean="0">
              <a:solidFill>
                <a:schemeClr val="tx1"/>
              </a:solidFill>
              <a:latin typeface="Garamond"/>
              <a:cs typeface="Garamond"/>
            </a:rPr>
            <a:t>Increased irritability</a:t>
          </a:r>
          <a:endParaRPr lang="en-US" sz="1400" dirty="0">
            <a:solidFill>
              <a:schemeClr val="tx1"/>
            </a:solidFill>
            <a:latin typeface="Garamond"/>
            <a:cs typeface="Garamond"/>
          </a:endParaRPr>
        </a:p>
      </dgm:t>
    </dgm:pt>
    <dgm:pt modelId="{591D47D8-F438-4A2A-B87A-53BC7BB9FBC9}" type="parTrans" cxnId="{4F9BBD62-7E6B-4288-BB79-686D5D3F4D1B}">
      <dgm:prSet/>
      <dgm:spPr/>
      <dgm:t>
        <a:bodyPr/>
        <a:lstStyle/>
        <a:p>
          <a:endParaRPr lang="en-US"/>
        </a:p>
      </dgm:t>
    </dgm:pt>
    <dgm:pt modelId="{86F96429-429F-4F04-8D33-2353699AF699}" type="sibTrans" cxnId="{4F9BBD62-7E6B-4288-BB79-686D5D3F4D1B}">
      <dgm:prSet/>
      <dgm:spPr/>
      <dgm:t>
        <a:bodyPr/>
        <a:lstStyle/>
        <a:p>
          <a:endParaRPr lang="en-US"/>
        </a:p>
      </dgm:t>
    </dgm:pt>
    <dgm:pt modelId="{2A4948DE-87F1-48DE-B214-C4A9AB6617E4}">
      <dgm:prSet phldrT="[Text]" custT="1"/>
      <dgm:spPr/>
      <dgm:t>
        <a:bodyPr/>
        <a:lstStyle/>
        <a:p>
          <a:r>
            <a:rPr lang="en-US" sz="1400" dirty="0" smtClean="0">
              <a:solidFill>
                <a:schemeClr val="tx1"/>
              </a:solidFill>
              <a:latin typeface="Garamond"/>
              <a:cs typeface="Garamond"/>
            </a:rPr>
            <a:t>Increased demands</a:t>
          </a:r>
          <a:endParaRPr lang="en-US" sz="1400" dirty="0">
            <a:solidFill>
              <a:schemeClr val="tx1"/>
            </a:solidFill>
            <a:latin typeface="Garamond"/>
            <a:cs typeface="Garamond"/>
          </a:endParaRPr>
        </a:p>
      </dgm:t>
    </dgm:pt>
    <dgm:pt modelId="{53CAAA41-F9BB-4987-82FE-CDD96F4B387C}" type="parTrans" cxnId="{0C136DE4-0B0D-49CC-A080-4E78B62F0C1A}">
      <dgm:prSet/>
      <dgm:spPr/>
      <dgm:t>
        <a:bodyPr/>
        <a:lstStyle/>
        <a:p>
          <a:endParaRPr lang="en-US"/>
        </a:p>
      </dgm:t>
    </dgm:pt>
    <dgm:pt modelId="{FDD67905-A839-44F1-9C63-9E3F32E4239B}" type="sibTrans" cxnId="{0C136DE4-0B0D-49CC-A080-4E78B62F0C1A}">
      <dgm:prSet/>
      <dgm:spPr/>
      <dgm:t>
        <a:bodyPr/>
        <a:lstStyle/>
        <a:p>
          <a:endParaRPr lang="en-US"/>
        </a:p>
      </dgm:t>
    </dgm:pt>
    <dgm:pt modelId="{D8525A0B-27E1-483B-A7A5-53F7F1D7A875}">
      <dgm:prSet phldrT="[Text]" custT="1"/>
      <dgm:spPr/>
      <dgm:t>
        <a:bodyPr/>
        <a:lstStyle/>
        <a:p>
          <a:r>
            <a:rPr lang="en-US" sz="1400" dirty="0" smtClean="0">
              <a:solidFill>
                <a:schemeClr val="tx1"/>
              </a:solidFill>
              <a:latin typeface="Garamond"/>
              <a:cs typeface="Garamond"/>
            </a:rPr>
            <a:t>Lack of supports</a:t>
          </a:r>
          <a:endParaRPr lang="en-US" sz="1400" dirty="0">
            <a:solidFill>
              <a:schemeClr val="tx1"/>
            </a:solidFill>
            <a:latin typeface="Garamond"/>
            <a:cs typeface="Garamond"/>
          </a:endParaRPr>
        </a:p>
      </dgm:t>
    </dgm:pt>
    <dgm:pt modelId="{1BCE38FD-AAF8-4B1C-8531-70F0339F3D8F}" type="parTrans" cxnId="{8205F322-8341-47E0-9245-F83859CC6235}">
      <dgm:prSet/>
      <dgm:spPr/>
      <dgm:t>
        <a:bodyPr/>
        <a:lstStyle/>
        <a:p>
          <a:endParaRPr lang="en-US"/>
        </a:p>
      </dgm:t>
    </dgm:pt>
    <dgm:pt modelId="{5EE06792-BFBE-48A1-AA21-3C03B990E310}" type="sibTrans" cxnId="{8205F322-8341-47E0-9245-F83859CC6235}">
      <dgm:prSet/>
      <dgm:spPr/>
      <dgm:t>
        <a:bodyPr/>
        <a:lstStyle/>
        <a:p>
          <a:endParaRPr lang="en-US"/>
        </a:p>
      </dgm:t>
    </dgm:pt>
    <dgm:pt modelId="{7AE0736F-A8FE-4D2A-8DE5-093B9CCCA8EB}">
      <dgm:prSet phldrT="[Text]" custT="1"/>
      <dgm:spPr/>
      <dgm:t>
        <a:bodyPr/>
        <a:lstStyle/>
        <a:p>
          <a:r>
            <a:rPr lang="en-US" sz="1400" dirty="0" smtClean="0">
              <a:solidFill>
                <a:schemeClr val="tx1"/>
              </a:solidFill>
              <a:latin typeface="Garamond"/>
              <a:cs typeface="Garamond"/>
            </a:rPr>
            <a:t>Substance abuse</a:t>
          </a:r>
          <a:endParaRPr lang="en-US" sz="1400" dirty="0">
            <a:solidFill>
              <a:schemeClr val="tx1"/>
            </a:solidFill>
            <a:latin typeface="Garamond"/>
            <a:cs typeface="Garamond"/>
          </a:endParaRPr>
        </a:p>
      </dgm:t>
    </dgm:pt>
    <dgm:pt modelId="{4E7C23A2-4CCA-410A-A682-97F5F3BB96A2}" type="parTrans" cxnId="{E16953DD-7853-4C78-91B8-CA609A6B4269}">
      <dgm:prSet/>
      <dgm:spPr/>
      <dgm:t>
        <a:bodyPr/>
        <a:lstStyle/>
        <a:p>
          <a:endParaRPr lang="en-US"/>
        </a:p>
      </dgm:t>
    </dgm:pt>
    <dgm:pt modelId="{7FE26500-7C5C-44CA-A49A-2BB17A341BAF}" type="sibTrans" cxnId="{E16953DD-7853-4C78-91B8-CA609A6B4269}">
      <dgm:prSet/>
      <dgm:spPr/>
      <dgm:t>
        <a:bodyPr/>
        <a:lstStyle/>
        <a:p>
          <a:endParaRPr lang="en-US"/>
        </a:p>
      </dgm:t>
    </dgm:pt>
    <dgm:pt modelId="{A9E2EC30-DF3F-4C7C-90F2-944250ABC87D}">
      <dgm:prSet phldrT="[Text]" custT="1"/>
      <dgm:spPr/>
      <dgm:t>
        <a:bodyPr/>
        <a:lstStyle/>
        <a:p>
          <a:r>
            <a:rPr lang="en-US" sz="1400" dirty="0" smtClean="0">
              <a:solidFill>
                <a:schemeClr val="tx1"/>
              </a:solidFill>
              <a:latin typeface="Garamond"/>
              <a:cs typeface="Garamond"/>
            </a:rPr>
            <a:t>Health concerns</a:t>
          </a:r>
          <a:endParaRPr lang="en-US" sz="1400" dirty="0">
            <a:solidFill>
              <a:schemeClr val="tx1"/>
            </a:solidFill>
            <a:latin typeface="Garamond"/>
            <a:cs typeface="Garamond"/>
          </a:endParaRPr>
        </a:p>
      </dgm:t>
    </dgm:pt>
    <dgm:pt modelId="{DDB69FC8-78F9-40AC-8A8D-A670E9D9B848}" type="parTrans" cxnId="{E774BD88-6498-4243-971C-FEBCDE6B448E}">
      <dgm:prSet/>
      <dgm:spPr/>
      <dgm:t>
        <a:bodyPr/>
        <a:lstStyle/>
        <a:p>
          <a:endParaRPr lang="en-US"/>
        </a:p>
      </dgm:t>
    </dgm:pt>
    <dgm:pt modelId="{2BEDDE50-810F-4647-88A8-510957C97643}" type="sibTrans" cxnId="{E774BD88-6498-4243-971C-FEBCDE6B448E}">
      <dgm:prSet/>
      <dgm:spPr/>
      <dgm:t>
        <a:bodyPr/>
        <a:lstStyle/>
        <a:p>
          <a:endParaRPr lang="en-US"/>
        </a:p>
      </dgm:t>
    </dgm:pt>
    <dgm:pt modelId="{15140D39-A4C5-4EE3-B999-43AB20DD7923}">
      <dgm:prSet phldrT="[Text]" custT="1"/>
      <dgm:spPr/>
      <dgm:t>
        <a:bodyPr/>
        <a:lstStyle/>
        <a:p>
          <a:r>
            <a:rPr lang="en-US" sz="1400" dirty="0" smtClean="0">
              <a:solidFill>
                <a:schemeClr val="tx1"/>
              </a:solidFill>
              <a:latin typeface="Garamond"/>
              <a:cs typeface="Garamond"/>
            </a:rPr>
            <a:t>Neurodevelopmental disabilities</a:t>
          </a:r>
          <a:endParaRPr lang="en-US" sz="1400" dirty="0">
            <a:solidFill>
              <a:schemeClr val="tx1"/>
            </a:solidFill>
            <a:latin typeface="Garamond"/>
            <a:cs typeface="Garamond"/>
          </a:endParaRPr>
        </a:p>
      </dgm:t>
    </dgm:pt>
    <dgm:pt modelId="{780B39BA-EB7F-4289-BAB0-FE27C34D4EE5}" type="parTrans" cxnId="{D11482DA-E637-47E7-9C08-A6CFF651DAA1}">
      <dgm:prSet/>
      <dgm:spPr/>
      <dgm:t>
        <a:bodyPr/>
        <a:lstStyle/>
        <a:p>
          <a:endParaRPr lang="en-US"/>
        </a:p>
      </dgm:t>
    </dgm:pt>
    <dgm:pt modelId="{E1FD21FD-1ADB-4F2A-8EF9-9F87311AA184}" type="sibTrans" cxnId="{D11482DA-E637-47E7-9C08-A6CFF651DAA1}">
      <dgm:prSet/>
      <dgm:spPr/>
      <dgm:t>
        <a:bodyPr/>
        <a:lstStyle/>
        <a:p>
          <a:endParaRPr lang="en-US"/>
        </a:p>
      </dgm:t>
    </dgm:pt>
    <dgm:pt modelId="{E8B9869E-3B44-4BAE-A296-9BB58D86E039}">
      <dgm:prSet phldrT="[Text]" custT="1"/>
      <dgm:spPr/>
      <dgm:t>
        <a:bodyPr/>
        <a:lstStyle/>
        <a:p>
          <a:r>
            <a:rPr lang="en-US" sz="1400" dirty="0" smtClean="0">
              <a:solidFill>
                <a:schemeClr val="tx1"/>
              </a:solidFill>
              <a:latin typeface="Garamond"/>
              <a:cs typeface="Garamond"/>
            </a:rPr>
            <a:t>Child neglect and abuse</a:t>
          </a:r>
          <a:endParaRPr lang="en-US" sz="1400" dirty="0">
            <a:solidFill>
              <a:schemeClr val="tx1"/>
            </a:solidFill>
            <a:latin typeface="Garamond"/>
            <a:cs typeface="Garamond"/>
          </a:endParaRPr>
        </a:p>
      </dgm:t>
    </dgm:pt>
    <dgm:pt modelId="{5EA68C41-E0DC-4F7E-942F-9C2BF212C935}" type="parTrans" cxnId="{3810CB4B-FCDC-4886-B794-4A9719FCC05F}">
      <dgm:prSet/>
      <dgm:spPr/>
      <dgm:t>
        <a:bodyPr/>
        <a:lstStyle/>
        <a:p>
          <a:endParaRPr lang="en-US"/>
        </a:p>
      </dgm:t>
    </dgm:pt>
    <dgm:pt modelId="{CB8246FD-4F09-4CD4-B3B3-BC3F7BE5EE47}" type="sibTrans" cxnId="{3810CB4B-FCDC-4886-B794-4A9719FCC05F}">
      <dgm:prSet/>
      <dgm:spPr/>
      <dgm:t>
        <a:bodyPr/>
        <a:lstStyle/>
        <a:p>
          <a:endParaRPr lang="en-US"/>
        </a:p>
      </dgm:t>
    </dgm:pt>
    <dgm:pt modelId="{02E487EC-50AB-4E35-9936-A2F95A1B3BBD}">
      <dgm:prSet phldrT="[Text]" custT="1"/>
      <dgm:spPr/>
      <dgm:t>
        <a:bodyPr/>
        <a:lstStyle/>
        <a:p>
          <a:r>
            <a:rPr lang="en-US" sz="1400" dirty="0" smtClean="0">
              <a:solidFill>
                <a:schemeClr val="tx1"/>
              </a:solidFill>
              <a:latin typeface="Garamond"/>
              <a:cs typeface="Garamond"/>
            </a:rPr>
            <a:t>Foster care placement</a:t>
          </a:r>
          <a:endParaRPr lang="en-US" sz="1400" dirty="0">
            <a:solidFill>
              <a:schemeClr val="tx1"/>
            </a:solidFill>
            <a:latin typeface="Garamond"/>
            <a:cs typeface="Garamond"/>
          </a:endParaRPr>
        </a:p>
      </dgm:t>
    </dgm:pt>
    <dgm:pt modelId="{6EFF9028-CC4D-4933-99F3-010233E308C9}" type="parTrans" cxnId="{ECE9AE99-F99C-411E-9B6C-0AE22CDE5999}">
      <dgm:prSet/>
      <dgm:spPr/>
      <dgm:t>
        <a:bodyPr/>
        <a:lstStyle/>
        <a:p>
          <a:endParaRPr lang="en-US"/>
        </a:p>
      </dgm:t>
    </dgm:pt>
    <dgm:pt modelId="{29FE46EE-E3AD-482F-A304-0CEDB4EB1525}" type="sibTrans" cxnId="{ECE9AE99-F99C-411E-9B6C-0AE22CDE5999}">
      <dgm:prSet/>
      <dgm:spPr/>
      <dgm:t>
        <a:bodyPr/>
        <a:lstStyle/>
        <a:p>
          <a:endParaRPr lang="en-US"/>
        </a:p>
      </dgm:t>
    </dgm:pt>
    <dgm:pt modelId="{BD59A714-AC4E-4279-AD00-62A42CD457DF}">
      <dgm:prSet phldrT="[Text]" custT="1"/>
      <dgm:spPr/>
      <dgm:t>
        <a:bodyPr/>
        <a:lstStyle/>
        <a:p>
          <a:r>
            <a:rPr lang="en-US" sz="1400" b="1" dirty="0" smtClean="0">
              <a:solidFill>
                <a:schemeClr val="tx1"/>
              </a:solidFill>
              <a:latin typeface="Garamond"/>
              <a:cs typeface="Garamond"/>
            </a:rPr>
            <a:t>Mother under stress</a:t>
          </a:r>
          <a:endParaRPr lang="en-US" sz="1400" b="1" dirty="0">
            <a:solidFill>
              <a:schemeClr val="tx1"/>
            </a:solidFill>
            <a:latin typeface="Garamond"/>
            <a:cs typeface="Garamond"/>
          </a:endParaRPr>
        </a:p>
      </dgm:t>
    </dgm:pt>
    <dgm:pt modelId="{36FB8372-85A3-44B7-957B-0F60DF0DDC13}" type="sibTrans" cxnId="{9F17AA6D-6481-476E-B75E-40CDE066DDF4}">
      <dgm:prSet/>
      <dgm:spPr/>
      <dgm:t>
        <a:bodyPr/>
        <a:lstStyle/>
        <a:p>
          <a:endParaRPr lang="en-US"/>
        </a:p>
      </dgm:t>
    </dgm:pt>
    <dgm:pt modelId="{07AF59D3-CC53-4EEF-A04D-1301CF617760}" type="parTrans" cxnId="{9F17AA6D-6481-476E-B75E-40CDE066DDF4}">
      <dgm:prSet/>
      <dgm:spPr/>
      <dgm:t>
        <a:bodyPr/>
        <a:lstStyle/>
        <a:p>
          <a:endParaRPr lang="en-US"/>
        </a:p>
      </dgm:t>
    </dgm:pt>
    <dgm:pt modelId="{38CD0D41-BC9E-C840-B765-3FA4ABD0A7B8}">
      <dgm:prSet phldrT="[Text]" custT="1"/>
      <dgm:spPr/>
      <dgm:t>
        <a:bodyPr/>
        <a:lstStyle/>
        <a:p>
          <a:endParaRPr lang="en-US" sz="800" dirty="0">
            <a:solidFill>
              <a:schemeClr val="tx1"/>
            </a:solidFill>
            <a:latin typeface="Garamond"/>
            <a:cs typeface="Garamond"/>
          </a:endParaRPr>
        </a:p>
      </dgm:t>
    </dgm:pt>
    <dgm:pt modelId="{6C922B86-CA48-924D-9F35-9F952C187A52}" type="sibTrans" cxnId="{15FFFC66-B374-8E45-8922-7F3D3C39B1A3}">
      <dgm:prSet/>
      <dgm:spPr/>
      <dgm:t>
        <a:bodyPr/>
        <a:lstStyle/>
        <a:p>
          <a:endParaRPr lang="en-US"/>
        </a:p>
      </dgm:t>
    </dgm:pt>
    <dgm:pt modelId="{27437138-7B98-F843-BA2B-65B641F6DF59}" type="parTrans" cxnId="{15FFFC66-B374-8E45-8922-7F3D3C39B1A3}">
      <dgm:prSet/>
      <dgm:spPr/>
      <dgm:t>
        <a:bodyPr/>
        <a:lstStyle/>
        <a:p>
          <a:endParaRPr lang="en-US"/>
        </a:p>
      </dgm:t>
    </dgm:pt>
    <dgm:pt modelId="{F62777D4-50DE-0A47-9707-89A3EE69761A}" type="pres">
      <dgm:prSet presAssocID="{6F77B113-79C0-424F-88C0-067F1C6BEBE0}" presName="cycle" presStyleCnt="0">
        <dgm:presLayoutVars>
          <dgm:dir/>
          <dgm:resizeHandles val="exact"/>
        </dgm:presLayoutVars>
      </dgm:prSet>
      <dgm:spPr/>
      <dgm:t>
        <a:bodyPr/>
        <a:lstStyle/>
        <a:p>
          <a:endParaRPr lang="en-US"/>
        </a:p>
      </dgm:t>
    </dgm:pt>
    <dgm:pt modelId="{CC7AD151-F6C3-8844-8717-87BDD27D17F4}" type="pres">
      <dgm:prSet presAssocID="{B8374D82-C403-4621-921A-E5D66B8EB2FD}" presName="node" presStyleLbl="node1" presStyleIdx="0" presStyleCnt="6" custScaleX="141504" custScaleY="122929" custRadScaleRad="99404" custRadScaleInc="23196">
        <dgm:presLayoutVars>
          <dgm:bulletEnabled val="1"/>
        </dgm:presLayoutVars>
      </dgm:prSet>
      <dgm:spPr/>
      <dgm:t>
        <a:bodyPr/>
        <a:lstStyle/>
        <a:p>
          <a:endParaRPr lang="en-US"/>
        </a:p>
      </dgm:t>
    </dgm:pt>
    <dgm:pt modelId="{61372F05-FE3C-134E-92D3-4490293DC540}" type="pres">
      <dgm:prSet presAssocID="{B8374D82-C403-4621-921A-E5D66B8EB2FD}" presName="spNode" presStyleCnt="0"/>
      <dgm:spPr/>
      <dgm:t>
        <a:bodyPr/>
        <a:lstStyle/>
        <a:p>
          <a:endParaRPr lang="en-US"/>
        </a:p>
      </dgm:t>
    </dgm:pt>
    <dgm:pt modelId="{05FB7627-C628-784E-A831-78DB0B51BD6B}" type="pres">
      <dgm:prSet presAssocID="{2E454C92-8B14-42B1-97FD-A191BAD782FC}" presName="sibTrans" presStyleLbl="sibTrans1D1" presStyleIdx="0" presStyleCnt="6"/>
      <dgm:spPr/>
      <dgm:t>
        <a:bodyPr/>
        <a:lstStyle/>
        <a:p>
          <a:endParaRPr lang="en-US"/>
        </a:p>
      </dgm:t>
    </dgm:pt>
    <dgm:pt modelId="{70BCFFD4-6038-7E4D-821F-490077A002FD}" type="pres">
      <dgm:prSet presAssocID="{92575069-7273-4C92-AB65-E685BF829280}" presName="node" presStyleLbl="node1" presStyleIdx="1" presStyleCnt="6" custScaleX="107536" custRadScaleRad="113435" custRadScaleInc="32824">
        <dgm:presLayoutVars>
          <dgm:bulletEnabled val="1"/>
        </dgm:presLayoutVars>
      </dgm:prSet>
      <dgm:spPr/>
      <dgm:t>
        <a:bodyPr/>
        <a:lstStyle/>
        <a:p>
          <a:endParaRPr lang="en-US"/>
        </a:p>
      </dgm:t>
    </dgm:pt>
    <dgm:pt modelId="{31AB8805-37B9-A644-8AC3-75B7779B41F3}" type="pres">
      <dgm:prSet presAssocID="{92575069-7273-4C92-AB65-E685BF829280}" presName="spNode" presStyleCnt="0"/>
      <dgm:spPr/>
      <dgm:t>
        <a:bodyPr/>
        <a:lstStyle/>
        <a:p>
          <a:endParaRPr lang="en-US"/>
        </a:p>
      </dgm:t>
    </dgm:pt>
    <dgm:pt modelId="{C01E408B-A31C-014A-B5EE-6501E8DF7863}" type="pres">
      <dgm:prSet presAssocID="{A450D487-A4C3-4F0A-89A7-FE46712881EB}" presName="sibTrans" presStyleLbl="sibTrans1D1" presStyleIdx="1" presStyleCnt="6"/>
      <dgm:spPr/>
      <dgm:t>
        <a:bodyPr/>
        <a:lstStyle/>
        <a:p>
          <a:endParaRPr lang="en-US"/>
        </a:p>
      </dgm:t>
    </dgm:pt>
    <dgm:pt modelId="{D057799A-F891-A84E-9D85-8B5AB08223C3}" type="pres">
      <dgm:prSet presAssocID="{66AA3E4A-2091-4485-90C5-7A87F83ABD62}" presName="node" presStyleLbl="node1" presStyleIdx="2" presStyleCnt="6" custScaleX="150058" custRadScaleRad="113318" custRadScaleInc="-80136">
        <dgm:presLayoutVars>
          <dgm:bulletEnabled val="1"/>
        </dgm:presLayoutVars>
      </dgm:prSet>
      <dgm:spPr/>
      <dgm:t>
        <a:bodyPr/>
        <a:lstStyle/>
        <a:p>
          <a:endParaRPr lang="en-US"/>
        </a:p>
      </dgm:t>
    </dgm:pt>
    <dgm:pt modelId="{79524FC0-A3B8-7946-B110-53127E94CF12}" type="pres">
      <dgm:prSet presAssocID="{66AA3E4A-2091-4485-90C5-7A87F83ABD62}" presName="spNode" presStyleCnt="0"/>
      <dgm:spPr/>
      <dgm:t>
        <a:bodyPr/>
        <a:lstStyle/>
        <a:p>
          <a:endParaRPr lang="en-US"/>
        </a:p>
      </dgm:t>
    </dgm:pt>
    <dgm:pt modelId="{4A84F464-B284-2044-9D5D-6C5930117604}" type="pres">
      <dgm:prSet presAssocID="{C8526010-1086-4B9F-925D-654222B92C2D}" presName="sibTrans" presStyleLbl="sibTrans1D1" presStyleIdx="2" presStyleCnt="6"/>
      <dgm:spPr/>
      <dgm:t>
        <a:bodyPr/>
        <a:lstStyle/>
        <a:p>
          <a:endParaRPr lang="en-US"/>
        </a:p>
      </dgm:t>
    </dgm:pt>
    <dgm:pt modelId="{B61AD0D5-E6FE-0647-AA29-9121281D0626}" type="pres">
      <dgm:prSet presAssocID="{958B8D44-745C-45CC-B80C-38E26DB4824A}" presName="node" presStyleLbl="node1" presStyleIdx="3" presStyleCnt="6" custScaleX="134990" custScaleY="106374" custRadScaleRad="101495" custRadScaleInc="-108121">
        <dgm:presLayoutVars>
          <dgm:bulletEnabled val="1"/>
        </dgm:presLayoutVars>
      </dgm:prSet>
      <dgm:spPr/>
      <dgm:t>
        <a:bodyPr/>
        <a:lstStyle/>
        <a:p>
          <a:endParaRPr lang="en-US"/>
        </a:p>
      </dgm:t>
    </dgm:pt>
    <dgm:pt modelId="{234C5BB7-27AF-3C45-B08D-F8131E459010}" type="pres">
      <dgm:prSet presAssocID="{958B8D44-745C-45CC-B80C-38E26DB4824A}" presName="spNode" presStyleCnt="0"/>
      <dgm:spPr/>
      <dgm:t>
        <a:bodyPr/>
        <a:lstStyle/>
        <a:p>
          <a:endParaRPr lang="en-US"/>
        </a:p>
      </dgm:t>
    </dgm:pt>
    <dgm:pt modelId="{8B82D4C5-0F45-D440-A652-41C2760E8658}" type="pres">
      <dgm:prSet presAssocID="{FF3C2ECF-52AF-47C8-884E-31372D0F9969}" presName="sibTrans" presStyleLbl="sibTrans1D1" presStyleIdx="3" presStyleCnt="6"/>
      <dgm:spPr/>
      <dgm:t>
        <a:bodyPr/>
        <a:lstStyle/>
        <a:p>
          <a:endParaRPr lang="en-US"/>
        </a:p>
      </dgm:t>
    </dgm:pt>
    <dgm:pt modelId="{466E9A26-7C52-5E47-987B-B8BE00927A22}" type="pres">
      <dgm:prSet presAssocID="{D494203D-318E-4F25-8084-DC497B267614}" presName="node" presStyleLbl="node1" presStyleIdx="4" presStyleCnt="6" custScaleX="131973" custScaleY="251138" custRadScaleRad="104553" custRadScaleInc="-35877">
        <dgm:presLayoutVars>
          <dgm:bulletEnabled val="1"/>
        </dgm:presLayoutVars>
      </dgm:prSet>
      <dgm:spPr/>
      <dgm:t>
        <a:bodyPr/>
        <a:lstStyle/>
        <a:p>
          <a:endParaRPr lang="en-US"/>
        </a:p>
      </dgm:t>
    </dgm:pt>
    <dgm:pt modelId="{68DDFB3A-7EB0-434C-BC87-79D5077336AC}" type="pres">
      <dgm:prSet presAssocID="{D494203D-318E-4F25-8084-DC497B267614}" presName="spNode" presStyleCnt="0"/>
      <dgm:spPr/>
      <dgm:t>
        <a:bodyPr/>
        <a:lstStyle/>
        <a:p>
          <a:endParaRPr lang="en-US"/>
        </a:p>
      </dgm:t>
    </dgm:pt>
    <dgm:pt modelId="{1CFD0957-E859-8442-B6D4-8FD5F5FC7291}" type="pres">
      <dgm:prSet presAssocID="{82AAED4D-B258-4FA9-83E6-3D9D60CAB8C3}" presName="sibTrans" presStyleLbl="sibTrans1D1" presStyleIdx="4" presStyleCnt="6"/>
      <dgm:spPr/>
      <dgm:t>
        <a:bodyPr/>
        <a:lstStyle/>
        <a:p>
          <a:endParaRPr lang="en-US"/>
        </a:p>
      </dgm:t>
    </dgm:pt>
    <dgm:pt modelId="{5D563891-BD96-9B45-9797-89B524424FC7}" type="pres">
      <dgm:prSet presAssocID="{8335E2D6-103A-4E7D-867D-36BF8DB3110F}" presName="node" presStyleLbl="node1" presStyleIdx="5" presStyleCnt="6" custScaleX="165740" custScaleY="152120" custRadScaleRad="110063" custRadScaleInc="-18513">
        <dgm:presLayoutVars>
          <dgm:bulletEnabled val="1"/>
        </dgm:presLayoutVars>
      </dgm:prSet>
      <dgm:spPr/>
      <dgm:t>
        <a:bodyPr/>
        <a:lstStyle/>
        <a:p>
          <a:endParaRPr lang="en-US"/>
        </a:p>
      </dgm:t>
    </dgm:pt>
    <dgm:pt modelId="{CDDDDD1F-21BC-1C4D-A146-D3122E4EFDB6}" type="pres">
      <dgm:prSet presAssocID="{8335E2D6-103A-4E7D-867D-36BF8DB3110F}" presName="spNode" presStyleCnt="0"/>
      <dgm:spPr/>
      <dgm:t>
        <a:bodyPr/>
        <a:lstStyle/>
        <a:p>
          <a:endParaRPr lang="en-US"/>
        </a:p>
      </dgm:t>
    </dgm:pt>
    <dgm:pt modelId="{1978389B-E393-1A48-880B-998CFC3C923D}" type="pres">
      <dgm:prSet presAssocID="{F1286F0F-F01B-4D71-9C14-F10555CB067D}" presName="sibTrans" presStyleLbl="sibTrans1D1" presStyleIdx="5" presStyleCnt="6"/>
      <dgm:spPr/>
      <dgm:t>
        <a:bodyPr/>
        <a:lstStyle/>
        <a:p>
          <a:endParaRPr lang="en-US"/>
        </a:p>
      </dgm:t>
    </dgm:pt>
  </dgm:ptLst>
  <dgm:cxnLst>
    <dgm:cxn modelId="{ECE9AE99-F99C-411E-9B6C-0AE22CDE5999}" srcId="{8335E2D6-103A-4E7D-867D-36BF8DB3110F}" destId="{02E487EC-50AB-4E35-9936-A2F95A1B3BBD}" srcOrd="3" destOrd="0" parTransId="{6EFF9028-CC4D-4933-99F3-010233E308C9}" sibTransId="{29FE46EE-E3AD-482F-A304-0CEDB4EB1525}"/>
    <dgm:cxn modelId="{1195E83A-CCF5-42D1-9518-F3ABC76D0C7E}" srcId="{92575069-7273-4C92-AB65-E685BF829280}" destId="{B5A2C995-4867-4A05-BF16-24B3744FCCBC}" srcOrd="1" destOrd="0" parTransId="{328E0CB8-8ACA-4149-B61F-B226246654B7}" sibTransId="{CE695AAF-636B-4905-B6CF-C936DD84102B}"/>
    <dgm:cxn modelId="{1C07848C-01DF-F347-932E-36F28BD97401}" type="presOf" srcId="{38CD0D41-BC9E-C840-B765-3FA4ABD0A7B8}" destId="{466E9A26-7C52-5E47-987B-B8BE00927A22}" srcOrd="0" destOrd="5" presId="urn:microsoft.com/office/officeart/2005/8/layout/cycle5"/>
    <dgm:cxn modelId="{C2C04B38-26A6-4443-9240-94441A5DA709}" srcId="{D494203D-318E-4F25-8084-DC497B267614}" destId="{AE987347-1631-4FAB-AD43-7626BF5F56C2}" srcOrd="0" destOrd="0" parTransId="{BE9F6BCE-AAC5-49F6-97DE-2C946EB28429}" sibTransId="{847EED65-FAFF-4B30-8100-12AD834D37E1}"/>
    <dgm:cxn modelId="{0C136DE4-0B0D-49CC-A080-4E78B62F0C1A}" srcId="{BD59A714-AC4E-4279-AD00-62A42CD457DF}" destId="{2A4948DE-87F1-48DE-B214-C4A9AB6617E4}" srcOrd="0" destOrd="0" parTransId="{53CAAA41-F9BB-4987-82FE-CDD96F4B387C}" sibTransId="{FDD67905-A839-44F1-9C63-9E3F32E4239B}"/>
    <dgm:cxn modelId="{F9EBADAB-BD40-42C5-B9B8-A263BDC623C4}" srcId="{6F77B113-79C0-424F-88C0-067F1C6BEBE0}" destId="{958B8D44-745C-45CC-B80C-38E26DB4824A}" srcOrd="3" destOrd="0" parTransId="{299B0E90-C1B6-49FD-940E-1AE8C1C8520A}" sibTransId="{FF3C2ECF-52AF-47C8-884E-31372D0F9969}"/>
    <dgm:cxn modelId="{786B9D0E-87E8-4AB5-8771-5183801A9930}" srcId="{6F77B113-79C0-424F-88C0-067F1C6BEBE0}" destId="{66AA3E4A-2091-4485-90C5-7A87F83ABD62}" srcOrd="2" destOrd="0" parTransId="{1BD302AE-1CD9-4C1A-8200-FE32E1728C76}" sibTransId="{C8526010-1086-4B9F-925D-654222B92C2D}"/>
    <dgm:cxn modelId="{7B5AB627-5F54-4840-A530-A51FADD9BFBE}" type="presOf" srcId="{421B40CF-E167-4C9C-9E6D-549EB5830097}" destId="{CC7AD151-F6C3-8844-8717-87BDD27D17F4}" srcOrd="0" destOrd="2" presId="urn:microsoft.com/office/officeart/2005/8/layout/cycle5"/>
    <dgm:cxn modelId="{C17B7C8C-0C2D-41F5-82F3-D8178F3B4AFC}" srcId="{6F77B113-79C0-424F-88C0-067F1C6BEBE0}" destId="{D494203D-318E-4F25-8084-DC497B267614}" srcOrd="4" destOrd="0" parTransId="{170886B2-FA57-4C5A-BEB4-7F45A94ACE77}" sibTransId="{82AAED4D-B258-4FA9-83E6-3D9D60CAB8C3}"/>
    <dgm:cxn modelId="{6F10E3AC-C43D-F946-A270-07DD025A483A}" type="presOf" srcId="{F1286F0F-F01B-4D71-9C14-F10555CB067D}" destId="{1978389B-E393-1A48-880B-998CFC3C923D}" srcOrd="0" destOrd="0" presId="urn:microsoft.com/office/officeart/2005/8/layout/cycle5"/>
    <dgm:cxn modelId="{2B03A8DE-143F-4E83-B25C-8CB17171D804}" srcId="{AE987347-1631-4FAB-AD43-7626BF5F56C2}" destId="{89C9C0B3-1BE5-448B-94A1-01BBCE84861D}" srcOrd="0" destOrd="0" parTransId="{64E44DCD-366E-4D12-99C5-43839CAE8319}" sibTransId="{0A491F54-36E6-4F3C-A01A-D9B1E4800DA8}"/>
    <dgm:cxn modelId="{DD6A6F15-F853-CE40-BC64-DB0A510955AE}" type="presOf" srcId="{8335E2D6-103A-4E7D-867D-36BF8DB3110F}" destId="{5D563891-BD96-9B45-9797-89B524424FC7}" srcOrd="0" destOrd="0" presId="urn:microsoft.com/office/officeart/2005/8/layout/cycle5"/>
    <dgm:cxn modelId="{3810CB4B-FCDC-4886-B794-4A9719FCC05F}" srcId="{8335E2D6-103A-4E7D-867D-36BF8DB3110F}" destId="{E8B9869E-3B44-4BAE-A296-9BB58D86E039}" srcOrd="2" destOrd="0" parTransId="{5EA68C41-E0DC-4F7E-942F-9C2BF212C935}" sibTransId="{CB8246FD-4F09-4CD4-B3B3-BC3F7BE5EE47}"/>
    <dgm:cxn modelId="{55709DE9-18B5-034E-9F32-E4492438FFE9}" type="presOf" srcId="{15140D39-A4C5-4EE3-B999-43AB20DD7923}" destId="{5D563891-BD96-9B45-9797-89B524424FC7}" srcOrd="0" destOrd="2" presId="urn:microsoft.com/office/officeart/2005/8/layout/cycle5"/>
    <dgm:cxn modelId="{E16953DD-7853-4C78-91B8-CA609A6B4269}" srcId="{BD59A714-AC4E-4279-AD00-62A42CD457DF}" destId="{7AE0736F-A8FE-4D2A-8DE5-093B9CCCA8EB}" srcOrd="2" destOrd="0" parTransId="{4E7C23A2-4CCA-410A-A682-97F5F3BB96A2}" sibTransId="{7FE26500-7C5C-44CA-A49A-2BB17A341BAF}"/>
    <dgm:cxn modelId="{E4870EFA-9DDF-4562-86C1-694CC9DC7373}" srcId="{958B8D44-745C-45CC-B80C-38E26DB4824A}" destId="{D82BC26A-AAC4-4BBF-B893-76B314E7296B}" srcOrd="1" destOrd="0" parTransId="{45BFD070-9AD0-4A06-9D37-BAE0EDE2A568}" sibTransId="{EB5E1794-0989-4B16-8DC3-CDE718591258}"/>
    <dgm:cxn modelId="{A4092DB9-5317-8B4D-B527-0C1215AAF9A3}" type="presOf" srcId="{750D1CB0-5FFE-4FB8-800D-3B67F5C33BD4}" destId="{CC7AD151-F6C3-8844-8717-87BDD27D17F4}" srcOrd="0" destOrd="1" presId="urn:microsoft.com/office/officeart/2005/8/layout/cycle5"/>
    <dgm:cxn modelId="{A88C0361-CA01-C54B-9F73-4CA1BEF9B349}" type="presOf" srcId="{82AAED4D-B258-4FA9-83E6-3D9D60CAB8C3}" destId="{1CFD0957-E859-8442-B6D4-8FD5F5FC7291}" srcOrd="0" destOrd="0" presId="urn:microsoft.com/office/officeart/2005/8/layout/cycle5"/>
    <dgm:cxn modelId="{052490E7-FB26-C54A-9F93-7B99B4584643}" type="presOf" srcId="{02E487EC-50AB-4E35-9936-A2F95A1B3BBD}" destId="{5D563891-BD96-9B45-9797-89B524424FC7}" srcOrd="0" destOrd="4" presId="urn:microsoft.com/office/officeart/2005/8/layout/cycle5"/>
    <dgm:cxn modelId="{48783AA5-CD97-3B41-A85B-F20C2CD257E0}" type="presOf" srcId="{FF3C2ECF-52AF-47C8-884E-31372D0F9969}" destId="{8B82D4C5-0F45-D440-A652-41C2760E8658}" srcOrd="0" destOrd="0" presId="urn:microsoft.com/office/officeart/2005/8/layout/cycle5"/>
    <dgm:cxn modelId="{F451318D-0068-0443-B189-7DFD382BD17F}" type="presOf" srcId="{97A27AFB-A8DD-44FE-9B69-1D42543E79BB}" destId="{B61AD0D5-E6FE-0647-AA29-9121281D0626}" srcOrd="0" destOrd="1" presId="urn:microsoft.com/office/officeart/2005/8/layout/cycle5"/>
    <dgm:cxn modelId="{279F0AD8-1F45-43D2-BB79-5192E16BC2AA}" srcId="{AE987347-1631-4FAB-AD43-7626BF5F56C2}" destId="{1B3CC9E8-8B0D-4A27-8C2E-143F8B718B1F}" srcOrd="1" destOrd="0" parTransId="{B2EEEC7A-BB24-4550-A2BB-E9A456DFE29A}" sibTransId="{A35E2596-EE05-4871-BF9F-31A87980EB00}"/>
    <dgm:cxn modelId="{E1065C4C-31C5-814A-BE86-C06A1F41ED95}" type="presOf" srcId="{92575069-7273-4C92-AB65-E685BF829280}" destId="{70BCFFD4-6038-7E4D-821F-490077A002FD}" srcOrd="0" destOrd="0" presId="urn:microsoft.com/office/officeart/2005/8/layout/cycle5"/>
    <dgm:cxn modelId="{03996505-92C8-4BB6-A4FB-C49EEAFD42AD}" srcId="{66AA3E4A-2091-4485-90C5-7A87F83ABD62}" destId="{61BBD63F-D0E6-4219-B5BA-446DF8123758}" srcOrd="0" destOrd="0" parTransId="{959A5B67-62A5-416A-9B51-3B7F403DB501}" sibTransId="{8A03BAF4-E2AA-496E-A535-AB6C59A214A4}"/>
    <dgm:cxn modelId="{9F17AA6D-6481-476E-B75E-40CDE066DDF4}" srcId="{D494203D-318E-4F25-8084-DC497B267614}" destId="{BD59A714-AC4E-4279-AD00-62A42CD457DF}" srcOrd="1" destOrd="0" parTransId="{07AF59D3-CC53-4EEF-A04D-1301CF617760}" sibTransId="{36FB8372-85A3-44B7-957B-0F60DF0DDC13}"/>
    <dgm:cxn modelId="{E7C17112-E7C7-E148-B938-F8C986CB4810}" type="presOf" srcId="{61BBD63F-D0E6-4219-B5BA-446DF8123758}" destId="{D057799A-F891-A84E-9D85-8B5AB08223C3}" srcOrd="0" destOrd="1" presId="urn:microsoft.com/office/officeart/2005/8/layout/cycle5"/>
    <dgm:cxn modelId="{24946CEC-6E55-45D7-8308-256E5CF3524C}" srcId="{6F77B113-79C0-424F-88C0-067F1C6BEBE0}" destId="{92575069-7273-4C92-AB65-E685BF829280}" srcOrd="1" destOrd="0" parTransId="{E7AC142C-5352-4ED1-AFC5-BF3BBC6D0843}" sibTransId="{A450D487-A4C3-4F0A-89A7-FE46712881EB}"/>
    <dgm:cxn modelId="{F39194C7-F861-0E41-8117-120E1CE118C3}" type="presOf" srcId="{E8B9869E-3B44-4BAE-A296-9BB58D86E039}" destId="{5D563891-BD96-9B45-9797-89B524424FC7}" srcOrd="0" destOrd="3" presId="urn:microsoft.com/office/officeart/2005/8/layout/cycle5"/>
    <dgm:cxn modelId="{C4EA0005-CC43-7D4A-A44D-8AD33E27406B}" type="presOf" srcId="{BAE21F66-E54C-4030-B6E9-4076653B9241}" destId="{D057799A-F891-A84E-9D85-8B5AB08223C3}" srcOrd="0" destOrd="2" presId="urn:microsoft.com/office/officeart/2005/8/layout/cycle5"/>
    <dgm:cxn modelId="{AE18B577-C505-492E-8F6F-963EA14B33FF}" srcId="{66AA3E4A-2091-4485-90C5-7A87F83ABD62}" destId="{5653FE0B-A776-48FE-8462-58B99089DDD5}" srcOrd="2" destOrd="0" parTransId="{AE317F80-E52A-4447-B569-5744433EE738}" sibTransId="{C1FA6D0B-D706-419B-94B0-84117FA6F154}"/>
    <dgm:cxn modelId="{7711275E-0B55-1249-86D1-CC6BB941CE94}" type="presOf" srcId="{A9E2EC30-DF3F-4C7C-90F2-944250ABC87D}" destId="{5D563891-BD96-9B45-9797-89B524424FC7}" srcOrd="0" destOrd="1" presId="urn:microsoft.com/office/officeart/2005/8/layout/cycle5"/>
    <dgm:cxn modelId="{DE6D57D4-5659-7243-8AF1-8202839544EA}" type="presOf" srcId="{22D1ACE0-FC93-4090-9DE8-9407D1298834}" destId="{70BCFFD4-6038-7E4D-821F-490077A002FD}" srcOrd="0" destOrd="3" presId="urn:microsoft.com/office/officeart/2005/8/layout/cycle5"/>
    <dgm:cxn modelId="{C051B284-5F63-4A8E-A09C-F896818E3CFF}" srcId="{B8374D82-C403-4621-921A-E5D66B8EB2FD}" destId="{74EA3D31-BDD6-4EF0-A804-DC098CC725E4}" srcOrd="2" destOrd="0" parTransId="{4CFDECE1-8734-45D9-B52F-910371A67D46}" sibTransId="{94981979-BE61-4610-83E2-94CFB6DD3471}"/>
    <dgm:cxn modelId="{15FFFC66-B374-8E45-8922-7F3D3C39B1A3}" srcId="{AE987347-1631-4FAB-AD43-7626BF5F56C2}" destId="{38CD0D41-BC9E-C840-B765-3FA4ABD0A7B8}" srcOrd="3" destOrd="0" parTransId="{27437138-7B98-F843-BA2B-65B641F6DF59}" sibTransId="{6C922B86-CA48-924D-9F35-9F952C187A52}"/>
    <dgm:cxn modelId="{0D151545-382C-7F44-8A13-36E4B9741E05}" type="presOf" srcId="{2E454C92-8B14-42B1-97FD-A191BAD782FC}" destId="{05FB7627-C628-784E-A831-78DB0B51BD6B}" srcOrd="0" destOrd="0" presId="urn:microsoft.com/office/officeart/2005/8/layout/cycle5"/>
    <dgm:cxn modelId="{0D93195C-187A-7E45-8AFA-15AB86C74A6A}" type="presOf" srcId="{2342DDF9-A74F-4015-9584-E1B9A1B12EDD}" destId="{70BCFFD4-6038-7E4D-821F-490077A002FD}" srcOrd="0" destOrd="1" presId="urn:microsoft.com/office/officeart/2005/8/layout/cycle5"/>
    <dgm:cxn modelId="{E29F66ED-FA16-46C9-9089-8E075A16895A}" srcId="{92575069-7273-4C92-AB65-E685BF829280}" destId="{22D1ACE0-FC93-4090-9DE8-9407D1298834}" srcOrd="2" destOrd="0" parTransId="{80FA6B0B-90BA-497D-B52F-F7DC6077A2BA}" sibTransId="{DB2CCC24-EE7A-458A-AF18-BB81C90D515A}"/>
    <dgm:cxn modelId="{C887ECDA-1D13-4542-B2CA-92CA12BFD152}" type="presOf" srcId="{B8374D82-C403-4621-921A-E5D66B8EB2FD}" destId="{CC7AD151-F6C3-8844-8717-87BDD27D17F4}" srcOrd="0" destOrd="0" presId="urn:microsoft.com/office/officeart/2005/8/layout/cycle5"/>
    <dgm:cxn modelId="{61F85F58-60D1-974D-9292-587096239F27}" type="presOf" srcId="{D82BC26A-AAC4-4BBF-B893-76B314E7296B}" destId="{B61AD0D5-E6FE-0647-AA29-9121281D0626}" srcOrd="0" destOrd="2" presId="urn:microsoft.com/office/officeart/2005/8/layout/cycle5"/>
    <dgm:cxn modelId="{BC5B750A-8FFE-4DD4-BB8A-3781C148D4B7}" srcId="{B8374D82-C403-4621-921A-E5D66B8EB2FD}" destId="{750D1CB0-5FFE-4FB8-800D-3B67F5C33BD4}" srcOrd="0" destOrd="0" parTransId="{7C786298-41AB-41CA-B106-5E876BB6D081}" sibTransId="{DABF9F21-FB0C-4873-8365-C7769ADB4473}"/>
    <dgm:cxn modelId="{119A5E58-372A-544B-B5C4-BD63913458A7}" type="presOf" srcId="{BD59A714-AC4E-4279-AD00-62A42CD457DF}" destId="{466E9A26-7C52-5E47-987B-B8BE00927A22}" srcOrd="0" destOrd="6" presId="urn:microsoft.com/office/officeart/2005/8/layout/cycle5"/>
    <dgm:cxn modelId="{2E7653B8-3A90-974E-8254-90D84F4A7372}" type="presOf" srcId="{7C841AE2-BE60-46F9-B4B8-ACC57F9EE0EC}" destId="{CC7AD151-F6C3-8844-8717-87BDD27D17F4}" srcOrd="0" destOrd="4" presId="urn:microsoft.com/office/officeart/2005/8/layout/cycle5"/>
    <dgm:cxn modelId="{2653075D-B051-4ABF-8668-406AC89E4AB7}" srcId="{6F77B113-79C0-424F-88C0-067F1C6BEBE0}" destId="{8335E2D6-103A-4E7D-867D-36BF8DB3110F}" srcOrd="5" destOrd="0" parTransId="{C1696909-A381-47DE-9E7A-EBBE92C8D4C9}" sibTransId="{F1286F0F-F01B-4D71-9C14-F10555CB067D}"/>
    <dgm:cxn modelId="{8205F322-8341-47E0-9245-F83859CC6235}" srcId="{BD59A714-AC4E-4279-AD00-62A42CD457DF}" destId="{D8525A0B-27E1-483B-A7A5-53F7F1D7A875}" srcOrd="1" destOrd="0" parTransId="{1BCE38FD-AAF8-4B1C-8531-70F0339F3D8F}" sibTransId="{5EE06792-BFBE-48A1-AA21-3C03B990E310}"/>
    <dgm:cxn modelId="{D5EA7EC3-1EFA-6F4C-9B9C-94B5E90EAE02}" type="presOf" srcId="{AE987347-1631-4FAB-AD43-7626BF5F56C2}" destId="{466E9A26-7C52-5E47-987B-B8BE00927A22}" srcOrd="0" destOrd="1" presId="urn:microsoft.com/office/officeart/2005/8/layout/cycle5"/>
    <dgm:cxn modelId="{A983A761-00CE-C14E-8771-A6DE2C39D5B5}" type="presOf" srcId="{958B8D44-745C-45CC-B80C-38E26DB4824A}" destId="{B61AD0D5-E6FE-0647-AA29-9121281D0626}" srcOrd="0" destOrd="0" presId="urn:microsoft.com/office/officeart/2005/8/layout/cycle5"/>
    <dgm:cxn modelId="{B366CEA9-0332-49E1-8A77-AF8C2DFAC5D1}" srcId="{958B8D44-745C-45CC-B80C-38E26DB4824A}" destId="{102C42B6-EA3E-4675-9ABF-47E05992AE37}" srcOrd="2" destOrd="0" parTransId="{2B258CE1-BBCD-415B-966D-D4862EC0510A}" sibTransId="{7771EAA4-17E2-48BB-9AD6-A2C4B0120C8B}"/>
    <dgm:cxn modelId="{88BA98AF-951A-439D-A34B-279F5D014569}" srcId="{B8374D82-C403-4621-921A-E5D66B8EB2FD}" destId="{7C841AE2-BE60-46F9-B4B8-ACC57F9EE0EC}" srcOrd="3" destOrd="0" parTransId="{DAACDC6D-BDF3-4C7F-B746-4084C4F39AD1}" sibTransId="{3830E46C-E4D1-4CCE-B8C9-2C1378E6C1FD}"/>
    <dgm:cxn modelId="{F09E6AA4-F8F0-5744-A2A1-4D9D0877F7E1}" type="presOf" srcId="{1B3CC9E8-8B0D-4A27-8C2E-143F8B718B1F}" destId="{466E9A26-7C52-5E47-987B-B8BE00927A22}" srcOrd="0" destOrd="3" presId="urn:microsoft.com/office/officeart/2005/8/layout/cycle5"/>
    <dgm:cxn modelId="{23C6AA8A-61EC-ED44-87F4-C4CE70BF873F}" type="presOf" srcId="{A450D487-A4C3-4F0A-89A7-FE46712881EB}" destId="{C01E408B-A31C-014A-B5EE-6501E8DF7863}" srcOrd="0" destOrd="0" presId="urn:microsoft.com/office/officeart/2005/8/layout/cycle5"/>
    <dgm:cxn modelId="{5F5EE13E-1179-4934-BB8B-4B39866EA1D5}" srcId="{B8374D82-C403-4621-921A-E5D66B8EB2FD}" destId="{421B40CF-E167-4C9C-9E6D-549EB5830097}" srcOrd="1" destOrd="0" parTransId="{5EE5244D-506E-4A66-AFE4-5D5C123BA245}" sibTransId="{1355C555-DEA9-4DB8-B333-176CCDC2880A}"/>
    <dgm:cxn modelId="{8ABC4CBB-D5DD-1B45-8BDA-9409E4DA6D7E}" type="presOf" srcId="{C8526010-1086-4B9F-925D-654222B92C2D}" destId="{4A84F464-B284-2044-9D5D-6C5930117604}" srcOrd="0" destOrd="0" presId="urn:microsoft.com/office/officeart/2005/8/layout/cycle5"/>
    <dgm:cxn modelId="{53149EC7-E61B-B348-B98F-5E4BC96651CD}" type="presOf" srcId="{89C9C0B3-1BE5-448B-94A1-01BBCE84861D}" destId="{466E9A26-7C52-5E47-987B-B8BE00927A22}" srcOrd="0" destOrd="2" presId="urn:microsoft.com/office/officeart/2005/8/layout/cycle5"/>
    <dgm:cxn modelId="{D11482DA-E637-47E7-9C08-A6CFF651DAA1}" srcId="{8335E2D6-103A-4E7D-867D-36BF8DB3110F}" destId="{15140D39-A4C5-4EE3-B999-43AB20DD7923}" srcOrd="1" destOrd="0" parTransId="{780B39BA-EB7F-4289-BAB0-FE27C34D4EE5}" sibTransId="{E1FD21FD-1ADB-4F2A-8EF9-9F87311AA184}"/>
    <dgm:cxn modelId="{B9DD38F6-94D5-694E-A2BA-F53ECA002BEF}" type="presOf" srcId="{D494203D-318E-4F25-8084-DC497B267614}" destId="{466E9A26-7C52-5E47-987B-B8BE00927A22}" srcOrd="0" destOrd="0" presId="urn:microsoft.com/office/officeart/2005/8/layout/cycle5"/>
    <dgm:cxn modelId="{6C725B1B-3C60-B247-894D-83AF85B17C67}" type="presOf" srcId="{102C42B6-EA3E-4675-9ABF-47E05992AE37}" destId="{B61AD0D5-E6FE-0647-AA29-9121281D0626}" srcOrd="0" destOrd="3" presId="urn:microsoft.com/office/officeart/2005/8/layout/cycle5"/>
    <dgm:cxn modelId="{33CC2EAF-9A4E-4446-8316-173F8C84A99E}" type="presOf" srcId="{6F77B113-79C0-424F-88C0-067F1C6BEBE0}" destId="{F62777D4-50DE-0A47-9707-89A3EE69761A}" srcOrd="0" destOrd="0" presId="urn:microsoft.com/office/officeart/2005/8/layout/cycle5"/>
    <dgm:cxn modelId="{E774BD88-6498-4243-971C-FEBCDE6B448E}" srcId="{8335E2D6-103A-4E7D-867D-36BF8DB3110F}" destId="{A9E2EC30-DF3F-4C7C-90F2-944250ABC87D}" srcOrd="0" destOrd="0" parTransId="{DDB69FC8-78F9-40AC-8A8D-A670E9D9B848}" sibTransId="{2BEDDE50-810F-4647-88A8-510957C97643}"/>
    <dgm:cxn modelId="{ACF68AFF-D8E2-0E41-A3B8-936D2CF0F483}" type="presOf" srcId="{5653FE0B-A776-48FE-8462-58B99089DDD5}" destId="{D057799A-F891-A84E-9D85-8B5AB08223C3}" srcOrd="0" destOrd="3" presId="urn:microsoft.com/office/officeart/2005/8/layout/cycle5"/>
    <dgm:cxn modelId="{C1249B0F-DD61-48F4-915D-B362EAE61B16}" srcId="{92575069-7273-4C92-AB65-E685BF829280}" destId="{2342DDF9-A74F-4015-9584-E1B9A1B12EDD}" srcOrd="0" destOrd="0" parTransId="{8811B98C-2DF7-46E1-B790-EEFD581F3823}" sibTransId="{5F8C6DEF-DA5A-495A-8F8C-1B0BBB964DF2}"/>
    <dgm:cxn modelId="{859E2ACD-FD54-5741-81A0-6B7C138EF1BE}" type="presOf" srcId="{7AE0736F-A8FE-4D2A-8DE5-093B9CCCA8EB}" destId="{466E9A26-7C52-5E47-987B-B8BE00927A22}" srcOrd="0" destOrd="9" presId="urn:microsoft.com/office/officeart/2005/8/layout/cycle5"/>
    <dgm:cxn modelId="{E2759A46-319D-A44D-A060-01ABD4458A09}" type="presOf" srcId="{B5A2C995-4867-4A05-BF16-24B3744FCCBC}" destId="{70BCFFD4-6038-7E4D-821F-490077A002FD}" srcOrd="0" destOrd="2" presId="urn:microsoft.com/office/officeart/2005/8/layout/cycle5"/>
    <dgm:cxn modelId="{4F9BBD62-7E6B-4288-BB79-686D5D3F4D1B}" srcId="{AE987347-1631-4FAB-AD43-7626BF5F56C2}" destId="{8CFE9154-1266-465F-AE2E-5968D29EF17E}" srcOrd="2" destOrd="0" parTransId="{591D47D8-F438-4A2A-B87A-53BC7BB9FBC9}" sibTransId="{86F96429-429F-4F04-8D33-2353699AF699}"/>
    <dgm:cxn modelId="{754358B7-FBAC-3A4B-809A-94AE7380CAA0}" type="presOf" srcId="{D8525A0B-27E1-483B-A7A5-53F7F1D7A875}" destId="{466E9A26-7C52-5E47-987B-B8BE00927A22}" srcOrd="0" destOrd="8" presId="urn:microsoft.com/office/officeart/2005/8/layout/cycle5"/>
    <dgm:cxn modelId="{E58C8965-04F2-4AEF-8D95-D46AA8A159B7}" srcId="{6F77B113-79C0-424F-88C0-067F1C6BEBE0}" destId="{B8374D82-C403-4621-921A-E5D66B8EB2FD}" srcOrd="0" destOrd="0" parTransId="{9994F2B4-EA9E-471C-BB8C-B3E0E8EDB452}" sibTransId="{2E454C92-8B14-42B1-97FD-A191BAD782FC}"/>
    <dgm:cxn modelId="{FCA750BB-0113-7B42-9819-CE29A27BF903}" type="presOf" srcId="{66AA3E4A-2091-4485-90C5-7A87F83ABD62}" destId="{D057799A-F891-A84E-9D85-8B5AB08223C3}" srcOrd="0" destOrd="0" presId="urn:microsoft.com/office/officeart/2005/8/layout/cycle5"/>
    <dgm:cxn modelId="{9A1F93C5-E925-9F45-A8EE-02C03C5F3C1E}" type="presOf" srcId="{74EA3D31-BDD6-4EF0-A804-DC098CC725E4}" destId="{CC7AD151-F6C3-8844-8717-87BDD27D17F4}" srcOrd="0" destOrd="3" presId="urn:microsoft.com/office/officeart/2005/8/layout/cycle5"/>
    <dgm:cxn modelId="{4C418A67-CC93-864C-AC4B-C77D91883909}" type="presOf" srcId="{8CFE9154-1266-465F-AE2E-5968D29EF17E}" destId="{466E9A26-7C52-5E47-987B-B8BE00927A22}" srcOrd="0" destOrd="4" presId="urn:microsoft.com/office/officeart/2005/8/layout/cycle5"/>
    <dgm:cxn modelId="{CAC62B58-CDD2-494F-967C-33729DE3AD11}" type="presOf" srcId="{2A4948DE-87F1-48DE-B214-C4A9AB6617E4}" destId="{466E9A26-7C52-5E47-987B-B8BE00927A22}" srcOrd="0" destOrd="7" presId="urn:microsoft.com/office/officeart/2005/8/layout/cycle5"/>
    <dgm:cxn modelId="{AA6EF607-2C36-4515-B851-6921400B2FDC}" srcId="{958B8D44-745C-45CC-B80C-38E26DB4824A}" destId="{97A27AFB-A8DD-44FE-9B69-1D42543E79BB}" srcOrd="0" destOrd="0" parTransId="{3709AD7B-45DA-4C71-B980-D5B54AB4C0B2}" sibTransId="{0A45DB9E-EBF7-4965-A849-E803AA1BEE31}"/>
    <dgm:cxn modelId="{B0634B72-3BF5-4B38-BFCE-4D5E504575CD}" srcId="{66AA3E4A-2091-4485-90C5-7A87F83ABD62}" destId="{BAE21F66-E54C-4030-B6E9-4076653B9241}" srcOrd="1" destOrd="0" parTransId="{EFB5FCB3-C196-4991-943D-52EDDBC611CD}" sibTransId="{9D1452BB-AF67-4911-BB54-B73FD22B9FCF}"/>
    <dgm:cxn modelId="{6C7CD1DA-375A-FA40-82AA-E34130058152}" type="presParOf" srcId="{F62777D4-50DE-0A47-9707-89A3EE69761A}" destId="{CC7AD151-F6C3-8844-8717-87BDD27D17F4}" srcOrd="0" destOrd="0" presId="urn:microsoft.com/office/officeart/2005/8/layout/cycle5"/>
    <dgm:cxn modelId="{5B501789-6EC3-0544-8662-6DF874F1C1EC}" type="presParOf" srcId="{F62777D4-50DE-0A47-9707-89A3EE69761A}" destId="{61372F05-FE3C-134E-92D3-4490293DC540}" srcOrd="1" destOrd="0" presId="urn:microsoft.com/office/officeart/2005/8/layout/cycle5"/>
    <dgm:cxn modelId="{18006C92-FF47-FC48-A23B-2524B14F41C1}" type="presParOf" srcId="{F62777D4-50DE-0A47-9707-89A3EE69761A}" destId="{05FB7627-C628-784E-A831-78DB0B51BD6B}" srcOrd="2" destOrd="0" presId="urn:microsoft.com/office/officeart/2005/8/layout/cycle5"/>
    <dgm:cxn modelId="{C3B015E5-87D7-D543-9DA0-28F93FD15EC8}" type="presParOf" srcId="{F62777D4-50DE-0A47-9707-89A3EE69761A}" destId="{70BCFFD4-6038-7E4D-821F-490077A002FD}" srcOrd="3" destOrd="0" presId="urn:microsoft.com/office/officeart/2005/8/layout/cycle5"/>
    <dgm:cxn modelId="{3872A85F-E036-C346-8C67-DD6EC0E1BBFD}" type="presParOf" srcId="{F62777D4-50DE-0A47-9707-89A3EE69761A}" destId="{31AB8805-37B9-A644-8AC3-75B7779B41F3}" srcOrd="4" destOrd="0" presId="urn:microsoft.com/office/officeart/2005/8/layout/cycle5"/>
    <dgm:cxn modelId="{3888520B-63EF-C544-BC9C-3F0F7F727A23}" type="presParOf" srcId="{F62777D4-50DE-0A47-9707-89A3EE69761A}" destId="{C01E408B-A31C-014A-B5EE-6501E8DF7863}" srcOrd="5" destOrd="0" presId="urn:microsoft.com/office/officeart/2005/8/layout/cycle5"/>
    <dgm:cxn modelId="{A927AA59-B84E-904D-9FA4-7F8037DA4EDF}" type="presParOf" srcId="{F62777D4-50DE-0A47-9707-89A3EE69761A}" destId="{D057799A-F891-A84E-9D85-8B5AB08223C3}" srcOrd="6" destOrd="0" presId="urn:microsoft.com/office/officeart/2005/8/layout/cycle5"/>
    <dgm:cxn modelId="{DAE21C58-35CC-9B4B-BAFC-C74AC18F77F2}" type="presParOf" srcId="{F62777D4-50DE-0A47-9707-89A3EE69761A}" destId="{79524FC0-A3B8-7946-B110-53127E94CF12}" srcOrd="7" destOrd="0" presId="urn:microsoft.com/office/officeart/2005/8/layout/cycle5"/>
    <dgm:cxn modelId="{FCD2176C-FC2C-C843-A00F-5D95458FE511}" type="presParOf" srcId="{F62777D4-50DE-0A47-9707-89A3EE69761A}" destId="{4A84F464-B284-2044-9D5D-6C5930117604}" srcOrd="8" destOrd="0" presId="urn:microsoft.com/office/officeart/2005/8/layout/cycle5"/>
    <dgm:cxn modelId="{B0BBE601-57A7-3742-9F87-300063CAC420}" type="presParOf" srcId="{F62777D4-50DE-0A47-9707-89A3EE69761A}" destId="{B61AD0D5-E6FE-0647-AA29-9121281D0626}" srcOrd="9" destOrd="0" presId="urn:microsoft.com/office/officeart/2005/8/layout/cycle5"/>
    <dgm:cxn modelId="{FBE71F8E-05FA-E943-82B0-EAADCA323822}" type="presParOf" srcId="{F62777D4-50DE-0A47-9707-89A3EE69761A}" destId="{234C5BB7-27AF-3C45-B08D-F8131E459010}" srcOrd="10" destOrd="0" presId="urn:microsoft.com/office/officeart/2005/8/layout/cycle5"/>
    <dgm:cxn modelId="{FD731A3E-47A2-3640-984E-0AEBB1D13ADD}" type="presParOf" srcId="{F62777D4-50DE-0A47-9707-89A3EE69761A}" destId="{8B82D4C5-0F45-D440-A652-41C2760E8658}" srcOrd="11" destOrd="0" presId="urn:microsoft.com/office/officeart/2005/8/layout/cycle5"/>
    <dgm:cxn modelId="{9D054D72-A3DC-5F48-AC59-FA80B7C8696E}" type="presParOf" srcId="{F62777D4-50DE-0A47-9707-89A3EE69761A}" destId="{466E9A26-7C52-5E47-987B-B8BE00927A22}" srcOrd="12" destOrd="0" presId="urn:microsoft.com/office/officeart/2005/8/layout/cycle5"/>
    <dgm:cxn modelId="{F695B95F-87CF-BE47-87F9-5DD9CFFE1CCF}" type="presParOf" srcId="{F62777D4-50DE-0A47-9707-89A3EE69761A}" destId="{68DDFB3A-7EB0-434C-BC87-79D5077336AC}" srcOrd="13" destOrd="0" presId="urn:microsoft.com/office/officeart/2005/8/layout/cycle5"/>
    <dgm:cxn modelId="{7C75619B-68A1-3840-B1C8-5217F9E6802D}" type="presParOf" srcId="{F62777D4-50DE-0A47-9707-89A3EE69761A}" destId="{1CFD0957-E859-8442-B6D4-8FD5F5FC7291}" srcOrd="14" destOrd="0" presId="urn:microsoft.com/office/officeart/2005/8/layout/cycle5"/>
    <dgm:cxn modelId="{AA9D6C1F-7232-B447-8F81-3DA5B877111C}" type="presParOf" srcId="{F62777D4-50DE-0A47-9707-89A3EE69761A}" destId="{5D563891-BD96-9B45-9797-89B524424FC7}" srcOrd="15" destOrd="0" presId="urn:microsoft.com/office/officeart/2005/8/layout/cycle5"/>
    <dgm:cxn modelId="{2CF43E75-8703-C145-947C-46E2A13C796A}" type="presParOf" srcId="{F62777D4-50DE-0A47-9707-89A3EE69761A}" destId="{CDDDDD1F-21BC-1C4D-A146-D3122E4EFDB6}" srcOrd="16" destOrd="0" presId="urn:microsoft.com/office/officeart/2005/8/layout/cycle5"/>
    <dgm:cxn modelId="{DD595706-D3E9-154C-8283-4A3253139DCE}" type="presParOf" srcId="{F62777D4-50DE-0A47-9707-89A3EE69761A}" destId="{1978389B-E393-1A48-880B-998CFC3C923D}"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AD151-F6C3-8844-8717-87BDD27D17F4}">
      <dsp:nvSpPr>
        <dsp:cNvPr id="0" name=""/>
        <dsp:cNvSpPr/>
      </dsp:nvSpPr>
      <dsp:spPr>
        <a:xfrm>
          <a:off x="3722471" y="-49380"/>
          <a:ext cx="2204958" cy="1245086"/>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solidFill>
                <a:schemeClr val="tx1"/>
              </a:solidFill>
              <a:latin typeface="Garamond"/>
              <a:cs typeface="Garamond"/>
            </a:rPr>
            <a:t>ENVIRONMENT</a:t>
          </a:r>
          <a:endParaRPr lang="en-US" sz="1400" b="1" kern="1200" dirty="0">
            <a:solidFill>
              <a:schemeClr val="tx1"/>
            </a:solidFill>
            <a:latin typeface="Garamond"/>
            <a:cs typeface="Garamond"/>
          </a:endParaRPr>
        </a:p>
        <a:p>
          <a:pPr marL="114300" lvl="1" indent="-114300" algn="l" defTabSz="622300">
            <a:lnSpc>
              <a:spcPct val="90000"/>
            </a:lnSpc>
            <a:spcBef>
              <a:spcPct val="0"/>
            </a:spcBef>
            <a:spcAft>
              <a:spcPct val="15000"/>
            </a:spcAft>
            <a:buChar char="••"/>
          </a:pPr>
          <a:r>
            <a:rPr lang="en-US" sz="1400" kern="1200" dirty="0" smtClean="0">
              <a:solidFill>
                <a:schemeClr val="tx1"/>
              </a:solidFill>
              <a:latin typeface="Garamond"/>
              <a:cs typeface="Garamond"/>
            </a:rPr>
            <a:t>Poverty</a:t>
          </a:r>
          <a:endParaRPr lang="en-US" sz="1400" kern="1200" dirty="0">
            <a:solidFill>
              <a:schemeClr val="tx1"/>
            </a:solidFill>
            <a:latin typeface="Garamond"/>
            <a:cs typeface="Garamond"/>
          </a:endParaRPr>
        </a:p>
        <a:p>
          <a:pPr marL="114300" lvl="1" indent="-114300" algn="l" defTabSz="622300">
            <a:lnSpc>
              <a:spcPct val="90000"/>
            </a:lnSpc>
            <a:spcBef>
              <a:spcPct val="0"/>
            </a:spcBef>
            <a:spcAft>
              <a:spcPct val="15000"/>
            </a:spcAft>
            <a:buChar char="••"/>
          </a:pPr>
          <a:r>
            <a:rPr lang="en-US" sz="1400" kern="1200" dirty="0" smtClean="0">
              <a:solidFill>
                <a:schemeClr val="tx1"/>
              </a:solidFill>
              <a:latin typeface="Garamond"/>
              <a:cs typeface="Garamond"/>
            </a:rPr>
            <a:t>Poor community support</a:t>
          </a:r>
          <a:endParaRPr lang="en-US" sz="1400" kern="1200" dirty="0">
            <a:solidFill>
              <a:schemeClr val="tx1"/>
            </a:solidFill>
            <a:latin typeface="Garamond"/>
            <a:cs typeface="Garamond"/>
          </a:endParaRPr>
        </a:p>
        <a:p>
          <a:pPr marL="114300" lvl="1" indent="-114300" algn="l" defTabSz="622300">
            <a:lnSpc>
              <a:spcPct val="90000"/>
            </a:lnSpc>
            <a:spcBef>
              <a:spcPct val="0"/>
            </a:spcBef>
            <a:spcAft>
              <a:spcPct val="15000"/>
            </a:spcAft>
            <a:buChar char="••"/>
          </a:pPr>
          <a:r>
            <a:rPr lang="en-US" sz="1400" kern="1200" dirty="0" smtClean="0">
              <a:solidFill>
                <a:schemeClr val="tx1"/>
              </a:solidFill>
              <a:latin typeface="Garamond"/>
              <a:cs typeface="Garamond"/>
            </a:rPr>
            <a:t>Poor health services</a:t>
          </a:r>
          <a:endParaRPr lang="en-US" sz="1400" kern="1200" dirty="0">
            <a:solidFill>
              <a:schemeClr val="tx1"/>
            </a:solidFill>
            <a:latin typeface="Garamond"/>
            <a:cs typeface="Garamond"/>
          </a:endParaRPr>
        </a:p>
        <a:p>
          <a:pPr marL="114300" lvl="1" indent="-114300" algn="l" defTabSz="622300">
            <a:lnSpc>
              <a:spcPct val="90000"/>
            </a:lnSpc>
            <a:spcBef>
              <a:spcPct val="0"/>
            </a:spcBef>
            <a:spcAft>
              <a:spcPct val="15000"/>
            </a:spcAft>
            <a:buChar char="••"/>
          </a:pPr>
          <a:r>
            <a:rPr lang="en-US" sz="1400" kern="1200" dirty="0" smtClean="0">
              <a:solidFill>
                <a:schemeClr val="tx1"/>
              </a:solidFill>
              <a:latin typeface="Garamond"/>
              <a:cs typeface="Garamond"/>
            </a:rPr>
            <a:t>Poor education</a:t>
          </a:r>
          <a:endParaRPr lang="en-US" sz="1400" kern="1200" dirty="0">
            <a:solidFill>
              <a:schemeClr val="tx1"/>
            </a:solidFill>
            <a:latin typeface="Garamond"/>
            <a:cs typeface="Garamond"/>
          </a:endParaRPr>
        </a:p>
      </dsp:txBody>
      <dsp:txXfrm>
        <a:off x="3783251" y="11400"/>
        <a:ext cx="2083398" cy="1123526"/>
      </dsp:txXfrm>
    </dsp:sp>
    <dsp:sp modelId="{05FB7627-C628-784E-A831-78DB0B51BD6B}">
      <dsp:nvSpPr>
        <dsp:cNvPr id="0" name=""/>
        <dsp:cNvSpPr/>
      </dsp:nvSpPr>
      <dsp:spPr>
        <a:xfrm>
          <a:off x="3035351" y="895432"/>
          <a:ext cx="4772702" cy="4772702"/>
        </a:xfrm>
        <a:custGeom>
          <a:avLst/>
          <a:gdLst/>
          <a:ahLst/>
          <a:cxnLst/>
          <a:rect l="0" t="0" r="0" b="0"/>
          <a:pathLst>
            <a:path>
              <a:moveTo>
                <a:pt x="3083281" y="104036"/>
              </a:moveTo>
              <a:arcTo wR="2386351" hR="2386351" stAng="17218838" swAng="864559"/>
            </a:path>
          </a:pathLst>
        </a:custGeom>
        <a:noFill/>
        <a:ln w="76200" cap="rnd" cmpd="sng" algn="ctr">
          <a:solidFill>
            <a:schemeClr val="accent2">
              <a:hueOff val="0"/>
              <a:satOff val="0"/>
              <a:lumOff val="0"/>
            </a:schemeClr>
          </a:solidFill>
          <a:prstDash val="solid"/>
          <a:tailEnd type="arrow"/>
        </a:ln>
        <a:effectLst/>
      </dsp:spPr>
      <dsp:style>
        <a:lnRef idx="1">
          <a:scrgbClr r="0" g="0" b="0"/>
        </a:lnRef>
        <a:fillRef idx="0">
          <a:scrgbClr r="0" g="0" b="0"/>
        </a:fillRef>
        <a:effectRef idx="0">
          <a:scrgbClr r="0" g="0" b="0"/>
        </a:effectRef>
        <a:fontRef idx="minor"/>
      </dsp:style>
    </dsp:sp>
    <dsp:sp modelId="{70BCFFD4-6038-7E4D-821F-490077A002FD}">
      <dsp:nvSpPr>
        <dsp:cNvPr id="0" name=""/>
        <dsp:cNvSpPr/>
      </dsp:nvSpPr>
      <dsp:spPr>
        <a:xfrm>
          <a:off x="6278922" y="1354505"/>
          <a:ext cx="1675658" cy="1012849"/>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solidFill>
                <a:schemeClr val="tx1"/>
              </a:solidFill>
              <a:latin typeface="Garamond"/>
              <a:cs typeface="Garamond"/>
            </a:rPr>
            <a:t>SELF WORTH</a:t>
          </a:r>
          <a:endParaRPr lang="en-US" sz="1400" b="1" kern="1200" dirty="0">
            <a:solidFill>
              <a:schemeClr val="tx1"/>
            </a:solidFill>
            <a:latin typeface="Garamond"/>
            <a:cs typeface="Garamond"/>
          </a:endParaRPr>
        </a:p>
        <a:p>
          <a:pPr marL="114300" lvl="1" indent="-114300" algn="l" defTabSz="622300">
            <a:lnSpc>
              <a:spcPct val="90000"/>
            </a:lnSpc>
            <a:spcBef>
              <a:spcPct val="0"/>
            </a:spcBef>
            <a:spcAft>
              <a:spcPct val="15000"/>
            </a:spcAft>
            <a:buChar char="••"/>
          </a:pPr>
          <a:r>
            <a:rPr lang="en-US" sz="1400" kern="1200" dirty="0" smtClean="0">
              <a:solidFill>
                <a:schemeClr val="tx1"/>
              </a:solidFill>
              <a:latin typeface="Garamond"/>
              <a:cs typeface="Garamond"/>
            </a:rPr>
            <a:t>Despair</a:t>
          </a:r>
          <a:endParaRPr lang="en-US" sz="1400" kern="1200" dirty="0">
            <a:solidFill>
              <a:schemeClr val="tx1"/>
            </a:solidFill>
            <a:latin typeface="Garamond"/>
            <a:cs typeface="Garamond"/>
          </a:endParaRPr>
        </a:p>
        <a:p>
          <a:pPr marL="114300" lvl="1" indent="-114300" algn="l" defTabSz="622300">
            <a:lnSpc>
              <a:spcPct val="90000"/>
            </a:lnSpc>
            <a:spcBef>
              <a:spcPct val="0"/>
            </a:spcBef>
            <a:spcAft>
              <a:spcPct val="15000"/>
            </a:spcAft>
            <a:buChar char="••"/>
          </a:pPr>
          <a:r>
            <a:rPr lang="en-US" sz="1400" kern="1200" dirty="0" smtClean="0">
              <a:solidFill>
                <a:schemeClr val="tx1"/>
              </a:solidFill>
              <a:latin typeface="Garamond"/>
              <a:cs typeface="Garamond"/>
            </a:rPr>
            <a:t>Substance abuse</a:t>
          </a:r>
          <a:endParaRPr lang="en-US" sz="1400" kern="1200" dirty="0">
            <a:solidFill>
              <a:schemeClr val="tx1"/>
            </a:solidFill>
            <a:latin typeface="Garamond"/>
            <a:cs typeface="Garamond"/>
          </a:endParaRPr>
        </a:p>
        <a:p>
          <a:pPr marL="114300" lvl="1" indent="-114300" algn="l" defTabSz="622300">
            <a:lnSpc>
              <a:spcPct val="90000"/>
            </a:lnSpc>
            <a:spcBef>
              <a:spcPct val="0"/>
            </a:spcBef>
            <a:spcAft>
              <a:spcPct val="15000"/>
            </a:spcAft>
            <a:buChar char="••"/>
          </a:pPr>
          <a:r>
            <a:rPr lang="en-US" sz="1400" kern="1200" dirty="0" smtClean="0">
              <a:solidFill>
                <a:schemeClr val="tx1"/>
              </a:solidFill>
              <a:latin typeface="Garamond"/>
              <a:cs typeface="Garamond"/>
            </a:rPr>
            <a:t>Promiscuity</a:t>
          </a:r>
          <a:endParaRPr lang="en-US" sz="1400" kern="1200" dirty="0">
            <a:solidFill>
              <a:schemeClr val="tx1"/>
            </a:solidFill>
            <a:latin typeface="Garamond"/>
            <a:cs typeface="Garamond"/>
          </a:endParaRPr>
        </a:p>
      </dsp:txBody>
      <dsp:txXfrm>
        <a:off x="6328365" y="1403948"/>
        <a:ext cx="1576772" cy="913963"/>
      </dsp:txXfrm>
    </dsp:sp>
    <dsp:sp modelId="{C01E408B-A31C-014A-B5EE-6501E8DF7863}">
      <dsp:nvSpPr>
        <dsp:cNvPr id="0" name=""/>
        <dsp:cNvSpPr/>
      </dsp:nvSpPr>
      <dsp:spPr>
        <a:xfrm>
          <a:off x="2567471" y="516478"/>
          <a:ext cx="4772702" cy="4772702"/>
        </a:xfrm>
        <a:custGeom>
          <a:avLst/>
          <a:gdLst/>
          <a:ahLst/>
          <a:cxnLst/>
          <a:rect l="0" t="0" r="0" b="0"/>
          <a:pathLst>
            <a:path>
              <a:moveTo>
                <a:pt x="4739866" y="1991841"/>
              </a:moveTo>
              <a:arcTo wR="2386351" hR="2386351" stAng="21029054" swAng="625180"/>
            </a:path>
          </a:pathLst>
        </a:custGeom>
        <a:noFill/>
        <a:ln w="76200" cap="rnd" cmpd="sng" algn="ctr">
          <a:solidFill>
            <a:schemeClr val="accent3">
              <a:hueOff val="0"/>
              <a:satOff val="0"/>
              <a:lumOff val="0"/>
            </a:schemeClr>
          </a:solidFill>
          <a:prstDash val="solid"/>
          <a:tailEnd type="arrow"/>
        </a:ln>
        <a:effectLst/>
      </dsp:spPr>
      <dsp:style>
        <a:lnRef idx="1">
          <a:scrgbClr r="0" g="0" b="0"/>
        </a:lnRef>
        <a:fillRef idx="0">
          <a:scrgbClr r="0" g="0" b="0"/>
        </a:fillRef>
        <a:effectRef idx="0">
          <a:scrgbClr r="0" g="0" b="0"/>
        </a:effectRef>
        <a:fontRef idx="minor"/>
      </dsp:style>
    </dsp:sp>
    <dsp:sp modelId="{D057799A-F891-A84E-9D85-8B5AB08223C3}">
      <dsp:nvSpPr>
        <dsp:cNvPr id="0" name=""/>
        <dsp:cNvSpPr/>
      </dsp:nvSpPr>
      <dsp:spPr>
        <a:xfrm>
          <a:off x="6088116" y="3084045"/>
          <a:ext cx="2338249" cy="1012849"/>
        </a:xfrm>
        <a:prstGeom prst="round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solidFill>
                <a:schemeClr val="tx1"/>
              </a:solidFill>
              <a:latin typeface="Garamond"/>
              <a:cs typeface="Garamond"/>
            </a:rPr>
            <a:t>PREGNANCY</a:t>
          </a:r>
          <a:endParaRPr lang="en-US" sz="1400" b="1" kern="1200" dirty="0">
            <a:solidFill>
              <a:schemeClr val="tx1"/>
            </a:solidFill>
            <a:latin typeface="Garamond"/>
            <a:cs typeface="Garamond"/>
          </a:endParaRPr>
        </a:p>
        <a:p>
          <a:pPr marL="114300" lvl="1" indent="-114300" algn="l" defTabSz="622300">
            <a:lnSpc>
              <a:spcPct val="90000"/>
            </a:lnSpc>
            <a:spcBef>
              <a:spcPct val="0"/>
            </a:spcBef>
            <a:spcAft>
              <a:spcPct val="15000"/>
            </a:spcAft>
            <a:buChar char="••"/>
          </a:pPr>
          <a:r>
            <a:rPr lang="en-US" sz="1400" kern="1200" dirty="0" smtClean="0">
              <a:solidFill>
                <a:schemeClr val="tx1"/>
              </a:solidFill>
              <a:latin typeface="Garamond"/>
              <a:cs typeface="Garamond"/>
            </a:rPr>
            <a:t>Limited prenatal care</a:t>
          </a:r>
          <a:endParaRPr lang="en-US" sz="1400" kern="1200" dirty="0">
            <a:solidFill>
              <a:schemeClr val="tx1"/>
            </a:solidFill>
            <a:latin typeface="Garamond"/>
            <a:cs typeface="Garamond"/>
          </a:endParaRPr>
        </a:p>
        <a:p>
          <a:pPr marL="114300" lvl="1" indent="-114300" algn="l" defTabSz="622300">
            <a:lnSpc>
              <a:spcPct val="90000"/>
            </a:lnSpc>
            <a:spcBef>
              <a:spcPct val="0"/>
            </a:spcBef>
            <a:spcAft>
              <a:spcPct val="15000"/>
            </a:spcAft>
            <a:buChar char="••"/>
          </a:pPr>
          <a:r>
            <a:rPr lang="en-US" sz="1400" kern="1200" dirty="0" smtClean="0">
              <a:solidFill>
                <a:schemeClr val="tx1"/>
              </a:solidFill>
              <a:latin typeface="Garamond"/>
              <a:cs typeface="Garamond"/>
            </a:rPr>
            <a:t>Tobacco, alcohol &amp; drug use</a:t>
          </a:r>
          <a:endParaRPr lang="en-US" sz="1400" kern="1200" dirty="0">
            <a:solidFill>
              <a:schemeClr val="tx1"/>
            </a:solidFill>
            <a:latin typeface="Garamond"/>
            <a:cs typeface="Garamond"/>
          </a:endParaRPr>
        </a:p>
        <a:p>
          <a:pPr marL="114300" lvl="1" indent="-114300" algn="l" defTabSz="622300">
            <a:lnSpc>
              <a:spcPct val="90000"/>
            </a:lnSpc>
            <a:spcBef>
              <a:spcPct val="0"/>
            </a:spcBef>
            <a:spcAft>
              <a:spcPct val="15000"/>
            </a:spcAft>
            <a:buChar char="••"/>
          </a:pPr>
          <a:r>
            <a:rPr lang="en-US" sz="1400" kern="1200" dirty="0" smtClean="0">
              <a:solidFill>
                <a:schemeClr val="tx1"/>
              </a:solidFill>
              <a:latin typeface="Garamond"/>
              <a:cs typeface="Garamond"/>
            </a:rPr>
            <a:t>Risk of STD’s/HIV</a:t>
          </a:r>
          <a:endParaRPr lang="en-US" sz="1400" kern="1200" dirty="0">
            <a:solidFill>
              <a:schemeClr val="tx1"/>
            </a:solidFill>
            <a:latin typeface="Garamond"/>
            <a:cs typeface="Garamond"/>
          </a:endParaRPr>
        </a:p>
      </dsp:txBody>
      <dsp:txXfrm>
        <a:off x="6137559" y="3133488"/>
        <a:ext cx="2239363" cy="913963"/>
      </dsp:txXfrm>
    </dsp:sp>
    <dsp:sp modelId="{4A84F464-B284-2044-9D5D-6C5930117604}">
      <dsp:nvSpPr>
        <dsp:cNvPr id="0" name=""/>
        <dsp:cNvSpPr/>
      </dsp:nvSpPr>
      <dsp:spPr>
        <a:xfrm>
          <a:off x="2910282" y="120536"/>
          <a:ext cx="4772702" cy="4772702"/>
        </a:xfrm>
        <a:custGeom>
          <a:avLst/>
          <a:gdLst/>
          <a:ahLst/>
          <a:cxnLst/>
          <a:rect l="0" t="0" r="0" b="0"/>
          <a:pathLst>
            <a:path>
              <a:moveTo>
                <a:pt x="4038557" y="4108235"/>
              </a:moveTo>
              <a:arcTo wR="2386351" hR="2386351" stAng="2770982" swAng="800520"/>
            </a:path>
          </a:pathLst>
        </a:custGeom>
        <a:noFill/>
        <a:ln w="76200" cap="rnd" cmpd="sng" algn="ctr">
          <a:solidFill>
            <a:schemeClr val="accent4">
              <a:hueOff val="0"/>
              <a:satOff val="0"/>
              <a:lumOff val="0"/>
            </a:schemeClr>
          </a:solidFill>
          <a:prstDash val="solid"/>
          <a:tailEnd type="arrow"/>
        </a:ln>
        <a:effectLst/>
      </dsp:spPr>
      <dsp:style>
        <a:lnRef idx="1">
          <a:scrgbClr r="0" g="0" b="0"/>
        </a:lnRef>
        <a:fillRef idx="0">
          <a:scrgbClr r="0" g="0" b="0"/>
        </a:fillRef>
        <a:effectRef idx="0">
          <a:scrgbClr r="0" g="0" b="0"/>
        </a:effectRef>
        <a:fontRef idx="minor"/>
      </dsp:style>
    </dsp:sp>
    <dsp:sp modelId="{B61AD0D5-E6FE-0647-AA29-9121281D0626}">
      <dsp:nvSpPr>
        <dsp:cNvPr id="0" name=""/>
        <dsp:cNvSpPr/>
      </dsp:nvSpPr>
      <dsp:spPr>
        <a:xfrm>
          <a:off x="4473921" y="4650381"/>
          <a:ext cx="2103455" cy="1077408"/>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solidFill>
                <a:schemeClr val="tx1"/>
              </a:solidFill>
              <a:latin typeface="Garamond"/>
              <a:cs typeface="Garamond"/>
            </a:rPr>
            <a:t>NEWBORN INFANT</a:t>
          </a:r>
          <a:endParaRPr lang="en-US" sz="1400" b="1" kern="1200" dirty="0">
            <a:solidFill>
              <a:schemeClr val="tx1"/>
            </a:solidFill>
            <a:latin typeface="Garamond"/>
            <a:cs typeface="Garamond"/>
          </a:endParaRPr>
        </a:p>
        <a:p>
          <a:pPr marL="114300" lvl="1" indent="-114300" algn="l" defTabSz="622300">
            <a:lnSpc>
              <a:spcPct val="90000"/>
            </a:lnSpc>
            <a:spcBef>
              <a:spcPct val="0"/>
            </a:spcBef>
            <a:spcAft>
              <a:spcPct val="15000"/>
            </a:spcAft>
            <a:buChar char="••"/>
          </a:pPr>
          <a:r>
            <a:rPr lang="en-US" sz="1400" kern="1200" dirty="0" smtClean="0">
              <a:solidFill>
                <a:schemeClr val="tx1"/>
              </a:solidFill>
              <a:latin typeface="Garamond"/>
              <a:cs typeface="Garamond"/>
            </a:rPr>
            <a:t>Prematurity</a:t>
          </a:r>
          <a:endParaRPr lang="en-US" sz="1400" kern="1200" dirty="0">
            <a:solidFill>
              <a:schemeClr val="tx1"/>
            </a:solidFill>
            <a:latin typeface="Garamond"/>
            <a:cs typeface="Garamond"/>
          </a:endParaRPr>
        </a:p>
        <a:p>
          <a:pPr marL="114300" lvl="1" indent="-114300" algn="l" defTabSz="622300">
            <a:lnSpc>
              <a:spcPct val="90000"/>
            </a:lnSpc>
            <a:spcBef>
              <a:spcPct val="0"/>
            </a:spcBef>
            <a:spcAft>
              <a:spcPct val="15000"/>
            </a:spcAft>
            <a:buChar char="••"/>
          </a:pPr>
          <a:r>
            <a:rPr lang="en-US" sz="1400" kern="1200" dirty="0" smtClean="0">
              <a:solidFill>
                <a:schemeClr val="tx1"/>
              </a:solidFill>
              <a:latin typeface="Garamond"/>
              <a:cs typeface="Garamond"/>
            </a:rPr>
            <a:t>Low birth weight</a:t>
          </a:r>
          <a:endParaRPr lang="en-US" sz="1400" kern="1200" dirty="0">
            <a:solidFill>
              <a:schemeClr val="tx1"/>
            </a:solidFill>
            <a:latin typeface="Garamond"/>
            <a:cs typeface="Garamond"/>
          </a:endParaRPr>
        </a:p>
        <a:p>
          <a:pPr marL="114300" lvl="1" indent="-114300" algn="l" defTabSz="622300">
            <a:lnSpc>
              <a:spcPct val="90000"/>
            </a:lnSpc>
            <a:spcBef>
              <a:spcPct val="0"/>
            </a:spcBef>
            <a:spcAft>
              <a:spcPct val="15000"/>
            </a:spcAft>
            <a:buChar char="••"/>
          </a:pPr>
          <a:r>
            <a:rPr lang="en-US" sz="1400" kern="1200" dirty="0" smtClean="0">
              <a:solidFill>
                <a:schemeClr val="tx1"/>
              </a:solidFill>
              <a:latin typeface="Garamond"/>
              <a:cs typeface="Garamond"/>
            </a:rPr>
            <a:t>Fetal Alcohol Syndrome</a:t>
          </a:r>
          <a:endParaRPr lang="en-US" sz="1400" kern="1200" dirty="0">
            <a:solidFill>
              <a:schemeClr val="tx1"/>
            </a:solidFill>
            <a:latin typeface="Garamond"/>
            <a:cs typeface="Garamond"/>
          </a:endParaRPr>
        </a:p>
      </dsp:txBody>
      <dsp:txXfrm>
        <a:off x="4526516" y="4702976"/>
        <a:ext cx="1998265" cy="972218"/>
      </dsp:txXfrm>
    </dsp:sp>
    <dsp:sp modelId="{8B82D4C5-0F45-D440-A652-41C2760E8658}">
      <dsp:nvSpPr>
        <dsp:cNvPr id="0" name=""/>
        <dsp:cNvSpPr/>
      </dsp:nvSpPr>
      <dsp:spPr>
        <a:xfrm>
          <a:off x="2018176" y="582617"/>
          <a:ext cx="4772702" cy="4772702"/>
        </a:xfrm>
        <a:custGeom>
          <a:avLst/>
          <a:gdLst/>
          <a:ahLst/>
          <a:cxnLst/>
          <a:rect l="0" t="0" r="0" b="0"/>
          <a:pathLst>
            <a:path>
              <a:moveTo>
                <a:pt x="2294048" y="4770916"/>
              </a:moveTo>
              <a:arcTo wR="2386351" hR="2386351" stAng="5533003" swAng="704601"/>
            </a:path>
          </a:pathLst>
        </a:custGeom>
        <a:noFill/>
        <a:ln w="76200" cap="rnd" cmpd="sng" algn="ctr">
          <a:solidFill>
            <a:schemeClr val="accent5">
              <a:hueOff val="0"/>
              <a:satOff val="0"/>
              <a:lumOff val="0"/>
            </a:schemeClr>
          </a:solidFill>
          <a:prstDash val="solid"/>
          <a:tailEnd type="arrow"/>
        </a:ln>
        <a:effectLst/>
      </dsp:spPr>
      <dsp:style>
        <a:lnRef idx="1">
          <a:scrgbClr r="0" g="0" b="0"/>
        </a:lnRef>
        <a:fillRef idx="0">
          <a:scrgbClr r="0" g="0" b="0"/>
        </a:fillRef>
        <a:effectRef idx="0">
          <a:scrgbClr r="0" g="0" b="0"/>
        </a:effectRef>
        <a:fontRef idx="minor"/>
      </dsp:style>
    </dsp:sp>
    <dsp:sp modelId="{466E9A26-7C52-5E47-987B-B8BE00927A22}">
      <dsp:nvSpPr>
        <dsp:cNvPr id="0" name=""/>
        <dsp:cNvSpPr/>
      </dsp:nvSpPr>
      <dsp:spPr>
        <a:xfrm>
          <a:off x="1616877" y="3173316"/>
          <a:ext cx="2056443" cy="2543650"/>
        </a:xfrm>
        <a:prstGeom prst="roundRec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solidFill>
                <a:schemeClr val="tx1"/>
              </a:solidFill>
              <a:latin typeface="Garamond"/>
              <a:cs typeface="Garamond"/>
            </a:rPr>
            <a:t>RISK FACTORS</a:t>
          </a:r>
          <a:endParaRPr lang="en-US" sz="1400" b="1" kern="1200" dirty="0">
            <a:solidFill>
              <a:schemeClr val="tx1"/>
            </a:solidFill>
            <a:latin typeface="Garamond"/>
            <a:cs typeface="Garamond"/>
          </a:endParaRPr>
        </a:p>
        <a:p>
          <a:pPr marL="114300" lvl="1" indent="-114300" algn="l" defTabSz="622300">
            <a:lnSpc>
              <a:spcPct val="90000"/>
            </a:lnSpc>
            <a:spcBef>
              <a:spcPct val="0"/>
            </a:spcBef>
            <a:spcAft>
              <a:spcPct val="15000"/>
            </a:spcAft>
            <a:buChar char="••"/>
          </a:pPr>
          <a:r>
            <a:rPr lang="en-US" sz="1400" b="1" kern="1200" dirty="0" smtClean="0">
              <a:solidFill>
                <a:schemeClr val="tx1"/>
              </a:solidFill>
              <a:latin typeface="Garamond"/>
              <a:cs typeface="Garamond"/>
            </a:rPr>
            <a:t>Infant with increased needs   </a:t>
          </a:r>
          <a:endParaRPr lang="en-US" sz="1400" b="1" kern="1200" dirty="0">
            <a:solidFill>
              <a:schemeClr val="tx1"/>
            </a:solidFill>
            <a:latin typeface="Garamond"/>
            <a:cs typeface="Garamond"/>
          </a:endParaRPr>
        </a:p>
        <a:p>
          <a:pPr marL="228600" lvl="2" indent="-114300" algn="l" defTabSz="622300">
            <a:lnSpc>
              <a:spcPct val="90000"/>
            </a:lnSpc>
            <a:spcBef>
              <a:spcPct val="0"/>
            </a:spcBef>
            <a:spcAft>
              <a:spcPct val="15000"/>
            </a:spcAft>
            <a:buChar char="••"/>
          </a:pPr>
          <a:r>
            <a:rPr lang="en-US" sz="1400" kern="1200" dirty="0" smtClean="0">
              <a:solidFill>
                <a:schemeClr val="tx1"/>
              </a:solidFill>
              <a:latin typeface="Garamond"/>
              <a:cs typeface="Garamond"/>
            </a:rPr>
            <a:t>Medical needs</a:t>
          </a:r>
          <a:endParaRPr lang="en-US" sz="1400" kern="1200" dirty="0">
            <a:solidFill>
              <a:schemeClr val="tx1"/>
            </a:solidFill>
            <a:latin typeface="Garamond"/>
            <a:cs typeface="Garamond"/>
          </a:endParaRPr>
        </a:p>
        <a:p>
          <a:pPr marL="228600" lvl="2" indent="-114300" algn="l" defTabSz="622300">
            <a:lnSpc>
              <a:spcPct val="90000"/>
            </a:lnSpc>
            <a:spcBef>
              <a:spcPct val="0"/>
            </a:spcBef>
            <a:spcAft>
              <a:spcPct val="15000"/>
            </a:spcAft>
            <a:buChar char="••"/>
          </a:pPr>
          <a:r>
            <a:rPr lang="en-US" sz="1400" kern="1200" dirty="0" smtClean="0">
              <a:solidFill>
                <a:schemeClr val="tx1"/>
              </a:solidFill>
              <a:latin typeface="Garamond"/>
              <a:cs typeface="Garamond"/>
            </a:rPr>
            <a:t>Developmental needs</a:t>
          </a:r>
          <a:endParaRPr lang="en-US" sz="1400" kern="1200" dirty="0">
            <a:solidFill>
              <a:schemeClr val="tx1"/>
            </a:solidFill>
            <a:latin typeface="Garamond"/>
            <a:cs typeface="Garamond"/>
          </a:endParaRPr>
        </a:p>
        <a:p>
          <a:pPr marL="228600" lvl="2" indent="-114300" algn="l" defTabSz="622300">
            <a:lnSpc>
              <a:spcPct val="90000"/>
            </a:lnSpc>
            <a:spcBef>
              <a:spcPct val="0"/>
            </a:spcBef>
            <a:spcAft>
              <a:spcPct val="15000"/>
            </a:spcAft>
            <a:buChar char="••"/>
          </a:pPr>
          <a:r>
            <a:rPr lang="en-US" sz="1400" kern="1200" dirty="0" smtClean="0">
              <a:solidFill>
                <a:schemeClr val="tx1"/>
              </a:solidFill>
              <a:latin typeface="Garamond"/>
              <a:cs typeface="Garamond"/>
            </a:rPr>
            <a:t>Increased irritability</a:t>
          </a:r>
          <a:endParaRPr lang="en-US" sz="1400" kern="1200" dirty="0">
            <a:solidFill>
              <a:schemeClr val="tx1"/>
            </a:solidFill>
            <a:latin typeface="Garamond"/>
            <a:cs typeface="Garamond"/>
          </a:endParaRPr>
        </a:p>
        <a:p>
          <a:pPr marL="114300" lvl="2" indent="-57150" algn="l" defTabSz="355600">
            <a:lnSpc>
              <a:spcPct val="90000"/>
            </a:lnSpc>
            <a:spcBef>
              <a:spcPct val="0"/>
            </a:spcBef>
            <a:spcAft>
              <a:spcPct val="15000"/>
            </a:spcAft>
            <a:buChar char="••"/>
          </a:pPr>
          <a:endParaRPr lang="en-US" sz="800" kern="1200" dirty="0">
            <a:solidFill>
              <a:schemeClr val="tx1"/>
            </a:solidFill>
            <a:latin typeface="Garamond"/>
            <a:cs typeface="Garamond"/>
          </a:endParaRPr>
        </a:p>
        <a:p>
          <a:pPr marL="114300" lvl="1" indent="-114300" algn="l" defTabSz="622300">
            <a:lnSpc>
              <a:spcPct val="90000"/>
            </a:lnSpc>
            <a:spcBef>
              <a:spcPct val="0"/>
            </a:spcBef>
            <a:spcAft>
              <a:spcPct val="15000"/>
            </a:spcAft>
            <a:buChar char="••"/>
          </a:pPr>
          <a:r>
            <a:rPr lang="en-US" sz="1400" b="1" kern="1200" dirty="0" smtClean="0">
              <a:solidFill>
                <a:schemeClr val="tx1"/>
              </a:solidFill>
              <a:latin typeface="Garamond"/>
              <a:cs typeface="Garamond"/>
            </a:rPr>
            <a:t>Mother under stress</a:t>
          </a:r>
          <a:endParaRPr lang="en-US" sz="1400" b="1" kern="1200" dirty="0">
            <a:solidFill>
              <a:schemeClr val="tx1"/>
            </a:solidFill>
            <a:latin typeface="Garamond"/>
            <a:cs typeface="Garamond"/>
          </a:endParaRPr>
        </a:p>
        <a:p>
          <a:pPr marL="228600" lvl="2" indent="-114300" algn="l" defTabSz="622300">
            <a:lnSpc>
              <a:spcPct val="90000"/>
            </a:lnSpc>
            <a:spcBef>
              <a:spcPct val="0"/>
            </a:spcBef>
            <a:spcAft>
              <a:spcPct val="15000"/>
            </a:spcAft>
            <a:buChar char="••"/>
          </a:pPr>
          <a:r>
            <a:rPr lang="en-US" sz="1400" kern="1200" dirty="0" smtClean="0">
              <a:solidFill>
                <a:schemeClr val="tx1"/>
              </a:solidFill>
              <a:latin typeface="Garamond"/>
              <a:cs typeface="Garamond"/>
            </a:rPr>
            <a:t>Increased demands</a:t>
          </a:r>
          <a:endParaRPr lang="en-US" sz="1400" kern="1200" dirty="0">
            <a:solidFill>
              <a:schemeClr val="tx1"/>
            </a:solidFill>
            <a:latin typeface="Garamond"/>
            <a:cs typeface="Garamond"/>
          </a:endParaRPr>
        </a:p>
        <a:p>
          <a:pPr marL="228600" lvl="2" indent="-114300" algn="l" defTabSz="622300">
            <a:lnSpc>
              <a:spcPct val="90000"/>
            </a:lnSpc>
            <a:spcBef>
              <a:spcPct val="0"/>
            </a:spcBef>
            <a:spcAft>
              <a:spcPct val="15000"/>
            </a:spcAft>
            <a:buChar char="••"/>
          </a:pPr>
          <a:r>
            <a:rPr lang="en-US" sz="1400" kern="1200" dirty="0" smtClean="0">
              <a:solidFill>
                <a:schemeClr val="tx1"/>
              </a:solidFill>
              <a:latin typeface="Garamond"/>
              <a:cs typeface="Garamond"/>
            </a:rPr>
            <a:t>Lack of supports</a:t>
          </a:r>
          <a:endParaRPr lang="en-US" sz="1400" kern="1200" dirty="0">
            <a:solidFill>
              <a:schemeClr val="tx1"/>
            </a:solidFill>
            <a:latin typeface="Garamond"/>
            <a:cs typeface="Garamond"/>
          </a:endParaRPr>
        </a:p>
        <a:p>
          <a:pPr marL="228600" lvl="2" indent="-114300" algn="l" defTabSz="622300">
            <a:lnSpc>
              <a:spcPct val="90000"/>
            </a:lnSpc>
            <a:spcBef>
              <a:spcPct val="0"/>
            </a:spcBef>
            <a:spcAft>
              <a:spcPct val="15000"/>
            </a:spcAft>
            <a:buChar char="••"/>
          </a:pPr>
          <a:r>
            <a:rPr lang="en-US" sz="1400" kern="1200" dirty="0" smtClean="0">
              <a:solidFill>
                <a:schemeClr val="tx1"/>
              </a:solidFill>
              <a:latin typeface="Garamond"/>
              <a:cs typeface="Garamond"/>
            </a:rPr>
            <a:t>Substance abuse</a:t>
          </a:r>
          <a:endParaRPr lang="en-US" sz="1400" kern="1200" dirty="0">
            <a:solidFill>
              <a:schemeClr val="tx1"/>
            </a:solidFill>
            <a:latin typeface="Garamond"/>
            <a:cs typeface="Garamond"/>
          </a:endParaRPr>
        </a:p>
      </dsp:txBody>
      <dsp:txXfrm>
        <a:off x="1717264" y="3273703"/>
        <a:ext cx="1855669" cy="2342876"/>
      </dsp:txXfrm>
    </dsp:sp>
    <dsp:sp modelId="{1CFD0957-E859-8442-B6D4-8FD5F5FC7291}">
      <dsp:nvSpPr>
        <dsp:cNvPr id="0" name=""/>
        <dsp:cNvSpPr/>
      </dsp:nvSpPr>
      <dsp:spPr>
        <a:xfrm>
          <a:off x="2033947" y="54138"/>
          <a:ext cx="4772702" cy="4772702"/>
        </a:xfrm>
        <a:custGeom>
          <a:avLst/>
          <a:gdLst/>
          <a:ahLst/>
          <a:cxnLst/>
          <a:rect l="0" t="0" r="0" b="0"/>
          <a:pathLst>
            <a:path>
              <a:moveTo>
                <a:pt x="79330" y="2996538"/>
              </a:moveTo>
              <a:arcTo wR="2386351" hR="2386351" stAng="9911100" swAng="555196"/>
            </a:path>
          </a:pathLst>
        </a:custGeom>
        <a:noFill/>
        <a:ln w="76200" cap="rnd" cmpd="sng" algn="ctr">
          <a:solidFill>
            <a:schemeClr val="accent6">
              <a:hueOff val="0"/>
              <a:satOff val="0"/>
              <a:lumOff val="0"/>
            </a:schemeClr>
          </a:solidFill>
          <a:prstDash val="solid"/>
          <a:tailEnd type="arrow"/>
        </a:ln>
        <a:effectLst/>
      </dsp:spPr>
      <dsp:style>
        <a:lnRef idx="1">
          <a:scrgbClr r="0" g="0" b="0"/>
        </a:lnRef>
        <a:fillRef idx="0">
          <a:scrgbClr r="0" g="0" b="0"/>
        </a:fillRef>
        <a:effectRef idx="0">
          <a:scrgbClr r="0" g="0" b="0"/>
        </a:effectRef>
        <a:fontRef idx="minor"/>
      </dsp:style>
    </dsp:sp>
    <dsp:sp modelId="{5D563891-BD96-9B45-9797-89B524424FC7}">
      <dsp:nvSpPr>
        <dsp:cNvPr id="0" name=""/>
        <dsp:cNvSpPr/>
      </dsp:nvSpPr>
      <dsp:spPr>
        <a:xfrm>
          <a:off x="987119" y="1003530"/>
          <a:ext cx="2582611" cy="1540747"/>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solidFill>
                <a:schemeClr val="tx1"/>
              </a:solidFill>
              <a:latin typeface="Garamond"/>
              <a:cs typeface="Garamond"/>
            </a:rPr>
            <a:t>POTENTIAL OUTCOMES</a:t>
          </a:r>
          <a:endParaRPr lang="en-US" sz="1400" b="1" kern="1200" dirty="0">
            <a:solidFill>
              <a:schemeClr val="tx1"/>
            </a:solidFill>
            <a:latin typeface="Garamond"/>
            <a:cs typeface="Garamond"/>
          </a:endParaRPr>
        </a:p>
        <a:p>
          <a:pPr marL="114300" lvl="1" indent="-114300" algn="l" defTabSz="622300">
            <a:lnSpc>
              <a:spcPct val="90000"/>
            </a:lnSpc>
            <a:spcBef>
              <a:spcPct val="0"/>
            </a:spcBef>
            <a:spcAft>
              <a:spcPct val="15000"/>
            </a:spcAft>
            <a:buChar char="••"/>
          </a:pPr>
          <a:r>
            <a:rPr lang="en-US" sz="1400" kern="1200" dirty="0" smtClean="0">
              <a:solidFill>
                <a:schemeClr val="tx1"/>
              </a:solidFill>
              <a:latin typeface="Garamond"/>
              <a:cs typeface="Garamond"/>
            </a:rPr>
            <a:t>Health concerns</a:t>
          </a:r>
          <a:endParaRPr lang="en-US" sz="1400" kern="1200" dirty="0">
            <a:solidFill>
              <a:schemeClr val="tx1"/>
            </a:solidFill>
            <a:latin typeface="Garamond"/>
            <a:cs typeface="Garamond"/>
          </a:endParaRPr>
        </a:p>
        <a:p>
          <a:pPr marL="114300" lvl="1" indent="-114300" algn="l" defTabSz="622300">
            <a:lnSpc>
              <a:spcPct val="90000"/>
            </a:lnSpc>
            <a:spcBef>
              <a:spcPct val="0"/>
            </a:spcBef>
            <a:spcAft>
              <a:spcPct val="15000"/>
            </a:spcAft>
            <a:buChar char="••"/>
          </a:pPr>
          <a:r>
            <a:rPr lang="en-US" sz="1400" kern="1200" dirty="0" smtClean="0">
              <a:solidFill>
                <a:schemeClr val="tx1"/>
              </a:solidFill>
              <a:latin typeface="Garamond"/>
              <a:cs typeface="Garamond"/>
            </a:rPr>
            <a:t>Neurodevelopmental disabilities</a:t>
          </a:r>
          <a:endParaRPr lang="en-US" sz="1400" kern="1200" dirty="0">
            <a:solidFill>
              <a:schemeClr val="tx1"/>
            </a:solidFill>
            <a:latin typeface="Garamond"/>
            <a:cs typeface="Garamond"/>
          </a:endParaRPr>
        </a:p>
        <a:p>
          <a:pPr marL="114300" lvl="1" indent="-114300" algn="l" defTabSz="622300">
            <a:lnSpc>
              <a:spcPct val="90000"/>
            </a:lnSpc>
            <a:spcBef>
              <a:spcPct val="0"/>
            </a:spcBef>
            <a:spcAft>
              <a:spcPct val="15000"/>
            </a:spcAft>
            <a:buChar char="••"/>
          </a:pPr>
          <a:r>
            <a:rPr lang="en-US" sz="1400" kern="1200" dirty="0" smtClean="0">
              <a:solidFill>
                <a:schemeClr val="tx1"/>
              </a:solidFill>
              <a:latin typeface="Garamond"/>
              <a:cs typeface="Garamond"/>
            </a:rPr>
            <a:t>Child neglect and abuse</a:t>
          </a:r>
          <a:endParaRPr lang="en-US" sz="1400" kern="1200" dirty="0">
            <a:solidFill>
              <a:schemeClr val="tx1"/>
            </a:solidFill>
            <a:latin typeface="Garamond"/>
            <a:cs typeface="Garamond"/>
          </a:endParaRPr>
        </a:p>
        <a:p>
          <a:pPr marL="114300" lvl="1" indent="-114300" algn="l" defTabSz="622300">
            <a:lnSpc>
              <a:spcPct val="90000"/>
            </a:lnSpc>
            <a:spcBef>
              <a:spcPct val="0"/>
            </a:spcBef>
            <a:spcAft>
              <a:spcPct val="15000"/>
            </a:spcAft>
            <a:buChar char="••"/>
          </a:pPr>
          <a:r>
            <a:rPr lang="en-US" sz="1400" kern="1200" dirty="0" smtClean="0">
              <a:solidFill>
                <a:schemeClr val="tx1"/>
              </a:solidFill>
              <a:latin typeface="Garamond"/>
              <a:cs typeface="Garamond"/>
            </a:rPr>
            <a:t>Foster care placement</a:t>
          </a:r>
          <a:endParaRPr lang="en-US" sz="1400" kern="1200" dirty="0">
            <a:solidFill>
              <a:schemeClr val="tx1"/>
            </a:solidFill>
            <a:latin typeface="Garamond"/>
            <a:cs typeface="Garamond"/>
          </a:endParaRPr>
        </a:p>
      </dsp:txBody>
      <dsp:txXfrm>
        <a:off x="1062332" y="1078743"/>
        <a:ext cx="2432185" cy="1390321"/>
      </dsp:txXfrm>
    </dsp:sp>
    <dsp:sp modelId="{1978389B-E393-1A48-880B-998CFC3C923D}">
      <dsp:nvSpPr>
        <dsp:cNvPr id="0" name=""/>
        <dsp:cNvSpPr/>
      </dsp:nvSpPr>
      <dsp:spPr>
        <a:xfrm>
          <a:off x="1567716" y="735874"/>
          <a:ext cx="4772702" cy="4772702"/>
        </a:xfrm>
        <a:custGeom>
          <a:avLst/>
          <a:gdLst/>
          <a:ahLst/>
          <a:cxnLst/>
          <a:rect l="0" t="0" r="0" b="0"/>
          <a:pathLst>
            <a:path>
              <a:moveTo>
                <a:pt x="1451709" y="190646"/>
              </a:moveTo>
              <a:arcTo wR="2386351" hR="2386351" stAng="14816525" swAng="788962"/>
            </a:path>
          </a:pathLst>
        </a:custGeom>
        <a:noFill/>
        <a:ln w="76200" cap="rnd" cmpd="sng" algn="ctr">
          <a:solidFill>
            <a:schemeClr val="accent2">
              <a:hueOff val="0"/>
              <a:satOff val="0"/>
              <a:lum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defRPr>
            </a:lvl1pPr>
          </a:lstStyle>
          <a:p>
            <a:pPr>
              <a:defRPr/>
            </a:pPr>
            <a:endParaRPr lang="en-US"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31BB4D22-919B-429F-A3AD-EF9BDA36604D}" type="datetime1">
              <a:rPr lang="en-US" altLang="en-US"/>
              <a:pPr>
                <a:defRPr/>
              </a:pPr>
              <a:t>4/24/2017</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defRPr>
            </a:lvl1pPr>
          </a:lstStyle>
          <a:p>
            <a:pPr>
              <a:defRPr/>
            </a:pPr>
            <a:endParaRPr lang="en-US"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68A9D3AC-F47C-4747-8FC0-0FEED976C380}" type="slidenum">
              <a:rPr lang="en-US" altLang="en-US"/>
              <a:pPr>
                <a:defRPr/>
              </a:pPr>
              <a:t>‹#›</a:t>
            </a:fld>
            <a:endParaRPr lang="en-US" altLang="en-US"/>
          </a:p>
        </p:txBody>
      </p:sp>
    </p:spTree>
    <p:extLst>
      <p:ext uri="{BB962C8B-B14F-4D97-AF65-F5344CB8AC3E}">
        <p14:creationId xmlns:p14="http://schemas.microsoft.com/office/powerpoint/2010/main" val="24667398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defRPr>
            </a:lvl1pPr>
          </a:lstStyle>
          <a:p>
            <a:pPr>
              <a:defRPr/>
            </a:pPr>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26AC50BC-10CB-4069-A299-7765FA5217EF}" type="datetime1">
              <a:rPr lang="en-US" altLang="en-US"/>
              <a:pPr>
                <a:defRPr/>
              </a:pPr>
              <a:t>4/24/2017</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lt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defRPr>
            </a:lvl1pPr>
          </a:lstStyle>
          <a:p>
            <a:pPr>
              <a:defRPr/>
            </a:pPr>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C11BA97-107A-48AA-A50B-9190EC63AD7D}" type="slidenum">
              <a:rPr lang="en-US" altLang="en-US"/>
              <a:pPr>
                <a:defRPr/>
              </a:pPr>
              <a:t>‹#›</a:t>
            </a:fld>
            <a:endParaRPr lang="en-US" altLang="en-US"/>
          </a:p>
        </p:txBody>
      </p:sp>
    </p:spTree>
    <p:extLst>
      <p:ext uri="{BB962C8B-B14F-4D97-AF65-F5344CB8AC3E}">
        <p14:creationId xmlns:p14="http://schemas.microsoft.com/office/powerpoint/2010/main" val="145582639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to Emory for hosting us today. Let’s get started-</a:t>
            </a:r>
            <a:r>
              <a:rPr lang="en-US" baseline="0" dirty="0" smtClean="0"/>
              <a:t> Neonatal Intensive Care Unit graduates….</a:t>
            </a:r>
          </a:p>
          <a:p>
            <a:r>
              <a:rPr lang="en-US" baseline="0" dirty="0" smtClean="0"/>
              <a:t>Their medical c</a:t>
            </a:r>
            <a:r>
              <a:rPr lang="en-US" dirty="0" smtClean="0"/>
              <a:t>omplexities</a:t>
            </a:r>
            <a:r>
              <a:rPr lang="en-US" baseline="0" dirty="0" smtClean="0"/>
              <a:t>  include </a:t>
            </a:r>
            <a:r>
              <a:rPr lang="en-US" baseline="0" dirty="0" err="1" smtClean="0"/>
              <a:t>bronchopulmonary</a:t>
            </a:r>
            <a:r>
              <a:rPr lang="en-US" baseline="0" dirty="0" smtClean="0"/>
              <a:t> dysplasia </a:t>
            </a:r>
          </a:p>
          <a:p>
            <a:r>
              <a:rPr lang="en-US" baseline="0" dirty="0" smtClean="0"/>
              <a:t>Gastrostomy, feeding tubes</a:t>
            </a:r>
          </a:p>
          <a:p>
            <a:r>
              <a:rPr lang="en-US" baseline="0" dirty="0" smtClean="0"/>
              <a:t>Over the first few years of life , we can often see significant developmental de</a:t>
            </a:r>
            <a:r>
              <a:rPr lang="en-US" dirty="0" smtClean="0"/>
              <a:t>lay.</a:t>
            </a:r>
            <a:r>
              <a:rPr lang="en-US" baseline="0" dirty="0" smtClean="0"/>
              <a:t> One of the main motor delays seen at the Center for Healthy Families is cerebral palsy. We often also see visual and hearing impairments</a:t>
            </a:r>
            <a:endParaRPr lang="en-US" dirty="0"/>
          </a:p>
        </p:txBody>
      </p:sp>
      <p:sp>
        <p:nvSpPr>
          <p:cNvPr id="4" name="Slide Number Placeholder 3"/>
          <p:cNvSpPr>
            <a:spLocks noGrp="1"/>
          </p:cNvSpPr>
          <p:nvPr>
            <p:ph type="sldNum" sz="quarter" idx="10"/>
          </p:nvPr>
        </p:nvSpPr>
        <p:spPr/>
        <p:txBody>
          <a:bodyPr/>
          <a:lstStyle/>
          <a:p>
            <a:pPr>
              <a:defRPr/>
            </a:pPr>
            <a:fld id="{EC11BA97-107A-48AA-A50B-9190EC63AD7D}" type="slidenum">
              <a:rPr lang="en-US" altLang="en-US" smtClean="0"/>
              <a:pPr>
                <a:defRPr/>
              </a:pPr>
              <a:t>2</a:t>
            </a:fld>
            <a:endParaRPr lang="en-US" altLang="en-US"/>
          </a:p>
        </p:txBody>
      </p:sp>
    </p:spTree>
    <p:extLst>
      <p:ext uri="{BB962C8B-B14F-4D97-AF65-F5344CB8AC3E}">
        <p14:creationId xmlns:p14="http://schemas.microsoft.com/office/powerpoint/2010/main" val="415292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In terms of evaluation,</a:t>
            </a:r>
            <a:r>
              <a:rPr lang="en-US" baseline="0" dirty="0" smtClean="0"/>
              <a:t> we administered the Parenting Daily Hassles Questionnaire as well as a functional scales test called the </a:t>
            </a:r>
            <a:r>
              <a:rPr lang="en-US" dirty="0" smtClean="0"/>
              <a:t>Warner</a:t>
            </a:r>
            <a:r>
              <a:rPr lang="en-US" baseline="0" dirty="0" smtClean="0"/>
              <a:t> Initial Developmental Evaluation of Adaptive and Functional Scales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We periodically review the action plans and as we near the end of our study, we are conducting exit interviews with parents that include a second parenting daily hassles survey to assess if family functioning has improved</a:t>
            </a:r>
            <a:endParaRPr lang="en-US" dirty="0"/>
          </a:p>
        </p:txBody>
      </p:sp>
      <p:sp>
        <p:nvSpPr>
          <p:cNvPr id="4" name="Slide Number Placeholder 3"/>
          <p:cNvSpPr>
            <a:spLocks noGrp="1"/>
          </p:cNvSpPr>
          <p:nvPr>
            <p:ph type="sldNum" sz="quarter" idx="10"/>
          </p:nvPr>
        </p:nvSpPr>
        <p:spPr/>
        <p:txBody>
          <a:bodyPr/>
          <a:lstStyle/>
          <a:p>
            <a:pPr>
              <a:defRPr/>
            </a:pPr>
            <a:fld id="{EC11BA97-107A-48AA-A50B-9190EC63AD7D}" type="slidenum">
              <a:rPr lang="en-US" altLang="en-US" smtClean="0"/>
              <a:pPr>
                <a:defRPr/>
              </a:pPr>
              <a:t>11</a:t>
            </a:fld>
            <a:endParaRPr lang="en-US" altLang="en-US"/>
          </a:p>
        </p:txBody>
      </p:sp>
    </p:spTree>
    <p:extLst>
      <p:ext uri="{BB962C8B-B14F-4D97-AF65-F5344CB8AC3E}">
        <p14:creationId xmlns:p14="http://schemas.microsoft.com/office/powerpoint/2010/main" val="1508533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enrolled 21 pre-term</a:t>
            </a:r>
            <a:r>
              <a:rPr lang="en-US" baseline="0" dirty="0" smtClean="0"/>
              <a:t> infants with a mean NICU stay of 100 days and mean BW of less than 1000 appropriate to their gestational age. We enrolled 4 term infants with a mean NICU stay of 60 days and a mean birth weight of 2600 grams also gestational age appropriate. There is a higher proportion of males with a MEAN AGE at enrollment of 39 months for preterm infants and 29 months for term to near-term infants. </a:t>
            </a:r>
          </a:p>
          <a:p>
            <a:endParaRPr lang="en-US" baseline="0" dirty="0" smtClean="0"/>
          </a:p>
          <a:p>
            <a:r>
              <a:rPr lang="en-US" baseline="0" dirty="0" smtClean="0"/>
              <a:t>By age 2, all children in our cohort had impairments with at least one major domain scoring below 85 on the </a:t>
            </a:r>
            <a:r>
              <a:rPr lang="en-US" baseline="0" dirty="0" err="1" smtClean="0"/>
              <a:t>Bayley</a:t>
            </a:r>
            <a:r>
              <a:rPr lang="en-US" baseline="0" dirty="0" smtClean="0"/>
              <a:t> III Scale</a:t>
            </a:r>
          </a:p>
          <a:p>
            <a:endParaRPr lang="en-US" baseline="0" dirty="0" smtClean="0"/>
          </a:p>
          <a:p>
            <a:r>
              <a:rPr lang="en-US" baseline="0" dirty="0" err="1" smtClean="0"/>
              <a:t>Bronchopulmonary</a:t>
            </a:r>
            <a:r>
              <a:rPr lang="en-US" baseline="0" dirty="0" smtClean="0"/>
              <a:t> dysplasia, </a:t>
            </a:r>
            <a:endParaRPr lang="en-US" dirty="0"/>
          </a:p>
        </p:txBody>
      </p:sp>
      <p:sp>
        <p:nvSpPr>
          <p:cNvPr id="4" name="Slide Number Placeholder 3"/>
          <p:cNvSpPr>
            <a:spLocks noGrp="1"/>
          </p:cNvSpPr>
          <p:nvPr>
            <p:ph type="sldNum" sz="quarter" idx="10"/>
          </p:nvPr>
        </p:nvSpPr>
        <p:spPr/>
        <p:txBody>
          <a:bodyPr/>
          <a:lstStyle/>
          <a:p>
            <a:pPr>
              <a:defRPr/>
            </a:pPr>
            <a:fld id="{EC11BA97-107A-48AA-A50B-9190EC63AD7D}" type="slidenum">
              <a:rPr lang="en-US" altLang="en-US" smtClean="0"/>
              <a:pPr>
                <a:defRPr/>
              </a:pPr>
              <a:t>12</a:t>
            </a:fld>
            <a:endParaRPr lang="en-US" altLang="en-US"/>
          </a:p>
        </p:txBody>
      </p:sp>
    </p:spTree>
    <p:extLst>
      <p:ext uri="{BB962C8B-B14F-4D97-AF65-F5344CB8AC3E}">
        <p14:creationId xmlns:p14="http://schemas.microsoft.com/office/powerpoint/2010/main" val="2080503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screenshot of the Parenting Daily Hassles Questionnaire. It lists 20 routinely occurring events in families with young children. For example, the first event is continually cleaning up messes of toys or food.  Each event can be scored based on how often it happens (the frequency), and then when it does happen, how much of a problem it becomes (the intensity). If a parent identifies any event with a frequency of 3-4, then the event is happening with above average frequency. If an event is scored with an intensity of 4-5, then it indicates a significant problem for the parent. At the time of consent, parents identified an average of 6 out of 20 events with a high frequency even though the mean frequency was just 2. </a:t>
            </a:r>
            <a:endParaRPr lang="en-US" dirty="0"/>
          </a:p>
        </p:txBody>
      </p:sp>
      <p:sp>
        <p:nvSpPr>
          <p:cNvPr id="4" name="Slide Number Placeholder 3"/>
          <p:cNvSpPr>
            <a:spLocks noGrp="1"/>
          </p:cNvSpPr>
          <p:nvPr>
            <p:ph type="sldNum" sz="quarter" idx="10"/>
          </p:nvPr>
        </p:nvSpPr>
        <p:spPr/>
        <p:txBody>
          <a:bodyPr/>
          <a:lstStyle/>
          <a:p>
            <a:pPr>
              <a:defRPr/>
            </a:pPr>
            <a:fld id="{EC11BA97-107A-48AA-A50B-9190EC63AD7D}" type="slidenum">
              <a:rPr lang="en-US" altLang="en-US" smtClean="0"/>
              <a:pPr>
                <a:defRPr/>
              </a:pPr>
              <a:t>13</a:t>
            </a:fld>
            <a:endParaRPr lang="en-US" altLang="en-US"/>
          </a:p>
        </p:txBody>
      </p:sp>
    </p:spTree>
    <p:extLst>
      <p:ext uri="{BB962C8B-B14F-4D97-AF65-F5344CB8AC3E}">
        <p14:creationId xmlns:p14="http://schemas.microsoft.com/office/powerpoint/2010/main" val="3246645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 years is 72 months</a:t>
            </a:r>
          </a:p>
          <a:p>
            <a:endParaRPr lang="en-US" dirty="0" smtClean="0"/>
          </a:p>
          <a:p>
            <a:r>
              <a:rPr lang="en-US" dirty="0" smtClean="0"/>
              <a:t>Warner</a:t>
            </a:r>
            <a:r>
              <a:rPr lang="en-US" baseline="0" dirty="0" smtClean="0"/>
              <a:t> Initial Developmental Evaluation of Adaptive and Functional Scales </a:t>
            </a:r>
            <a:endParaRPr lang="en-US" dirty="0"/>
          </a:p>
        </p:txBody>
      </p:sp>
      <p:sp>
        <p:nvSpPr>
          <p:cNvPr id="4" name="Slide Number Placeholder 3"/>
          <p:cNvSpPr>
            <a:spLocks noGrp="1"/>
          </p:cNvSpPr>
          <p:nvPr>
            <p:ph type="sldNum" sz="quarter" idx="10"/>
          </p:nvPr>
        </p:nvSpPr>
        <p:spPr/>
        <p:txBody>
          <a:bodyPr/>
          <a:lstStyle/>
          <a:p>
            <a:pPr>
              <a:defRPr/>
            </a:pPr>
            <a:fld id="{EC11BA97-107A-48AA-A50B-9190EC63AD7D}" type="slidenum">
              <a:rPr lang="en-US" altLang="en-US" smtClean="0"/>
              <a:pPr>
                <a:defRPr/>
              </a:pPr>
              <a:t>14</a:t>
            </a:fld>
            <a:endParaRPr lang="en-US" altLang="en-US"/>
          </a:p>
        </p:txBody>
      </p:sp>
    </p:spTree>
    <p:extLst>
      <p:ext uri="{BB962C8B-B14F-4D97-AF65-F5344CB8AC3E}">
        <p14:creationId xmlns:p14="http://schemas.microsoft.com/office/powerpoint/2010/main" val="2414492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latin typeface="Times New Roman"/>
                <a:cs typeface="Times New Roman"/>
              </a:rPr>
              <a:t>-Contact information for</a:t>
            </a:r>
            <a:r>
              <a:rPr lang="en-US" sz="1200" baseline="0" dirty="0" smtClean="0">
                <a:latin typeface="Times New Roman"/>
                <a:cs typeface="Times New Roman"/>
              </a:rPr>
              <a:t> the Parent</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aseline="0" dirty="0" smtClean="0">
                <a:latin typeface="Times New Roman"/>
                <a:cs typeface="Times New Roman"/>
              </a:rPr>
              <a:t>-During the initial visit, the physician and legal advocate partnered with the parent to identify the issues that the parent would need help with, and then we identified the pathway for each participant to take</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aseline="0" dirty="0" smtClean="0">
                <a:latin typeface="Times New Roman"/>
                <a:cs typeface="Times New Roman"/>
              </a:rPr>
              <a:t>-On assessment, 80% of the action items identified, had been successfully accomplished by the parent, physician, or legal advocate</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latin typeface="Times New Roman"/>
                <a:cs typeface="Times New Roman"/>
              </a:rPr>
              <a:t>On average action items generated 3-6 contact points with the</a:t>
            </a:r>
            <a:r>
              <a:rPr lang="en-US" sz="1200" baseline="0" dirty="0" smtClean="0">
                <a:latin typeface="Times New Roman"/>
                <a:cs typeface="Times New Roman"/>
              </a:rPr>
              <a:t> legal advocate. This </a:t>
            </a:r>
            <a:r>
              <a:rPr lang="en-US" sz="1200" baseline="0" dirty="0" err="1" smtClean="0">
                <a:latin typeface="Times New Roman"/>
                <a:cs typeface="Times New Roman"/>
              </a:rPr>
              <a:t>occured</a:t>
            </a:r>
            <a:r>
              <a:rPr lang="en-US" sz="1200" baseline="0" dirty="0" smtClean="0">
                <a:latin typeface="Times New Roman"/>
                <a:cs typeface="Times New Roman"/>
              </a:rPr>
              <a:t> </a:t>
            </a:r>
            <a:r>
              <a:rPr lang="en-US" sz="1200" dirty="0" smtClean="0">
                <a:latin typeface="Times New Roman"/>
                <a:cs typeface="Times New Roman"/>
              </a:rPr>
              <a:t>between either parents---lawyer, lawyer---doctor, parents---public benefits.</a:t>
            </a:r>
          </a:p>
          <a:p>
            <a:endParaRPr lang="en-US" dirty="0"/>
          </a:p>
        </p:txBody>
      </p:sp>
      <p:sp>
        <p:nvSpPr>
          <p:cNvPr id="4" name="Slide Number Placeholder 3"/>
          <p:cNvSpPr>
            <a:spLocks noGrp="1"/>
          </p:cNvSpPr>
          <p:nvPr>
            <p:ph type="sldNum" sz="quarter" idx="10"/>
          </p:nvPr>
        </p:nvSpPr>
        <p:spPr/>
        <p:txBody>
          <a:bodyPr/>
          <a:lstStyle/>
          <a:p>
            <a:pPr>
              <a:defRPr/>
            </a:pPr>
            <a:fld id="{EC11BA97-107A-48AA-A50B-9190EC63AD7D}" type="slidenum">
              <a:rPr lang="en-US" altLang="en-US" smtClean="0"/>
              <a:pPr>
                <a:defRPr/>
              </a:pPr>
              <a:t>15</a:t>
            </a:fld>
            <a:endParaRPr lang="en-US" altLang="en-US"/>
          </a:p>
        </p:txBody>
      </p:sp>
    </p:spTree>
    <p:extLst>
      <p:ext uri="{BB962C8B-B14F-4D97-AF65-F5344CB8AC3E}">
        <p14:creationId xmlns:p14="http://schemas.microsoft.com/office/powerpoint/2010/main" val="2169956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latin typeface="Times New Roman" panose="02020603050405020304" pitchFamily="18" charset="0"/>
                <a:cs typeface="Times New Roman" panose="02020603050405020304" pitchFamily="18" charset="0"/>
              </a:rPr>
              <a:t>During</a:t>
            </a:r>
            <a:r>
              <a:rPr lang="en-US" sz="1200" baseline="0" dirty="0" smtClean="0">
                <a:latin typeface="Times New Roman" panose="02020603050405020304" pitchFamily="18" charset="0"/>
                <a:cs typeface="Times New Roman" panose="02020603050405020304" pitchFamily="18" charset="0"/>
              </a:rPr>
              <a:t> these interviews, one parent said…. She was also able to identify both the physician and the legal team as her and her child’s advocates</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aseline="0" dirty="0" smtClean="0">
                <a:latin typeface="Times New Roman" panose="02020603050405020304" pitchFamily="18" charset="0"/>
                <a:cs typeface="Times New Roman" panose="02020603050405020304" pitchFamily="18" charset="0"/>
              </a:rPr>
              <a:t>While another parents expressed that….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aseline="0" dirty="0" smtClean="0">
              <a:latin typeface="Times New Roman" panose="02020603050405020304" pitchFamily="18" charset="0"/>
              <a:cs typeface="Times New Roman" panose="02020603050405020304" pitchFamily="18"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aseline="0" dirty="0" smtClean="0">
                <a:latin typeface="Times New Roman" panose="02020603050405020304" pitchFamily="18" charset="0"/>
                <a:cs typeface="Times New Roman" panose="02020603050405020304" pitchFamily="18" charset="0"/>
              </a:rPr>
              <a:t>-Additionally, o</a:t>
            </a:r>
            <a:r>
              <a:rPr lang="en-US" sz="1200" dirty="0" smtClean="0">
                <a:latin typeface="Times New Roman" panose="02020603050405020304" pitchFamily="18" charset="0"/>
                <a:cs typeface="Times New Roman" panose="02020603050405020304" pitchFamily="18" charset="0"/>
              </a:rPr>
              <a:t>ur</a:t>
            </a:r>
            <a:r>
              <a:rPr lang="en-US" sz="1200" baseline="0" dirty="0" smtClean="0">
                <a:latin typeface="Times New Roman" panose="02020603050405020304" pitchFamily="18" charset="0"/>
                <a:cs typeface="Times New Roman" panose="02020603050405020304" pitchFamily="18" charset="0"/>
              </a:rPr>
              <a:t> medical team has </a:t>
            </a:r>
            <a:r>
              <a:rPr lang="en-US" sz="1200" dirty="0" smtClean="0">
                <a:latin typeface="Times New Roman" panose="02020603050405020304" pitchFamily="18" charset="0"/>
                <a:cs typeface="Times New Roman" panose="02020603050405020304" pitchFamily="18" charset="0"/>
              </a:rPr>
              <a:t>realized how to use the</a:t>
            </a:r>
            <a:r>
              <a:rPr lang="en-US" sz="1200" baseline="0" dirty="0" smtClean="0">
                <a:latin typeface="Times New Roman" panose="02020603050405020304" pitchFamily="18" charset="0"/>
                <a:cs typeface="Times New Roman" panose="02020603050405020304" pitchFamily="18" charset="0"/>
              </a:rPr>
              <a:t> MLP</a:t>
            </a:r>
            <a:r>
              <a:rPr lang="en-US" sz="1200" dirty="0" smtClean="0">
                <a:latin typeface="Times New Roman" panose="02020603050405020304" pitchFamily="18" charset="0"/>
                <a:cs typeface="Times New Roman" panose="02020603050405020304" pitchFamily="18" charset="0"/>
              </a:rPr>
              <a:t> to write compelling letters, forms, and</a:t>
            </a:r>
            <a:r>
              <a:rPr lang="en-US" sz="1200" baseline="0" dirty="0" smtClean="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requests on behalf of parents/patients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EC11BA97-107A-48AA-A50B-9190EC63AD7D}" type="slidenum">
              <a:rPr lang="en-US" altLang="en-US" smtClean="0"/>
              <a:pPr>
                <a:defRPr/>
              </a:pPr>
              <a:t>16</a:t>
            </a:fld>
            <a:endParaRPr lang="en-US" altLang="en-US"/>
          </a:p>
        </p:txBody>
      </p:sp>
    </p:spTree>
    <p:extLst>
      <p:ext uri="{BB962C8B-B14F-4D97-AF65-F5344CB8AC3E}">
        <p14:creationId xmlns:p14="http://schemas.microsoft.com/office/powerpoint/2010/main" val="3286456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Action</a:t>
            </a:r>
            <a:r>
              <a:rPr lang="en-US" baseline="0" dirty="0" smtClean="0"/>
              <a:t> plans are something that could be implemented to help improve family functioning </a:t>
            </a:r>
            <a:endParaRPr lang="en-US" dirty="0"/>
          </a:p>
        </p:txBody>
      </p:sp>
      <p:sp>
        <p:nvSpPr>
          <p:cNvPr id="4" name="Slide Number Placeholder 3"/>
          <p:cNvSpPr>
            <a:spLocks noGrp="1"/>
          </p:cNvSpPr>
          <p:nvPr>
            <p:ph type="sldNum" sz="quarter" idx="10"/>
          </p:nvPr>
        </p:nvSpPr>
        <p:spPr/>
        <p:txBody>
          <a:bodyPr/>
          <a:lstStyle/>
          <a:p>
            <a:pPr>
              <a:defRPr/>
            </a:pPr>
            <a:fld id="{EC11BA97-107A-48AA-A50B-9190EC63AD7D}" type="slidenum">
              <a:rPr lang="en-US" altLang="en-US" smtClean="0"/>
              <a:pPr>
                <a:defRPr/>
              </a:pPr>
              <a:t>17</a:t>
            </a:fld>
            <a:endParaRPr lang="en-US" altLang="en-US"/>
          </a:p>
        </p:txBody>
      </p:sp>
    </p:spTree>
    <p:extLst>
      <p:ext uri="{BB962C8B-B14F-4D97-AF65-F5344CB8AC3E}">
        <p14:creationId xmlns:p14="http://schemas.microsoft.com/office/powerpoint/2010/main" val="1995566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study has a couple</a:t>
            </a:r>
            <a:r>
              <a:rPr lang="en-US" baseline="0" dirty="0" smtClean="0"/>
              <a:t> of limitations. </a:t>
            </a:r>
          </a:p>
          <a:p>
            <a:r>
              <a:rPr lang="en-US" baseline="0" dirty="0" smtClean="0"/>
              <a:t>First, in hindsight, we wish we would have used a functional scale that was more appropriate to our age group. We had many older patients who needed medical-legal assistance when trying to enroll in school. </a:t>
            </a:r>
          </a:p>
          <a:p>
            <a:endParaRPr lang="en-US" baseline="0" dirty="0" smtClean="0"/>
          </a:p>
          <a:p>
            <a:r>
              <a:rPr lang="en-US" baseline="0" dirty="0" smtClean="0"/>
              <a:t>Our population is very needy, if a less needy population were assessed, the problems are likely to seem less pressing</a:t>
            </a:r>
            <a:endParaRPr lang="en-US" dirty="0"/>
          </a:p>
        </p:txBody>
      </p:sp>
      <p:sp>
        <p:nvSpPr>
          <p:cNvPr id="4" name="Slide Number Placeholder 3"/>
          <p:cNvSpPr>
            <a:spLocks noGrp="1"/>
          </p:cNvSpPr>
          <p:nvPr>
            <p:ph type="sldNum" sz="quarter" idx="10"/>
          </p:nvPr>
        </p:nvSpPr>
        <p:spPr/>
        <p:txBody>
          <a:bodyPr/>
          <a:lstStyle/>
          <a:p>
            <a:pPr>
              <a:defRPr/>
            </a:pPr>
            <a:fld id="{EC11BA97-107A-48AA-A50B-9190EC63AD7D}" type="slidenum">
              <a:rPr lang="en-US" altLang="en-US" smtClean="0"/>
              <a:pPr>
                <a:defRPr/>
              </a:pPr>
              <a:t>18</a:t>
            </a:fld>
            <a:endParaRPr lang="en-US" altLang="en-US"/>
          </a:p>
        </p:txBody>
      </p:sp>
    </p:spTree>
    <p:extLst>
      <p:ext uri="{BB962C8B-B14F-4D97-AF65-F5344CB8AC3E}">
        <p14:creationId xmlns:p14="http://schemas.microsoft.com/office/powerpoint/2010/main" val="2326390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latin typeface="Times New Roman"/>
                <a:cs typeface="Times New Roman"/>
              </a:rPr>
              <a:t>Legal Aid Services are often available to patients outside of MLPs</a:t>
            </a:r>
          </a:p>
          <a:p>
            <a:endParaRPr lang="en-US" dirty="0" smtClean="0"/>
          </a:p>
          <a:p>
            <a:endParaRPr lang="en-US" dirty="0" smtClean="0"/>
          </a:p>
          <a:p>
            <a:r>
              <a:rPr lang="en-US" dirty="0" smtClean="0"/>
              <a:t>We</a:t>
            </a:r>
            <a:r>
              <a:rPr lang="en-US" baseline="0" dirty="0" smtClean="0"/>
              <a:t> also wonder if legal advocacy  in the clinic is a feasible standard of care</a:t>
            </a:r>
            <a:endParaRPr lang="en-US" dirty="0"/>
          </a:p>
        </p:txBody>
      </p:sp>
      <p:sp>
        <p:nvSpPr>
          <p:cNvPr id="4" name="Slide Number Placeholder 3"/>
          <p:cNvSpPr>
            <a:spLocks noGrp="1"/>
          </p:cNvSpPr>
          <p:nvPr>
            <p:ph type="sldNum" sz="quarter" idx="10"/>
          </p:nvPr>
        </p:nvSpPr>
        <p:spPr/>
        <p:txBody>
          <a:bodyPr/>
          <a:lstStyle/>
          <a:p>
            <a:pPr>
              <a:defRPr/>
            </a:pPr>
            <a:fld id="{EC11BA97-107A-48AA-A50B-9190EC63AD7D}" type="slidenum">
              <a:rPr lang="en-US" altLang="en-US" smtClean="0"/>
              <a:pPr>
                <a:defRPr/>
              </a:pPr>
              <a:t>19</a:t>
            </a:fld>
            <a:endParaRPr lang="en-US" altLang="en-US"/>
          </a:p>
        </p:txBody>
      </p:sp>
    </p:spTree>
    <p:extLst>
      <p:ext uri="{BB962C8B-B14F-4D97-AF65-F5344CB8AC3E}">
        <p14:creationId xmlns:p14="http://schemas.microsoft.com/office/powerpoint/2010/main" val="2094620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latin typeface="Times New Roman"/>
                <a:cs typeface="Times New Roman"/>
              </a:rPr>
              <a:t>Legal Aid Services are often available to patients outside of MLPs</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latin typeface="Times New Roman"/>
                <a:cs typeface="Times New Roman"/>
              </a:rPr>
              <a:t>How to disseminate Action Plan process</a:t>
            </a:r>
          </a:p>
          <a:p>
            <a:endParaRPr lang="en-US" dirty="0"/>
          </a:p>
        </p:txBody>
      </p:sp>
      <p:sp>
        <p:nvSpPr>
          <p:cNvPr id="4" name="Slide Number Placeholder 3"/>
          <p:cNvSpPr>
            <a:spLocks noGrp="1"/>
          </p:cNvSpPr>
          <p:nvPr>
            <p:ph type="sldNum" sz="quarter" idx="10"/>
          </p:nvPr>
        </p:nvSpPr>
        <p:spPr/>
        <p:txBody>
          <a:bodyPr/>
          <a:lstStyle/>
          <a:p>
            <a:pPr>
              <a:defRPr/>
            </a:pPr>
            <a:fld id="{EC11BA97-107A-48AA-A50B-9190EC63AD7D}" type="slidenum">
              <a:rPr lang="en-US" altLang="en-US" smtClean="0"/>
              <a:pPr>
                <a:defRPr/>
              </a:pPr>
              <a:t>20</a:t>
            </a:fld>
            <a:endParaRPr lang="en-US" altLang="en-US"/>
          </a:p>
        </p:txBody>
      </p:sp>
    </p:spTree>
    <p:extLst>
      <p:ext uri="{BB962C8B-B14F-4D97-AF65-F5344CB8AC3E}">
        <p14:creationId xmlns:p14="http://schemas.microsoft.com/office/powerpoint/2010/main" val="3801761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NICU graduate population is at significant risk for falling into the </a:t>
            </a:r>
            <a:r>
              <a:rPr lang="en-US" dirty="0" smtClean="0"/>
              <a:t>cycle of disadvantage and disability.</a:t>
            </a:r>
            <a:r>
              <a:rPr lang="en-US" baseline="0" dirty="0" smtClean="0"/>
              <a:t> Moms and Dads may lack supports. As I just mentioned these children have ongoing health concerns and true disabilities. This could lead to poor education and health services. Our project aims to interrupt this cycle by providing support for families in obtaining education assistance and public benefits through a medical-legal partnership. </a:t>
            </a:r>
            <a:endParaRPr lang="en-US" dirty="0"/>
          </a:p>
        </p:txBody>
      </p:sp>
      <p:sp>
        <p:nvSpPr>
          <p:cNvPr id="4" name="Slide Number Placeholder 3"/>
          <p:cNvSpPr>
            <a:spLocks noGrp="1"/>
          </p:cNvSpPr>
          <p:nvPr>
            <p:ph type="sldNum" sz="quarter" idx="10"/>
          </p:nvPr>
        </p:nvSpPr>
        <p:spPr/>
        <p:txBody>
          <a:bodyPr/>
          <a:lstStyle/>
          <a:p>
            <a:pPr>
              <a:defRPr/>
            </a:pPr>
            <a:fld id="{EC11BA97-107A-48AA-A50B-9190EC63AD7D}" type="slidenum">
              <a:rPr lang="en-US" altLang="en-US" smtClean="0"/>
              <a:pPr>
                <a:defRPr/>
              </a:pPr>
              <a:t>3</a:t>
            </a:fld>
            <a:endParaRPr lang="en-US" altLang="en-US"/>
          </a:p>
        </p:txBody>
      </p:sp>
    </p:spTree>
    <p:extLst>
      <p:ext uri="{BB962C8B-B14F-4D97-AF65-F5344CB8AC3E}">
        <p14:creationId xmlns:p14="http://schemas.microsoft.com/office/powerpoint/2010/main" val="3621238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latin typeface="Times New Roman"/>
                <a:cs typeface="Times New Roman"/>
              </a:rPr>
              <a:t>Legal Aid Services are often available to patients outside of MLPs</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latin typeface="Times New Roman"/>
                <a:cs typeface="Times New Roman"/>
              </a:rPr>
              <a:t>How to disseminate Action Plan process</a:t>
            </a:r>
          </a:p>
          <a:p>
            <a:endParaRPr lang="en-US" dirty="0"/>
          </a:p>
        </p:txBody>
      </p:sp>
      <p:sp>
        <p:nvSpPr>
          <p:cNvPr id="4" name="Slide Number Placeholder 3"/>
          <p:cNvSpPr>
            <a:spLocks noGrp="1"/>
          </p:cNvSpPr>
          <p:nvPr>
            <p:ph type="sldNum" sz="quarter" idx="10"/>
          </p:nvPr>
        </p:nvSpPr>
        <p:spPr/>
        <p:txBody>
          <a:bodyPr/>
          <a:lstStyle/>
          <a:p>
            <a:pPr>
              <a:defRPr/>
            </a:pPr>
            <a:fld id="{EC11BA97-107A-48AA-A50B-9190EC63AD7D}" type="slidenum">
              <a:rPr lang="en-US" altLang="en-US" smtClean="0"/>
              <a:pPr>
                <a:defRPr/>
              </a:pPr>
              <a:t>21</a:t>
            </a:fld>
            <a:endParaRPr lang="en-US" altLang="en-US"/>
          </a:p>
        </p:txBody>
      </p:sp>
    </p:spTree>
    <p:extLst>
      <p:ext uri="{BB962C8B-B14F-4D97-AF65-F5344CB8AC3E}">
        <p14:creationId xmlns:p14="http://schemas.microsoft.com/office/powerpoint/2010/main" val="268382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children are</a:t>
            </a:r>
            <a:r>
              <a:rPr lang="en-US" baseline="0" dirty="0" smtClean="0"/>
              <a:t> at a clear increased risk for adverse health outcomes</a:t>
            </a:r>
            <a:endParaRPr lang="en-US" dirty="0"/>
          </a:p>
        </p:txBody>
      </p:sp>
      <p:sp>
        <p:nvSpPr>
          <p:cNvPr id="4" name="Slide Number Placeholder 3"/>
          <p:cNvSpPr>
            <a:spLocks noGrp="1"/>
          </p:cNvSpPr>
          <p:nvPr>
            <p:ph type="sldNum" sz="quarter" idx="10"/>
          </p:nvPr>
        </p:nvSpPr>
        <p:spPr/>
        <p:txBody>
          <a:bodyPr/>
          <a:lstStyle/>
          <a:p>
            <a:pPr>
              <a:defRPr/>
            </a:pPr>
            <a:fld id="{EC11BA97-107A-48AA-A50B-9190EC63AD7D}" type="slidenum">
              <a:rPr lang="en-US" altLang="en-US" smtClean="0"/>
              <a:pPr>
                <a:defRPr/>
              </a:pPr>
              <a:t>4</a:t>
            </a:fld>
            <a:endParaRPr lang="en-US" altLang="en-US"/>
          </a:p>
        </p:txBody>
      </p:sp>
    </p:spTree>
    <p:extLst>
      <p:ext uri="{BB962C8B-B14F-4D97-AF65-F5344CB8AC3E}">
        <p14:creationId xmlns:p14="http://schemas.microsoft.com/office/powerpoint/2010/main" val="328871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MLPs</a:t>
            </a:r>
            <a:r>
              <a:rPr lang="en-US" baseline="0" dirty="0" smtClean="0"/>
              <a:t> </a:t>
            </a:r>
            <a:r>
              <a:rPr lang="en-US" b="1" baseline="0" dirty="0" smtClean="0"/>
              <a:t>t</a:t>
            </a:r>
            <a:r>
              <a:rPr lang="en-US" b="1" dirty="0" smtClean="0"/>
              <a:t>ry</a:t>
            </a:r>
            <a:r>
              <a:rPr lang="en-US" dirty="0" smtClean="0"/>
              <a:t> to address the social determinants of health.</a:t>
            </a:r>
            <a:r>
              <a:rPr lang="en-US" baseline="0" dirty="0" smtClean="0"/>
              <a:t> These partnerships acknowledge that health can be modified by illness and chronic disease as much as by access to healthcare and public benefits. Because of this, legal advocates are sometimes the best subspecialists. Their understanding of health-related law especially the supports available through the Individuals with Disabilities Education Act can greatly impact our NICU graduate population. As a result these types of partnerships are often able to address the larger picture.</a:t>
            </a:r>
            <a:endParaRPr lang="en-US" dirty="0"/>
          </a:p>
        </p:txBody>
      </p:sp>
      <p:sp>
        <p:nvSpPr>
          <p:cNvPr id="4" name="Slide Number Placeholder 3"/>
          <p:cNvSpPr>
            <a:spLocks noGrp="1"/>
          </p:cNvSpPr>
          <p:nvPr>
            <p:ph type="sldNum" sz="quarter" idx="10"/>
          </p:nvPr>
        </p:nvSpPr>
        <p:spPr/>
        <p:txBody>
          <a:bodyPr/>
          <a:lstStyle/>
          <a:p>
            <a:pPr>
              <a:defRPr/>
            </a:pPr>
            <a:fld id="{EC11BA97-107A-48AA-A50B-9190EC63AD7D}" type="slidenum">
              <a:rPr lang="en-US" altLang="en-US" smtClean="0"/>
              <a:pPr>
                <a:defRPr/>
              </a:pPr>
              <a:t>5</a:t>
            </a:fld>
            <a:endParaRPr lang="en-US" altLang="en-US"/>
          </a:p>
        </p:txBody>
      </p:sp>
    </p:spTree>
    <p:extLst>
      <p:ext uri="{BB962C8B-B14F-4D97-AF65-F5344CB8AC3E}">
        <p14:creationId xmlns:p14="http://schemas.microsoft.com/office/powerpoint/2010/main" val="1424276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94B89B-EFFF-4245-BC55-FD693A55C6C2}" type="slidenum">
              <a:rPr lang="en-US" altLang="en-US"/>
              <a:pPr/>
              <a:t>6</a:t>
            </a:fld>
            <a:endParaRPr lang="en-US" alt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altLang="en-US" dirty="0" smtClean="0"/>
              <a:t>This</a:t>
            </a:r>
            <a:r>
              <a:rPr lang="en-US" altLang="en-US" baseline="0" dirty="0" smtClean="0"/>
              <a:t> cartoon is representative of that. Only a small part of the picture is Dr. Andrews celebrating a resolved ear infection, but when we look at the whole picture, we often see Mom or Dad in the background stressed about a number of other concerns like food or school enrollment for their medically complex child. </a:t>
            </a:r>
          </a:p>
          <a:p>
            <a:r>
              <a:rPr lang="en-US" altLang="en-US" baseline="0" dirty="0" smtClean="0"/>
              <a:t>When hospitals and clinics partner with legal advocates, it allows us to address the needs of the family as a whole. </a:t>
            </a:r>
            <a:endParaRPr lang="en-US" altLang="en-US" dirty="0"/>
          </a:p>
        </p:txBody>
      </p:sp>
    </p:spTree>
    <p:extLst>
      <p:ext uri="{BB962C8B-B14F-4D97-AF65-F5344CB8AC3E}">
        <p14:creationId xmlns:p14="http://schemas.microsoft.com/office/powerpoint/2010/main" val="1783587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latin typeface="Times New Roman" panose="02020603050405020304" pitchFamily="18" charset="0"/>
                <a:cs typeface="Times New Roman" panose="02020603050405020304" pitchFamily="18" charset="0"/>
              </a:rPr>
              <a:t>randomized patients to one of two groups. Either </a:t>
            </a:r>
            <a:r>
              <a:rPr lang="en-US" sz="1200" dirty="0" smtClean="0">
                <a:latin typeface="Times New Roman" panose="02020603050405020304" pitchFamily="18" charset="0"/>
                <a:cs typeface="Times New Roman" panose="02020603050405020304" pitchFamily="18" charset="0"/>
              </a:rPr>
              <a:t>to usual case management OR</a:t>
            </a:r>
            <a:r>
              <a:rPr lang="en-US" sz="1200" baseline="0" dirty="0" smtClean="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case management plus legal care</a:t>
            </a:r>
          </a:p>
          <a:p>
            <a:r>
              <a:rPr lang="en-US" sz="1200" dirty="0" smtClean="0">
                <a:latin typeface="Times New Roman" panose="02020603050405020304" pitchFamily="18" charset="0"/>
                <a:cs typeface="Times New Roman" panose="02020603050405020304" pitchFamily="18" charset="0"/>
              </a:rPr>
              <a:t>BUT in both groups,</a:t>
            </a:r>
            <a:r>
              <a:rPr lang="en-US" sz="1200" baseline="0" dirty="0" smtClean="0">
                <a:latin typeface="Times New Roman" panose="02020603050405020304" pitchFamily="18" charset="0"/>
                <a:cs typeface="Times New Roman" panose="02020603050405020304" pitchFamily="18" charset="0"/>
              </a:rPr>
              <a:t> they found that families had 3-5 unmet legal needs</a:t>
            </a:r>
            <a:endParaRPr lang="en-US" sz="1200" dirty="0" smtClean="0">
              <a:latin typeface="Times New Roman" panose="02020603050405020304" pitchFamily="18" charset="0"/>
              <a:cs typeface="Times New Roman" panose="02020603050405020304" pitchFamily="18" charset="0"/>
            </a:endParaRPr>
          </a:p>
          <a:p>
            <a:endParaRPr lang="en-US" sz="1200" dirty="0" smtClean="0">
              <a:latin typeface="Times New Roman" panose="02020603050405020304" pitchFamily="18" charset="0"/>
              <a:cs typeface="Times New Roman" panose="02020603050405020304" pitchFamily="18" charset="0"/>
            </a:endParaRPr>
          </a:p>
          <a:p>
            <a:r>
              <a:rPr lang="en-US" sz="1200" dirty="0" smtClean="0">
                <a:latin typeface="Times New Roman" panose="02020603050405020304" pitchFamily="18" charset="0"/>
                <a:cs typeface="Times New Roman" panose="02020603050405020304" pitchFamily="18" charset="0"/>
              </a:rPr>
              <a:t>Most families…</a:t>
            </a:r>
            <a:endParaRPr lang="en-US" dirty="0"/>
          </a:p>
        </p:txBody>
      </p:sp>
      <p:sp>
        <p:nvSpPr>
          <p:cNvPr id="4" name="Slide Number Placeholder 3"/>
          <p:cNvSpPr>
            <a:spLocks noGrp="1"/>
          </p:cNvSpPr>
          <p:nvPr>
            <p:ph type="sldNum" sz="quarter" idx="10"/>
          </p:nvPr>
        </p:nvSpPr>
        <p:spPr/>
        <p:txBody>
          <a:bodyPr/>
          <a:lstStyle/>
          <a:p>
            <a:pPr>
              <a:defRPr/>
            </a:pPr>
            <a:fld id="{EC11BA97-107A-48AA-A50B-9190EC63AD7D}" type="slidenum">
              <a:rPr lang="en-US" altLang="en-US" smtClean="0"/>
              <a:pPr>
                <a:defRPr/>
              </a:pPr>
              <a:t>7</a:t>
            </a:fld>
            <a:endParaRPr lang="en-US" altLang="en-US"/>
          </a:p>
        </p:txBody>
      </p:sp>
    </p:spTree>
    <p:extLst>
      <p:ext uri="{BB962C8B-B14F-4D97-AF65-F5344CB8AC3E}">
        <p14:creationId xmlns:p14="http://schemas.microsoft.com/office/powerpoint/2010/main" val="2533550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CMLPC partnership with the </a:t>
            </a:r>
            <a:r>
              <a:rPr lang="en-US" baseline="0" dirty="0" err="1" smtClean="0"/>
              <a:t>Univerisity</a:t>
            </a:r>
            <a:r>
              <a:rPr lang="en-US" baseline="0" dirty="0" smtClean="0"/>
              <a:t> of Chicago is just one of the many hospital and healthcare based partnerships that are growing across the nation. </a:t>
            </a:r>
            <a:endParaRPr lang="en-US" dirty="0"/>
          </a:p>
        </p:txBody>
      </p:sp>
      <p:sp>
        <p:nvSpPr>
          <p:cNvPr id="4" name="Slide Number Placeholder 3"/>
          <p:cNvSpPr>
            <a:spLocks noGrp="1"/>
          </p:cNvSpPr>
          <p:nvPr>
            <p:ph type="sldNum" sz="quarter" idx="10"/>
          </p:nvPr>
        </p:nvSpPr>
        <p:spPr/>
        <p:txBody>
          <a:bodyPr/>
          <a:lstStyle/>
          <a:p>
            <a:pPr>
              <a:defRPr/>
            </a:pPr>
            <a:fld id="{EC11BA97-107A-48AA-A50B-9190EC63AD7D}" type="slidenum">
              <a:rPr lang="en-US" altLang="en-US" smtClean="0"/>
              <a:pPr>
                <a:defRPr/>
              </a:pPr>
              <a:t>8</a:t>
            </a:fld>
            <a:endParaRPr lang="en-US" altLang="en-US"/>
          </a:p>
        </p:txBody>
      </p:sp>
    </p:spTree>
    <p:extLst>
      <p:ext uri="{BB962C8B-B14F-4D97-AF65-F5344CB8AC3E}">
        <p14:creationId xmlns:p14="http://schemas.microsoft.com/office/powerpoint/2010/main" val="1276996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Knowing that Public Benefit processes</a:t>
            </a:r>
            <a:r>
              <a:rPr lang="en-US" baseline="0" dirty="0" smtClean="0"/>
              <a:t> are complex…A </a:t>
            </a:r>
          </a:p>
          <a:p>
            <a:endParaRPr lang="en-US" baseline="0" dirty="0" smtClean="0"/>
          </a:p>
          <a:p>
            <a:r>
              <a:rPr lang="en-US" baseline="0" dirty="0" smtClean="0"/>
              <a:t>We thought introducing legal advocates would help families navigate the system more efficiently than if families did it on their own. </a:t>
            </a:r>
          </a:p>
          <a:p>
            <a:r>
              <a:rPr lang="en-US" baseline="0" dirty="0" smtClean="0"/>
              <a:t>We thought our partnership would be particularly helpful with families gaining access to Early Intervention services sooner</a:t>
            </a:r>
            <a:endParaRPr lang="en-US" dirty="0"/>
          </a:p>
        </p:txBody>
      </p:sp>
      <p:sp>
        <p:nvSpPr>
          <p:cNvPr id="4" name="Slide Number Placeholder 3"/>
          <p:cNvSpPr>
            <a:spLocks noGrp="1"/>
          </p:cNvSpPr>
          <p:nvPr>
            <p:ph type="sldNum" sz="quarter" idx="10"/>
          </p:nvPr>
        </p:nvSpPr>
        <p:spPr/>
        <p:txBody>
          <a:bodyPr/>
          <a:lstStyle/>
          <a:p>
            <a:pPr>
              <a:defRPr/>
            </a:pPr>
            <a:fld id="{EC11BA97-107A-48AA-A50B-9190EC63AD7D}" type="slidenum">
              <a:rPr lang="en-US" altLang="en-US" smtClean="0"/>
              <a:pPr>
                <a:defRPr/>
              </a:pPr>
              <a:t>9</a:t>
            </a:fld>
            <a:endParaRPr lang="en-US" altLang="en-US"/>
          </a:p>
        </p:txBody>
      </p:sp>
    </p:spTree>
    <p:extLst>
      <p:ext uri="{BB962C8B-B14F-4D97-AF65-F5344CB8AC3E}">
        <p14:creationId xmlns:p14="http://schemas.microsoft.com/office/powerpoint/2010/main" val="3871099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a:t>
            </a:r>
            <a:r>
              <a:rPr lang="en-US" baseline="0" dirty="0" smtClean="0"/>
              <a:t> time of their regularly scheduled clinic visit. </a:t>
            </a:r>
          </a:p>
          <a:p>
            <a:r>
              <a:rPr lang="en-US" baseline="0" dirty="0" err="1" smtClean="0"/>
              <a:t>Famillies</a:t>
            </a:r>
            <a:r>
              <a:rPr lang="en-US" baseline="0" dirty="0" smtClean="0"/>
              <a:t> met with the physician and the legal advocate. Together, all three participants created an action plan </a:t>
            </a:r>
          </a:p>
          <a:p>
            <a:endParaRPr lang="en-US" baseline="0" dirty="0" smtClean="0"/>
          </a:p>
          <a:p>
            <a:r>
              <a:rPr lang="en-US" baseline="0" dirty="0" smtClean="0"/>
              <a:t>That then dictated the legal and medical care that would follow</a:t>
            </a:r>
          </a:p>
          <a:p>
            <a:endParaRPr lang="en-US" baseline="0" dirty="0" smtClean="0"/>
          </a:p>
          <a:p>
            <a:r>
              <a:rPr lang="en-US" baseline="0" dirty="0" smtClean="0"/>
              <a:t>This might look like the legal advocate contacting the local early intervention center or school. It might also look like the legal advocate assisting the parent in obtaining social security benefits, or setting an individualized education plan meeting based on documentation provided by the physician</a:t>
            </a:r>
          </a:p>
          <a:p>
            <a:endParaRPr lang="en-US" baseline="0" dirty="0" smtClean="0"/>
          </a:p>
          <a:p>
            <a:r>
              <a:rPr lang="en-US" baseline="0" dirty="0" smtClean="0"/>
              <a:t>Individual Family Service Plan</a:t>
            </a:r>
          </a:p>
          <a:p>
            <a:r>
              <a:rPr lang="en-US" baseline="0" dirty="0" smtClean="0"/>
              <a:t>Individual Education Plan</a:t>
            </a:r>
            <a:endParaRPr lang="en-US" dirty="0"/>
          </a:p>
        </p:txBody>
      </p:sp>
      <p:sp>
        <p:nvSpPr>
          <p:cNvPr id="4" name="Slide Number Placeholder 3"/>
          <p:cNvSpPr>
            <a:spLocks noGrp="1"/>
          </p:cNvSpPr>
          <p:nvPr>
            <p:ph type="sldNum" sz="quarter" idx="10"/>
          </p:nvPr>
        </p:nvSpPr>
        <p:spPr/>
        <p:txBody>
          <a:bodyPr/>
          <a:lstStyle/>
          <a:p>
            <a:pPr>
              <a:defRPr/>
            </a:pPr>
            <a:fld id="{EC11BA97-107A-48AA-A50B-9190EC63AD7D}" type="slidenum">
              <a:rPr lang="en-US" altLang="en-US" smtClean="0"/>
              <a:pPr>
                <a:defRPr/>
              </a:pPr>
              <a:t>10</a:t>
            </a:fld>
            <a:endParaRPr lang="en-US" altLang="en-US"/>
          </a:p>
        </p:txBody>
      </p:sp>
    </p:spTree>
    <p:extLst>
      <p:ext uri="{BB962C8B-B14F-4D97-AF65-F5344CB8AC3E}">
        <p14:creationId xmlns:p14="http://schemas.microsoft.com/office/powerpoint/2010/main" val="526675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76200" y="57150"/>
            <a:ext cx="8991600" cy="6743700"/>
          </a:xfrm>
          <a:prstGeom prst="rect">
            <a:avLst/>
          </a:prstGeom>
          <a:gradFill flip="none" rotWithShape="1">
            <a:gsLst>
              <a:gs pos="0">
                <a:schemeClr val="bg1"/>
              </a:gs>
              <a:gs pos="100000">
                <a:schemeClr val="bg1">
                  <a:lumMod val="85000"/>
                </a:schemeClr>
              </a:gs>
            </a:gsLst>
            <a:path path="circle">
              <a:fillToRect l="50000" t="50000" r="50000" b="50000"/>
            </a:path>
            <a:tileRect/>
          </a:gradFill>
          <a:ln w="1016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6" name="Rectangle 5"/>
          <p:cNvSpPr>
            <a:spLocks noChangeArrowheads="1"/>
          </p:cNvSpPr>
          <p:nvPr userDrawn="1"/>
        </p:nvSpPr>
        <p:spPr bwMode="auto">
          <a:xfrm>
            <a:off x="0" y="6019800"/>
            <a:ext cx="9144000" cy="838200"/>
          </a:xfrm>
          <a:prstGeom prst="rect">
            <a:avLst/>
          </a:prstGeom>
          <a:solidFill>
            <a:srgbClr val="8B0021"/>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ヒラギノ角ゴ Pro W3" charset="-128"/>
              </a:defRPr>
            </a:lvl1pPr>
            <a:lvl2pPr marL="37931725" indent="-37474525">
              <a:defRPr>
                <a:solidFill>
                  <a:schemeClr val="tx1"/>
                </a:solidFill>
                <a:latin typeface="Calibri" pitchFamily="34" charset="0"/>
                <a:ea typeface="ヒラギノ角ゴ Pro W3" charset="-128"/>
              </a:defRPr>
            </a:lvl2pPr>
            <a:lvl3pPr>
              <a:defRPr>
                <a:solidFill>
                  <a:schemeClr val="tx1"/>
                </a:solidFill>
                <a:latin typeface="Calibri" pitchFamily="34" charset="0"/>
                <a:ea typeface="ヒラギノ角ゴ Pro W3" charset="-128"/>
              </a:defRPr>
            </a:lvl3pPr>
            <a:lvl4pPr>
              <a:defRPr>
                <a:solidFill>
                  <a:schemeClr val="tx1"/>
                </a:solidFill>
                <a:latin typeface="Calibri" pitchFamily="34" charset="0"/>
                <a:ea typeface="ヒラギノ角ゴ Pro W3" charset="-128"/>
              </a:defRPr>
            </a:lvl4pPr>
            <a:lvl5pPr>
              <a:defRPr>
                <a:solidFill>
                  <a:schemeClr val="tx1"/>
                </a:solidFill>
                <a:latin typeface="Calibri" pitchFamily="34" charset="0"/>
                <a:ea typeface="ヒラギノ角ゴ Pro W3" charset="-128"/>
              </a:defRPr>
            </a:lvl5pPr>
            <a:lvl6pPr marL="457200" fontAlgn="base">
              <a:spcBef>
                <a:spcPct val="0"/>
              </a:spcBef>
              <a:spcAft>
                <a:spcPct val="0"/>
              </a:spcAft>
              <a:defRPr>
                <a:solidFill>
                  <a:schemeClr val="tx1"/>
                </a:solidFill>
                <a:latin typeface="Calibri" pitchFamily="34" charset="0"/>
                <a:ea typeface="ヒラギノ角ゴ Pro W3" charset="-128"/>
              </a:defRPr>
            </a:lvl6pPr>
            <a:lvl7pPr marL="914400" fontAlgn="base">
              <a:spcBef>
                <a:spcPct val="0"/>
              </a:spcBef>
              <a:spcAft>
                <a:spcPct val="0"/>
              </a:spcAft>
              <a:defRPr>
                <a:solidFill>
                  <a:schemeClr val="tx1"/>
                </a:solidFill>
                <a:latin typeface="Calibri" pitchFamily="34" charset="0"/>
                <a:ea typeface="ヒラギノ角ゴ Pro W3" charset="-128"/>
              </a:defRPr>
            </a:lvl7pPr>
            <a:lvl8pPr marL="1371600" fontAlgn="base">
              <a:spcBef>
                <a:spcPct val="0"/>
              </a:spcBef>
              <a:spcAft>
                <a:spcPct val="0"/>
              </a:spcAft>
              <a:defRPr>
                <a:solidFill>
                  <a:schemeClr val="tx1"/>
                </a:solidFill>
                <a:latin typeface="Calibri" pitchFamily="34" charset="0"/>
                <a:ea typeface="ヒラギノ角ゴ Pro W3" charset="-128"/>
              </a:defRPr>
            </a:lvl8pPr>
            <a:lvl9pPr marL="1828800" fontAlgn="base">
              <a:spcBef>
                <a:spcPct val="0"/>
              </a:spcBef>
              <a:spcAft>
                <a:spcPct val="0"/>
              </a:spcAft>
              <a:defRPr>
                <a:solidFill>
                  <a:schemeClr val="tx1"/>
                </a:solidFill>
                <a:latin typeface="Calibri" pitchFamily="34" charset="0"/>
                <a:ea typeface="ヒラギノ角ゴ Pro W3" charset="-128"/>
              </a:defRPr>
            </a:lvl9pPr>
          </a:lstStyle>
          <a:p>
            <a:pPr algn="ctr" eaLnBrk="1" hangingPunct="1">
              <a:defRPr/>
            </a:pPr>
            <a:endParaRPr lang="en-US" altLang="en-US" smtClean="0">
              <a:solidFill>
                <a:srgbClr val="98083A"/>
              </a:solidFill>
            </a:endParaRPr>
          </a:p>
        </p:txBody>
      </p:sp>
      <p:pic>
        <p:nvPicPr>
          <p:cNvPr id="7"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219200" y="1152812"/>
            <a:ext cx="5085912" cy="12813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Placeholder 9"/>
          <p:cNvSpPr>
            <a:spLocks noGrp="1"/>
          </p:cNvSpPr>
          <p:nvPr>
            <p:ph type="body" sz="quarter" idx="10"/>
          </p:nvPr>
        </p:nvSpPr>
        <p:spPr>
          <a:xfrm>
            <a:off x="2057400" y="3382963"/>
            <a:ext cx="6400800" cy="1036637"/>
          </a:xfrm>
          <a:prstGeom prst="rect">
            <a:avLst/>
          </a:prstGeom>
        </p:spPr>
        <p:txBody>
          <a:bodyPr vert="horz" anchor="b"/>
          <a:lstStyle>
            <a:lvl1pPr marL="0" indent="0">
              <a:buNone/>
              <a:defRPr sz="2800" b="1" baseline="0">
                <a:solidFill>
                  <a:srgbClr val="8B0021"/>
                </a:solidFill>
                <a:latin typeface="Times New Roman" panose="02020603050405020304" pitchFamily="18" charset="0"/>
                <a:cs typeface="Times New Roman" panose="02020603050405020304" pitchFamily="18" charset="0"/>
              </a:defRPr>
            </a:lvl1pPr>
          </a:lstStyle>
          <a:p>
            <a:pPr lvl="0"/>
            <a:r>
              <a:rPr lang="en-US" dirty="0" smtClean="0"/>
              <a:t>Click to edit Master text styles</a:t>
            </a:r>
          </a:p>
        </p:txBody>
      </p:sp>
      <p:sp>
        <p:nvSpPr>
          <p:cNvPr id="12" name="Text Placeholder 11"/>
          <p:cNvSpPr>
            <a:spLocks noGrp="1"/>
          </p:cNvSpPr>
          <p:nvPr>
            <p:ph type="body" sz="quarter" idx="11"/>
          </p:nvPr>
        </p:nvSpPr>
        <p:spPr>
          <a:xfrm>
            <a:off x="2057400" y="4806950"/>
            <a:ext cx="6400800" cy="381000"/>
          </a:xfrm>
          <a:prstGeom prst="rect">
            <a:avLst/>
          </a:prstGeom>
        </p:spPr>
        <p:txBody>
          <a:bodyPr vert="horz"/>
          <a:lstStyle>
            <a:lvl1pPr>
              <a:buNone/>
              <a:defRPr sz="2400" b="1">
                <a:latin typeface="Arial"/>
                <a:cs typeface="Arial"/>
              </a:defRPr>
            </a:lvl1pPr>
          </a:lstStyle>
          <a:p>
            <a:pPr lvl="0"/>
            <a:r>
              <a:rPr lang="en-US" dirty="0" smtClean="0"/>
              <a:t>Click to edit Master text styles</a:t>
            </a:r>
          </a:p>
        </p:txBody>
      </p:sp>
      <p:sp>
        <p:nvSpPr>
          <p:cNvPr id="14" name="Text Placeholder 13"/>
          <p:cNvSpPr>
            <a:spLocks noGrp="1"/>
          </p:cNvSpPr>
          <p:nvPr>
            <p:ph type="body" sz="quarter" idx="12"/>
          </p:nvPr>
        </p:nvSpPr>
        <p:spPr>
          <a:xfrm>
            <a:off x="2057400" y="5264150"/>
            <a:ext cx="3810000" cy="298450"/>
          </a:xfrm>
          <a:prstGeom prst="rect">
            <a:avLst/>
          </a:prstGeom>
        </p:spPr>
        <p:txBody>
          <a:bodyPr vert="horz"/>
          <a:lstStyle>
            <a:lvl1pPr>
              <a:buNone/>
              <a:defRPr sz="1800">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427161757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11" name="Text Placeholder 9"/>
          <p:cNvSpPr>
            <a:spLocks noGrp="1"/>
          </p:cNvSpPr>
          <p:nvPr>
            <p:ph type="body" sz="quarter" idx="13"/>
          </p:nvPr>
        </p:nvSpPr>
        <p:spPr>
          <a:xfrm>
            <a:off x="342900" y="342900"/>
            <a:ext cx="6972300" cy="558800"/>
          </a:xfrm>
          <a:prstGeom prst="rect">
            <a:avLst/>
          </a:prstGeom>
        </p:spPr>
        <p:txBody>
          <a:bodyPr vert="horz"/>
          <a:lstStyle>
            <a:lvl1pPr algn="l">
              <a:buNone/>
              <a:defRPr sz="2400">
                <a:solidFill>
                  <a:srgbClr val="8B0021"/>
                </a:solidFill>
                <a:latin typeface="Times New Roman"/>
                <a:cs typeface="Times New Roman"/>
              </a:defRPr>
            </a:lvl1pPr>
          </a:lstStyle>
          <a:p>
            <a:pPr lvl="0"/>
            <a:r>
              <a:rPr lang="en-US" smtClean="0"/>
              <a:t>Click to edit Master text styles</a:t>
            </a:r>
          </a:p>
        </p:txBody>
      </p:sp>
      <p:sp>
        <p:nvSpPr>
          <p:cNvPr id="9" name="Text Placeholder 7"/>
          <p:cNvSpPr>
            <a:spLocks noGrp="1"/>
          </p:cNvSpPr>
          <p:nvPr>
            <p:ph type="body" sz="quarter" idx="12"/>
          </p:nvPr>
        </p:nvSpPr>
        <p:spPr>
          <a:xfrm>
            <a:off x="342900" y="1028700"/>
            <a:ext cx="8445500" cy="4775200"/>
          </a:xfrm>
          <a:prstGeom prst="rect">
            <a:avLst/>
          </a:prstGeom>
        </p:spPr>
        <p:txBody>
          <a:bodyPr vert="horz"/>
          <a:lstStyle>
            <a:lvl1pPr>
              <a:spcAft>
                <a:spcPts val="1200"/>
              </a:spcAft>
              <a:buFont typeface="Arial"/>
              <a:buChar char="•"/>
              <a:defRPr sz="1600" b="0" i="0">
                <a:latin typeface="Arial"/>
                <a:cs typeface="Arial"/>
              </a:defRPr>
            </a:lvl1pPr>
            <a:lvl2pPr>
              <a:defRPr sz="1600">
                <a:latin typeface="Ariel"/>
                <a:cs typeface="Ariel"/>
              </a:defRPr>
            </a:lvl2pPr>
            <a:lvl3pPr>
              <a:defRPr sz="1600">
                <a:latin typeface="Ariel"/>
                <a:cs typeface="Ariel"/>
              </a:defRPr>
            </a:lvl3pPr>
            <a:lvl4pPr>
              <a:defRPr sz="1600">
                <a:latin typeface="Ariel"/>
                <a:cs typeface="Ariel"/>
              </a:defRPr>
            </a:lvl4pPr>
            <a:lvl5pPr>
              <a:defRPr sz="1600">
                <a:latin typeface="Ariel"/>
                <a:cs typeface="Ariel"/>
              </a:defRPr>
            </a:lvl5pPr>
          </a:lstStyle>
          <a:p>
            <a:pPr lvl="0"/>
            <a:r>
              <a:rPr lang="en-US" dirty="0" smtClean="0"/>
              <a:t>Click to edit Master text styles</a:t>
            </a:r>
          </a:p>
          <a:p>
            <a:pPr lvl="0"/>
            <a:r>
              <a:rPr lang="en-US" dirty="0" smtClean="0"/>
              <a:t>Next Line of information</a:t>
            </a:r>
          </a:p>
        </p:txBody>
      </p:sp>
      <p:sp>
        <p:nvSpPr>
          <p:cNvPr id="5" name="Slide Number Placeholder 13"/>
          <p:cNvSpPr>
            <a:spLocks noGrp="1"/>
          </p:cNvSpPr>
          <p:nvPr>
            <p:ph type="sldNum" sz="quarter" idx="14"/>
          </p:nvPr>
        </p:nvSpPr>
        <p:spPr>
          <a:xfrm>
            <a:off x="8394700" y="6248400"/>
            <a:ext cx="3810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panose="020B0604020202020204" pitchFamily="34" charset="0"/>
              </a:defRPr>
            </a:lvl1pPr>
          </a:lstStyle>
          <a:p>
            <a:pPr>
              <a:defRPr/>
            </a:pPr>
            <a:fld id="{5C139388-F697-405F-83C2-5DDCDA3E4869}" type="slidenum">
              <a:rPr lang="en-US" altLang="en-US"/>
              <a:pPr>
                <a:defRPr/>
              </a:pPr>
              <a:t>‹#›</a:t>
            </a:fld>
            <a:endParaRPr lang="en-US" altLang="en-US"/>
          </a:p>
        </p:txBody>
      </p:sp>
      <p:sp>
        <p:nvSpPr>
          <p:cNvPr id="6" name="Footer Placeholder 14"/>
          <p:cNvSpPr>
            <a:spLocks noGrp="1"/>
          </p:cNvSpPr>
          <p:nvPr>
            <p:ph type="ftr" sz="quarter" idx="15"/>
          </p:nvPr>
        </p:nvSpPr>
        <p:spPr>
          <a:xfrm>
            <a:off x="5486400" y="6248400"/>
            <a:ext cx="2895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B0021"/>
                </a:solidFill>
                <a:cs typeface="Arial" pitchFamily="34" charset="0"/>
              </a:defRPr>
            </a:lvl1pPr>
          </a:lstStyle>
          <a:p>
            <a:pPr>
              <a:defRPr/>
            </a:pPr>
            <a:r>
              <a:rPr lang="en-US" altLang="en-US" smtClean="0"/>
              <a:t>Silver Lining for High-Risk Infants</a:t>
            </a:r>
            <a:endParaRPr lang="en-US" altLang="en-US"/>
          </a:p>
        </p:txBody>
      </p:sp>
      <p:pic>
        <p:nvPicPr>
          <p:cNvPr id="7"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60582" y="6131275"/>
            <a:ext cx="2196662" cy="5534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929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11" name="Text Placeholder 9"/>
          <p:cNvSpPr>
            <a:spLocks noGrp="1"/>
          </p:cNvSpPr>
          <p:nvPr>
            <p:ph type="body" sz="quarter" idx="13"/>
          </p:nvPr>
        </p:nvSpPr>
        <p:spPr>
          <a:xfrm>
            <a:off x="342900" y="342900"/>
            <a:ext cx="6972300" cy="558800"/>
          </a:xfrm>
          <a:prstGeom prst="rect">
            <a:avLst/>
          </a:prstGeom>
        </p:spPr>
        <p:txBody>
          <a:bodyPr vert="horz"/>
          <a:lstStyle>
            <a:lvl1pPr algn="l">
              <a:buNone/>
              <a:defRPr sz="2400">
                <a:solidFill>
                  <a:srgbClr val="8B0021"/>
                </a:solidFill>
                <a:latin typeface="Times New Roman"/>
                <a:cs typeface="Times New Roman"/>
              </a:defRPr>
            </a:lvl1pPr>
          </a:lstStyle>
          <a:p>
            <a:pPr lvl="0"/>
            <a:r>
              <a:rPr lang="en-US" smtClean="0"/>
              <a:t>Click to edit Master text styles</a:t>
            </a:r>
          </a:p>
        </p:txBody>
      </p:sp>
      <p:sp>
        <p:nvSpPr>
          <p:cNvPr id="9" name="Picture Placeholder 5"/>
          <p:cNvSpPr>
            <a:spLocks noGrp="1"/>
          </p:cNvSpPr>
          <p:nvPr>
            <p:ph type="pic" idx="1"/>
          </p:nvPr>
        </p:nvSpPr>
        <p:spPr>
          <a:xfrm>
            <a:off x="342900" y="1028700"/>
            <a:ext cx="8445500" cy="4775199"/>
          </a:xfrm>
          <a:prstGeom prst="rect">
            <a:avLst/>
          </a:prstGeom>
        </p:spPr>
      </p:sp>
      <p:sp>
        <p:nvSpPr>
          <p:cNvPr id="5" name="Slide Number Placeholder 13"/>
          <p:cNvSpPr>
            <a:spLocks noGrp="1"/>
          </p:cNvSpPr>
          <p:nvPr>
            <p:ph type="sldNum" sz="quarter" idx="14"/>
          </p:nvPr>
        </p:nvSpPr>
        <p:spPr>
          <a:xfrm>
            <a:off x="8394700" y="6248400"/>
            <a:ext cx="3810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panose="020B0604020202020204" pitchFamily="34" charset="0"/>
              </a:defRPr>
            </a:lvl1pPr>
          </a:lstStyle>
          <a:p>
            <a:pPr>
              <a:defRPr/>
            </a:pPr>
            <a:fld id="{4F601F00-C105-403C-82FB-096B0AD40F83}" type="slidenum">
              <a:rPr lang="en-US" altLang="en-US"/>
              <a:pPr>
                <a:defRPr/>
              </a:pPr>
              <a:t>‹#›</a:t>
            </a:fld>
            <a:endParaRPr lang="en-US" altLang="en-US"/>
          </a:p>
        </p:txBody>
      </p:sp>
      <p:sp>
        <p:nvSpPr>
          <p:cNvPr id="6" name="Footer Placeholder 14"/>
          <p:cNvSpPr>
            <a:spLocks noGrp="1"/>
          </p:cNvSpPr>
          <p:nvPr>
            <p:ph type="ftr" sz="quarter" idx="15"/>
          </p:nvPr>
        </p:nvSpPr>
        <p:spPr>
          <a:xfrm>
            <a:off x="5486400" y="6248400"/>
            <a:ext cx="2895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B0021"/>
                </a:solidFill>
                <a:cs typeface="Arial" pitchFamily="34" charset="0"/>
              </a:defRPr>
            </a:lvl1pPr>
          </a:lstStyle>
          <a:p>
            <a:pPr>
              <a:defRPr/>
            </a:pPr>
            <a:r>
              <a:rPr lang="en-US" altLang="en-US" smtClean="0"/>
              <a:t>Silver Lining for High-Risk Infants</a:t>
            </a:r>
            <a:endParaRPr lang="en-US" altLang="en-US"/>
          </a:p>
        </p:txBody>
      </p:sp>
      <p:pic>
        <p:nvPicPr>
          <p:cNvPr id="7"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60582" y="6131275"/>
            <a:ext cx="2196662" cy="5534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9740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or Graph Slide">
    <p:spTree>
      <p:nvGrpSpPr>
        <p:cNvPr id="1" name=""/>
        <p:cNvGrpSpPr/>
        <p:nvPr/>
      </p:nvGrpSpPr>
      <p:grpSpPr>
        <a:xfrm>
          <a:off x="0" y="0"/>
          <a:ext cx="0" cy="0"/>
          <a:chOff x="0" y="0"/>
          <a:chExt cx="0" cy="0"/>
        </a:xfrm>
      </p:grpSpPr>
      <p:sp>
        <p:nvSpPr>
          <p:cNvPr id="11" name="Text Placeholder 9"/>
          <p:cNvSpPr>
            <a:spLocks noGrp="1"/>
          </p:cNvSpPr>
          <p:nvPr>
            <p:ph type="body" sz="quarter" idx="13"/>
          </p:nvPr>
        </p:nvSpPr>
        <p:spPr>
          <a:xfrm>
            <a:off x="342900" y="342900"/>
            <a:ext cx="6972300" cy="558800"/>
          </a:xfrm>
          <a:prstGeom prst="rect">
            <a:avLst/>
          </a:prstGeom>
        </p:spPr>
        <p:txBody>
          <a:bodyPr vert="horz"/>
          <a:lstStyle>
            <a:lvl1pPr algn="l">
              <a:buNone/>
              <a:defRPr sz="2400">
                <a:solidFill>
                  <a:srgbClr val="8B0021"/>
                </a:solidFill>
                <a:latin typeface="Times New Roman"/>
                <a:cs typeface="Times New Roman"/>
              </a:defRPr>
            </a:lvl1pPr>
          </a:lstStyle>
          <a:p>
            <a:pPr lvl="0"/>
            <a:r>
              <a:rPr lang="en-US" smtClean="0"/>
              <a:t>Click to edit Master text styles</a:t>
            </a:r>
          </a:p>
        </p:txBody>
      </p:sp>
      <p:sp>
        <p:nvSpPr>
          <p:cNvPr id="9" name="Content Placeholder 5"/>
          <p:cNvSpPr>
            <a:spLocks noGrp="1"/>
          </p:cNvSpPr>
          <p:nvPr>
            <p:ph idx="1"/>
          </p:nvPr>
        </p:nvSpPr>
        <p:spPr>
          <a:xfrm>
            <a:off x="342900" y="1028700"/>
            <a:ext cx="8445500" cy="4775200"/>
          </a:xfrm>
          <a:prstGeom prst="rect">
            <a:avLst/>
          </a:prstGeom>
        </p:spPr>
        <p:txBody>
          <a:bodyPr/>
          <a:lstStyle>
            <a:lvl1pPr>
              <a:spcAft>
                <a:spcPts val="1200"/>
              </a:spcAft>
              <a:defRPr sz="1600">
                <a:latin typeface="Arial"/>
              </a:defRPr>
            </a:lvl1pPr>
          </a:lstStyle>
          <a:p>
            <a:endParaRPr lang="en-US" dirty="0"/>
          </a:p>
        </p:txBody>
      </p:sp>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60582" y="6131275"/>
            <a:ext cx="2196662" cy="5534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4914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de by Side Slide">
    <p:spTree>
      <p:nvGrpSpPr>
        <p:cNvPr id="1" name=""/>
        <p:cNvGrpSpPr/>
        <p:nvPr/>
      </p:nvGrpSpPr>
      <p:grpSpPr>
        <a:xfrm>
          <a:off x="0" y="0"/>
          <a:ext cx="0" cy="0"/>
          <a:chOff x="0" y="0"/>
          <a:chExt cx="0" cy="0"/>
        </a:xfrm>
      </p:grpSpPr>
      <p:sp>
        <p:nvSpPr>
          <p:cNvPr id="11" name="Text Placeholder 9"/>
          <p:cNvSpPr>
            <a:spLocks noGrp="1"/>
          </p:cNvSpPr>
          <p:nvPr>
            <p:ph type="body" sz="quarter" idx="13"/>
          </p:nvPr>
        </p:nvSpPr>
        <p:spPr>
          <a:xfrm>
            <a:off x="342900" y="342900"/>
            <a:ext cx="6972300" cy="558800"/>
          </a:xfrm>
          <a:prstGeom prst="rect">
            <a:avLst/>
          </a:prstGeom>
        </p:spPr>
        <p:txBody>
          <a:bodyPr vert="horz"/>
          <a:lstStyle>
            <a:lvl1pPr algn="l">
              <a:buNone/>
              <a:defRPr sz="2400">
                <a:solidFill>
                  <a:srgbClr val="8B0021"/>
                </a:solidFill>
                <a:latin typeface="Times New Roman"/>
                <a:cs typeface="Times New Roman"/>
              </a:defRPr>
            </a:lvl1pPr>
          </a:lstStyle>
          <a:p>
            <a:pPr lvl="0"/>
            <a:r>
              <a:rPr lang="en-US" smtClean="0"/>
              <a:t>Click to edit Master text styles</a:t>
            </a:r>
          </a:p>
        </p:txBody>
      </p:sp>
      <p:sp>
        <p:nvSpPr>
          <p:cNvPr id="9" name="Content Placeholder 5"/>
          <p:cNvSpPr>
            <a:spLocks noGrp="1"/>
          </p:cNvSpPr>
          <p:nvPr>
            <p:ph idx="1"/>
          </p:nvPr>
        </p:nvSpPr>
        <p:spPr>
          <a:xfrm>
            <a:off x="342900" y="1028700"/>
            <a:ext cx="4135438" cy="4775200"/>
          </a:xfrm>
          <a:prstGeom prst="rect">
            <a:avLst/>
          </a:prstGeom>
        </p:spPr>
        <p:txBody>
          <a:bodyPr/>
          <a:lstStyle>
            <a:lvl1pPr>
              <a:spcAft>
                <a:spcPts val="1200"/>
              </a:spcAft>
              <a:defRPr sz="1600">
                <a:latin typeface="Arial"/>
              </a:defRPr>
            </a:lvl1pPr>
          </a:lstStyle>
          <a:p>
            <a:endParaRPr lang="en-US" dirty="0"/>
          </a:p>
        </p:txBody>
      </p:sp>
      <p:sp>
        <p:nvSpPr>
          <p:cNvPr id="10" name="Content Placeholder 6"/>
          <p:cNvSpPr>
            <a:spLocks noGrp="1"/>
          </p:cNvSpPr>
          <p:nvPr>
            <p:ph idx="16"/>
          </p:nvPr>
        </p:nvSpPr>
        <p:spPr>
          <a:xfrm>
            <a:off x="4667250" y="1028700"/>
            <a:ext cx="4108450" cy="4775200"/>
          </a:xfrm>
          <a:prstGeom prst="rect">
            <a:avLst/>
          </a:prstGeom>
        </p:spPr>
        <p:txBody>
          <a:bodyPr/>
          <a:lstStyle>
            <a:lvl1pPr>
              <a:spcAft>
                <a:spcPts val="1200"/>
              </a:spcAft>
              <a:defRPr sz="1600">
                <a:latin typeface="Arial"/>
              </a:defRPr>
            </a:lvl1pPr>
          </a:lstStyle>
          <a:p>
            <a:endParaRPr lang="en-US" dirty="0"/>
          </a:p>
        </p:txBody>
      </p:sp>
      <p:sp>
        <p:nvSpPr>
          <p:cNvPr id="6" name="Slide Number Placeholder 13"/>
          <p:cNvSpPr>
            <a:spLocks noGrp="1"/>
          </p:cNvSpPr>
          <p:nvPr>
            <p:ph type="sldNum" sz="quarter" idx="17"/>
          </p:nvPr>
        </p:nvSpPr>
        <p:spPr>
          <a:xfrm>
            <a:off x="8394700" y="6248400"/>
            <a:ext cx="3810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panose="020B0604020202020204" pitchFamily="34" charset="0"/>
              </a:defRPr>
            </a:lvl1pPr>
          </a:lstStyle>
          <a:p>
            <a:pPr>
              <a:defRPr/>
            </a:pPr>
            <a:fld id="{AF31354E-22B2-47E7-9C2C-B228584D6250}" type="slidenum">
              <a:rPr lang="en-US" altLang="en-US"/>
              <a:pPr>
                <a:defRPr/>
              </a:pPr>
              <a:t>‹#›</a:t>
            </a:fld>
            <a:endParaRPr lang="en-US" altLang="en-US"/>
          </a:p>
        </p:txBody>
      </p:sp>
      <p:sp>
        <p:nvSpPr>
          <p:cNvPr id="7" name="Footer Placeholder 14"/>
          <p:cNvSpPr>
            <a:spLocks noGrp="1"/>
          </p:cNvSpPr>
          <p:nvPr>
            <p:ph type="ftr" sz="quarter" idx="18"/>
          </p:nvPr>
        </p:nvSpPr>
        <p:spPr>
          <a:xfrm>
            <a:off x="5486400" y="6248400"/>
            <a:ext cx="2895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B0021"/>
                </a:solidFill>
                <a:cs typeface="Arial" pitchFamily="34" charset="0"/>
              </a:defRPr>
            </a:lvl1pPr>
          </a:lstStyle>
          <a:p>
            <a:pPr>
              <a:defRPr/>
            </a:pPr>
            <a:r>
              <a:rPr lang="en-US" altLang="en-US" smtClean="0"/>
              <a:t>Silver Lining for High-Risk Infants</a:t>
            </a:r>
            <a:endParaRPr lang="en-US" altLang="en-US"/>
          </a:p>
        </p:txBody>
      </p:sp>
      <p:pic>
        <p:nvPicPr>
          <p:cNvPr id="8"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60582" y="6131275"/>
            <a:ext cx="2196662" cy="5534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8607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51575"/>
            <a:ext cx="2133600" cy="476250"/>
          </a:xfrm>
          <a:prstGeom prst="rect">
            <a:avLst/>
          </a:prstGeom>
        </p:spPr>
        <p:txBody>
          <a:bodyPr/>
          <a:lstStyle>
            <a:lvl1pPr>
              <a:defRPr/>
            </a:lvl1pPr>
          </a:lstStyle>
          <a:p>
            <a:endParaRPr lang="en-US" altLang="en-US"/>
          </a:p>
        </p:txBody>
      </p:sp>
      <p:sp>
        <p:nvSpPr>
          <p:cNvPr id="4" name="Slide Number Placeholder 3"/>
          <p:cNvSpPr>
            <a:spLocks noGrp="1"/>
          </p:cNvSpPr>
          <p:nvPr>
            <p:ph type="sldNum" sz="quarter" idx="11"/>
          </p:nvPr>
        </p:nvSpPr>
        <p:spPr>
          <a:xfrm>
            <a:off x="6553200" y="6248400"/>
            <a:ext cx="2133600" cy="476250"/>
          </a:xfrm>
          <a:prstGeom prst="rect">
            <a:avLst/>
          </a:prstGeom>
        </p:spPr>
        <p:txBody>
          <a:bodyPr/>
          <a:lstStyle>
            <a:lvl1pPr>
              <a:defRPr/>
            </a:lvl1pPr>
          </a:lstStyle>
          <a:p>
            <a:fld id="{ECD65922-02C2-4099-8A72-5594B0718215}" type="slidenum">
              <a:rPr lang="en-US" altLang="en-US"/>
              <a:pPr/>
              <a:t>‹#›</a:t>
            </a:fld>
            <a:endParaRPr lang="en-US" altLang="en-US"/>
          </a:p>
        </p:txBody>
      </p:sp>
      <p:sp>
        <p:nvSpPr>
          <p:cNvPr id="5" name="Footer Placeholder 4"/>
          <p:cNvSpPr>
            <a:spLocks noGrp="1"/>
          </p:cNvSpPr>
          <p:nvPr>
            <p:ph type="ftr" sz="quarter" idx="12"/>
          </p:nvPr>
        </p:nvSpPr>
        <p:spPr>
          <a:xfrm>
            <a:off x="3124200" y="6248400"/>
            <a:ext cx="2895600" cy="476250"/>
          </a:xfrm>
          <a:prstGeom prst="rect">
            <a:avLst/>
          </a:prstGeom>
        </p:spPr>
        <p:txBody>
          <a:bodyPr/>
          <a:lstStyle>
            <a:lvl1pPr>
              <a:defRPr/>
            </a:lvl1pPr>
          </a:lstStyle>
          <a:p>
            <a:endParaRPr lang="en-US" altLang="en-US"/>
          </a:p>
        </p:txBody>
      </p:sp>
    </p:spTree>
    <p:extLst>
      <p:ext uri="{BB962C8B-B14F-4D97-AF65-F5344CB8AC3E}">
        <p14:creationId xmlns:p14="http://schemas.microsoft.com/office/powerpoint/2010/main" val="41036679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355600" y="5946775"/>
            <a:ext cx="8432800" cy="73025"/>
          </a:xfrm>
          <a:prstGeom prst="rect">
            <a:avLst/>
          </a:prstGeom>
          <a:solidFill>
            <a:srgbClr val="C0C0C0"/>
          </a:solidFill>
          <a:ln w="12700">
            <a:noFill/>
            <a:miter lim="800000"/>
            <a:headEnd type="none" w="sm" len="sm"/>
            <a:tailEnd type="none" w="sm" len="sm"/>
          </a:ln>
          <a:effectLst/>
        </p:spPr>
        <p:txBody>
          <a:bodyPr wrap="none" anchor="ctr"/>
          <a:lstStyle>
            <a:lvl1pPr>
              <a:defRPr>
                <a:solidFill>
                  <a:schemeClr val="tx1"/>
                </a:solidFill>
                <a:latin typeface="Calibri" pitchFamily="34" charset="0"/>
                <a:ea typeface="ヒラギノ角ゴ Pro W3" charset="-128"/>
              </a:defRPr>
            </a:lvl1pPr>
            <a:lvl2pPr marL="37931725" indent="-37474525">
              <a:defRPr>
                <a:solidFill>
                  <a:schemeClr val="tx1"/>
                </a:solidFill>
                <a:latin typeface="Calibri" pitchFamily="34" charset="0"/>
                <a:ea typeface="ヒラギノ角ゴ Pro W3" charset="-128"/>
              </a:defRPr>
            </a:lvl2pPr>
            <a:lvl3pPr>
              <a:defRPr>
                <a:solidFill>
                  <a:schemeClr val="tx1"/>
                </a:solidFill>
                <a:latin typeface="Calibri" pitchFamily="34" charset="0"/>
                <a:ea typeface="ヒラギノ角ゴ Pro W3" charset="-128"/>
              </a:defRPr>
            </a:lvl3pPr>
            <a:lvl4pPr>
              <a:defRPr>
                <a:solidFill>
                  <a:schemeClr val="tx1"/>
                </a:solidFill>
                <a:latin typeface="Calibri" pitchFamily="34" charset="0"/>
                <a:ea typeface="ヒラギノ角ゴ Pro W3" charset="-128"/>
              </a:defRPr>
            </a:lvl4pPr>
            <a:lvl5pPr>
              <a:defRPr>
                <a:solidFill>
                  <a:schemeClr val="tx1"/>
                </a:solidFill>
                <a:latin typeface="Calibri" pitchFamily="34" charset="0"/>
                <a:ea typeface="ヒラギノ角ゴ Pro W3" charset="-128"/>
              </a:defRPr>
            </a:lvl5pPr>
            <a:lvl6pPr marL="457200" fontAlgn="base">
              <a:spcBef>
                <a:spcPct val="0"/>
              </a:spcBef>
              <a:spcAft>
                <a:spcPct val="0"/>
              </a:spcAft>
              <a:defRPr>
                <a:solidFill>
                  <a:schemeClr val="tx1"/>
                </a:solidFill>
                <a:latin typeface="Calibri" pitchFamily="34" charset="0"/>
                <a:ea typeface="ヒラギノ角ゴ Pro W3" charset="-128"/>
              </a:defRPr>
            </a:lvl6pPr>
            <a:lvl7pPr marL="914400" fontAlgn="base">
              <a:spcBef>
                <a:spcPct val="0"/>
              </a:spcBef>
              <a:spcAft>
                <a:spcPct val="0"/>
              </a:spcAft>
              <a:defRPr>
                <a:solidFill>
                  <a:schemeClr val="tx1"/>
                </a:solidFill>
                <a:latin typeface="Calibri" pitchFamily="34" charset="0"/>
                <a:ea typeface="ヒラギノ角ゴ Pro W3" charset="-128"/>
              </a:defRPr>
            </a:lvl7pPr>
            <a:lvl8pPr marL="1371600" fontAlgn="base">
              <a:spcBef>
                <a:spcPct val="0"/>
              </a:spcBef>
              <a:spcAft>
                <a:spcPct val="0"/>
              </a:spcAft>
              <a:defRPr>
                <a:solidFill>
                  <a:schemeClr val="tx1"/>
                </a:solidFill>
                <a:latin typeface="Calibri" pitchFamily="34" charset="0"/>
                <a:ea typeface="ヒラギノ角ゴ Pro W3" charset="-128"/>
              </a:defRPr>
            </a:lvl8pPr>
            <a:lvl9pPr marL="1828800" fontAlgn="base">
              <a:spcBef>
                <a:spcPct val="0"/>
              </a:spcBef>
              <a:spcAft>
                <a:spcPct val="0"/>
              </a:spcAft>
              <a:defRPr>
                <a:solidFill>
                  <a:schemeClr val="tx1"/>
                </a:solidFill>
                <a:latin typeface="Calibri" pitchFamily="34" charset="0"/>
                <a:ea typeface="ヒラギノ角ゴ Pro W3" charset="-128"/>
              </a:defRPr>
            </a:lvl9pPr>
          </a:lstStyle>
          <a:p>
            <a:pPr eaLnBrk="1" hangingPunct="1">
              <a:defRPr/>
            </a:pPr>
            <a:endParaRPr lang="en-US" altLang="en-US" smtClean="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ヒラギノ角ゴ Pro W3" charset="-128"/>
        </a:defRPr>
      </a:lvl2pPr>
      <a:lvl3pPr algn="ctr" defTabSz="457200" rtl="0" eaLnBrk="0" fontAlgn="base" hangingPunct="0">
        <a:spcBef>
          <a:spcPct val="0"/>
        </a:spcBef>
        <a:spcAft>
          <a:spcPct val="0"/>
        </a:spcAft>
        <a:defRPr sz="4400">
          <a:solidFill>
            <a:schemeClr val="tx1"/>
          </a:solidFill>
          <a:latin typeface="Calibri" pitchFamily="34" charset="0"/>
          <a:ea typeface="ヒラギノ角ゴ Pro W3" charset="-128"/>
        </a:defRPr>
      </a:lvl3pPr>
      <a:lvl4pPr algn="ctr" defTabSz="457200" rtl="0" eaLnBrk="0" fontAlgn="base" hangingPunct="0">
        <a:spcBef>
          <a:spcPct val="0"/>
        </a:spcBef>
        <a:spcAft>
          <a:spcPct val="0"/>
        </a:spcAft>
        <a:defRPr sz="4400">
          <a:solidFill>
            <a:schemeClr val="tx1"/>
          </a:solidFill>
          <a:latin typeface="Calibri" pitchFamily="34" charset="0"/>
          <a:ea typeface="ヒラギノ角ゴ Pro W3" charset="-128"/>
        </a:defRPr>
      </a:lvl4pPr>
      <a:lvl5pPr algn="ctr" defTabSz="457200" rtl="0" eaLnBrk="0" fontAlgn="base" hangingPunct="0">
        <a:spcBef>
          <a:spcPct val="0"/>
        </a:spcBef>
        <a:spcAft>
          <a:spcPct val="0"/>
        </a:spcAft>
        <a:defRPr sz="4400">
          <a:solidFill>
            <a:schemeClr val="tx1"/>
          </a:solidFill>
          <a:latin typeface="Calibri" pitchFamily="34"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legalcouncil.org/cmlpc/"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legalcouncil.org/wp-content/uploads/2015/01/Project_Access_Final_Report.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Placeholder 1"/>
          <p:cNvSpPr>
            <a:spLocks noGrp="1"/>
          </p:cNvSpPr>
          <p:nvPr>
            <p:ph type="body" sz="quarter" idx="10"/>
          </p:nvPr>
        </p:nvSpPr>
        <p:spPr bwMode="auto">
          <a:xfrm>
            <a:off x="1295400" y="3013904"/>
            <a:ext cx="6400800" cy="103663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en-US" dirty="0">
                <a:latin typeface="Garamond"/>
                <a:cs typeface="Garamond"/>
              </a:rPr>
              <a:t>Silver </a:t>
            </a:r>
            <a:r>
              <a:rPr lang="en-US" dirty="0" smtClean="0">
                <a:latin typeface="Garamond"/>
                <a:cs typeface="Garamond"/>
              </a:rPr>
              <a:t>Lining </a:t>
            </a:r>
            <a:r>
              <a:rPr lang="en-US" dirty="0">
                <a:latin typeface="Garamond"/>
                <a:cs typeface="Garamond"/>
              </a:rPr>
              <a:t>for High-Risk Infants: Coordinated Medical, Legal, and Developmental Services from 0-6 </a:t>
            </a:r>
            <a:r>
              <a:rPr lang="en-US" dirty="0" smtClean="0">
                <a:latin typeface="Garamond"/>
                <a:cs typeface="Garamond"/>
              </a:rPr>
              <a:t>Years</a:t>
            </a:r>
            <a:endParaRPr lang="en-US" altLang="en-US" dirty="0" smtClean="0">
              <a:latin typeface="Garamond"/>
              <a:cs typeface="Garamond"/>
            </a:endParaRPr>
          </a:p>
        </p:txBody>
      </p:sp>
      <p:sp>
        <p:nvSpPr>
          <p:cNvPr id="9219" name="Text Placeholder 2"/>
          <p:cNvSpPr>
            <a:spLocks noGrp="1"/>
          </p:cNvSpPr>
          <p:nvPr>
            <p:ph type="body" sz="quarter" idx="11"/>
          </p:nvPr>
        </p:nvSpPr>
        <p:spPr bwMode="auto">
          <a:xfrm>
            <a:off x="762000" y="4746171"/>
            <a:ext cx="6705600" cy="381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ts val="0"/>
              </a:spcBef>
            </a:pPr>
            <a:r>
              <a:rPr lang="en-US" altLang="en-US" dirty="0" smtClean="0">
                <a:latin typeface="Garamond"/>
                <a:cs typeface="Garamond"/>
              </a:rPr>
              <a:t>Bree Andrews, MD, MPH</a:t>
            </a:r>
          </a:p>
          <a:p>
            <a:pPr eaLnBrk="1" hangingPunct="1">
              <a:spcBef>
                <a:spcPts val="0"/>
              </a:spcBef>
            </a:pPr>
            <a:r>
              <a:rPr lang="en-US" altLang="en-US" b="0" dirty="0" smtClean="0">
                <a:latin typeface="Garamond"/>
                <a:cs typeface="Garamond"/>
              </a:rPr>
              <a:t>Center for Healthy Families</a:t>
            </a:r>
          </a:p>
        </p:txBody>
      </p:sp>
      <p:sp>
        <p:nvSpPr>
          <p:cNvPr id="3" name="TextBox 2"/>
          <p:cNvSpPr txBox="1"/>
          <p:nvPr/>
        </p:nvSpPr>
        <p:spPr>
          <a:xfrm>
            <a:off x="4724400" y="4724400"/>
            <a:ext cx="4270872" cy="1200329"/>
          </a:xfrm>
          <a:prstGeom prst="rect">
            <a:avLst/>
          </a:prstGeom>
          <a:noFill/>
        </p:spPr>
        <p:txBody>
          <a:bodyPr wrap="square" rtlCol="0">
            <a:spAutoFit/>
          </a:bodyPr>
          <a:lstStyle/>
          <a:p>
            <a:pPr eaLnBrk="1" hangingPunct="1"/>
            <a:r>
              <a:rPr lang="en-US" altLang="en-US" sz="2400" b="1" dirty="0" smtClean="0">
                <a:latin typeface="Garamond"/>
                <a:cs typeface="Garamond"/>
              </a:rPr>
              <a:t>Brianne </a:t>
            </a:r>
            <a:r>
              <a:rPr lang="en-US" altLang="en-US" sz="2400" b="1" dirty="0" err="1">
                <a:latin typeface="Garamond"/>
                <a:cs typeface="Garamond"/>
              </a:rPr>
              <a:t>Dotts</a:t>
            </a:r>
            <a:r>
              <a:rPr lang="en-US" altLang="en-US" sz="2400" b="1" dirty="0">
                <a:latin typeface="Garamond"/>
                <a:cs typeface="Garamond"/>
              </a:rPr>
              <a:t>, </a:t>
            </a:r>
            <a:r>
              <a:rPr lang="en-US" altLang="en-US" sz="2400" b="1" dirty="0" smtClean="0">
                <a:latin typeface="Garamond"/>
                <a:cs typeface="Garamond"/>
              </a:rPr>
              <a:t>JD </a:t>
            </a:r>
          </a:p>
          <a:p>
            <a:pPr eaLnBrk="1" hangingPunct="1"/>
            <a:r>
              <a:rPr lang="en-US" altLang="en-US" sz="2400" dirty="0" smtClean="0">
                <a:latin typeface="Garamond"/>
                <a:cs typeface="Garamond"/>
              </a:rPr>
              <a:t>The Chicago Medical-Legal Partnership for Children </a:t>
            </a:r>
            <a:endParaRPr lang="en-US" altLang="en-US" sz="2400" dirty="0">
              <a:latin typeface="Garamond"/>
              <a:cs typeface="Garamond"/>
            </a:endParaRPr>
          </a:p>
        </p:txBody>
      </p:sp>
      <p:sp>
        <p:nvSpPr>
          <p:cNvPr id="4" name="TextBox 3"/>
          <p:cNvSpPr txBox="1"/>
          <p:nvPr/>
        </p:nvSpPr>
        <p:spPr>
          <a:xfrm>
            <a:off x="3050754" y="4042788"/>
            <a:ext cx="2128092" cy="461665"/>
          </a:xfrm>
          <a:prstGeom prst="rect">
            <a:avLst/>
          </a:prstGeom>
          <a:noFill/>
        </p:spPr>
        <p:txBody>
          <a:bodyPr wrap="square" rtlCol="0">
            <a:spAutoFit/>
          </a:bodyPr>
          <a:lstStyle/>
          <a:p>
            <a:r>
              <a:rPr lang="en-US" sz="2400" b="1" dirty="0" smtClean="0">
                <a:latin typeface="Garamond" panose="02020404030301010803" pitchFamily="18" charset="0"/>
              </a:rPr>
              <a:t>Lea Redd, BA</a:t>
            </a:r>
            <a:endParaRPr lang="en-US" sz="2400" b="1" dirty="0">
              <a:latin typeface="Garamond" panose="02020404030301010803"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FE4E3"/>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3600" b="1" dirty="0" smtClean="0">
                <a:latin typeface="Garamond" panose="02020404030301010803" pitchFamily="18" charset="0"/>
              </a:rPr>
              <a:t>Methods Overview</a:t>
            </a:r>
            <a:endParaRPr lang="en-US" sz="3600" b="1" dirty="0">
              <a:latin typeface="Garamond" panose="02020404030301010803" pitchFamily="18" charset="0"/>
            </a:endParaRPr>
          </a:p>
        </p:txBody>
      </p:sp>
      <p:sp>
        <p:nvSpPr>
          <p:cNvPr id="4" name="Slide Number Placeholder 3"/>
          <p:cNvSpPr>
            <a:spLocks noGrp="1"/>
          </p:cNvSpPr>
          <p:nvPr>
            <p:ph type="sldNum" sz="quarter" idx="14"/>
          </p:nvPr>
        </p:nvSpPr>
        <p:spPr/>
        <p:txBody>
          <a:bodyPr/>
          <a:lstStyle/>
          <a:p>
            <a:pPr>
              <a:defRPr/>
            </a:pPr>
            <a:fld id="{5C139388-F697-405F-83C2-5DDCDA3E4869}" type="slidenum">
              <a:rPr lang="en-US" altLang="en-US" smtClean="0"/>
              <a:pPr>
                <a:defRPr/>
              </a:pPr>
              <a:t>10</a:t>
            </a:fld>
            <a:endParaRPr lang="en-US" altLang="en-US"/>
          </a:p>
        </p:txBody>
      </p:sp>
      <p:sp>
        <p:nvSpPr>
          <p:cNvPr id="5" name="Footer Placeholder 4"/>
          <p:cNvSpPr>
            <a:spLocks noGrp="1"/>
          </p:cNvSpPr>
          <p:nvPr>
            <p:ph type="ftr" sz="quarter" idx="15"/>
          </p:nvPr>
        </p:nvSpPr>
        <p:spPr/>
        <p:txBody>
          <a:bodyPr/>
          <a:lstStyle/>
          <a:p>
            <a:pPr>
              <a:defRPr/>
            </a:pPr>
            <a:r>
              <a:rPr lang="en-US" altLang="en-US" smtClean="0"/>
              <a:t>Silver Lining for High-Risk Infants</a:t>
            </a:r>
            <a:endParaRPr lang="en-US" altLang="en-US" dirty="0"/>
          </a:p>
        </p:txBody>
      </p:sp>
      <p:sp>
        <p:nvSpPr>
          <p:cNvPr id="7" name="TextBox 6"/>
          <p:cNvSpPr txBox="1"/>
          <p:nvPr/>
        </p:nvSpPr>
        <p:spPr>
          <a:xfrm>
            <a:off x="205351" y="1135618"/>
            <a:ext cx="1152441" cy="2308324"/>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dirty="0" smtClean="0">
                <a:latin typeface="Garamond" panose="02020404030301010803" pitchFamily="18" charset="0"/>
              </a:rPr>
              <a:t>100 families of NICU graduates with complex medical needs</a:t>
            </a:r>
            <a:endParaRPr lang="en-US" b="1" dirty="0">
              <a:latin typeface="Garamond" panose="02020404030301010803" pitchFamily="18" charset="0"/>
            </a:endParaRPr>
          </a:p>
        </p:txBody>
      </p:sp>
      <p:sp>
        <p:nvSpPr>
          <p:cNvPr id="12" name="TextBox 11"/>
          <p:cNvSpPr txBox="1"/>
          <p:nvPr/>
        </p:nvSpPr>
        <p:spPr>
          <a:xfrm>
            <a:off x="1832086" y="1373923"/>
            <a:ext cx="1295400" cy="1754326"/>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dirty="0" smtClean="0">
                <a:latin typeface="Garamond" panose="02020404030301010803" pitchFamily="18" charset="0"/>
              </a:rPr>
              <a:t>29 families offered legal services through our MLP</a:t>
            </a:r>
            <a:endParaRPr lang="en-US" b="1" dirty="0">
              <a:latin typeface="Garamond" panose="02020404030301010803" pitchFamily="18" charset="0"/>
            </a:endParaRPr>
          </a:p>
        </p:txBody>
      </p:sp>
      <p:sp>
        <p:nvSpPr>
          <p:cNvPr id="13" name="TextBox 12"/>
          <p:cNvSpPr txBox="1"/>
          <p:nvPr/>
        </p:nvSpPr>
        <p:spPr>
          <a:xfrm>
            <a:off x="3613524" y="1549104"/>
            <a:ext cx="1295400" cy="1477328"/>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dirty="0" smtClean="0">
                <a:latin typeface="Garamond" panose="02020404030301010803" pitchFamily="18" charset="0"/>
              </a:rPr>
              <a:t>25 families consented to IRB approved study</a:t>
            </a:r>
            <a:endParaRPr lang="en-US" b="1" dirty="0">
              <a:latin typeface="Garamond" panose="02020404030301010803" pitchFamily="18" charset="0"/>
            </a:endParaRPr>
          </a:p>
        </p:txBody>
      </p:sp>
      <p:cxnSp>
        <p:nvCxnSpPr>
          <p:cNvPr id="15" name="Straight Arrow Connector 14"/>
          <p:cNvCxnSpPr/>
          <p:nvPr/>
        </p:nvCxnSpPr>
        <p:spPr>
          <a:xfrm>
            <a:off x="3238500" y="2232581"/>
            <a:ext cx="228600"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3352800" y="2965579"/>
            <a:ext cx="0" cy="844084"/>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564125" y="3649240"/>
            <a:ext cx="1333500" cy="800219"/>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b="1" dirty="0" smtClean="0">
                <a:latin typeface="Garamond" panose="02020404030301010803" pitchFamily="18" charset="0"/>
              </a:rPr>
              <a:t>Action Plan Created</a:t>
            </a:r>
          </a:p>
          <a:p>
            <a:pPr algn="ctr"/>
            <a:endParaRPr lang="en-US" sz="1000" dirty="0"/>
          </a:p>
        </p:txBody>
      </p:sp>
      <p:sp>
        <p:nvSpPr>
          <p:cNvPr id="28" name="TextBox 27"/>
          <p:cNvSpPr txBox="1"/>
          <p:nvPr/>
        </p:nvSpPr>
        <p:spPr>
          <a:xfrm>
            <a:off x="5425202" y="1744872"/>
            <a:ext cx="1066800" cy="1200329"/>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dirty="0" smtClean="0">
                <a:latin typeface="Garamond" panose="02020404030301010803" pitchFamily="18" charset="0"/>
              </a:rPr>
              <a:t>Medical and Legal Care</a:t>
            </a:r>
            <a:endParaRPr lang="en-US" b="1" dirty="0">
              <a:latin typeface="Garamond" panose="02020404030301010803" pitchFamily="18" charset="0"/>
            </a:endParaRPr>
          </a:p>
        </p:txBody>
      </p:sp>
      <p:sp>
        <p:nvSpPr>
          <p:cNvPr id="38" name="TextBox 37"/>
          <p:cNvSpPr txBox="1"/>
          <p:nvPr/>
        </p:nvSpPr>
        <p:spPr>
          <a:xfrm>
            <a:off x="6974946" y="134034"/>
            <a:ext cx="1922014" cy="5663089"/>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dirty="0" smtClean="0">
                <a:latin typeface="Garamond" panose="02020404030301010803" pitchFamily="18" charset="0"/>
              </a:rPr>
              <a:t>Contact information given</a:t>
            </a:r>
          </a:p>
          <a:p>
            <a:endParaRPr lang="en-US" sz="1400" b="1" dirty="0">
              <a:latin typeface="Garamond" panose="02020404030301010803" pitchFamily="18" charset="0"/>
            </a:endParaRPr>
          </a:p>
          <a:p>
            <a:r>
              <a:rPr lang="en-US" b="1" dirty="0" smtClean="0">
                <a:latin typeface="Garamond" panose="02020404030301010803" pitchFamily="18" charset="0"/>
              </a:rPr>
              <a:t>Early Intervention contacted</a:t>
            </a:r>
          </a:p>
          <a:p>
            <a:endParaRPr lang="en-US" sz="1400" b="1" dirty="0">
              <a:latin typeface="Garamond" panose="02020404030301010803" pitchFamily="18" charset="0"/>
            </a:endParaRPr>
          </a:p>
          <a:p>
            <a:r>
              <a:rPr lang="en-US" b="1" dirty="0" smtClean="0">
                <a:latin typeface="Garamond" panose="02020404030301010803" pitchFamily="18" charset="0"/>
              </a:rPr>
              <a:t>Local School contacted</a:t>
            </a:r>
          </a:p>
          <a:p>
            <a:endParaRPr lang="en-US" sz="1400" b="1" dirty="0">
              <a:latin typeface="Garamond" panose="02020404030301010803" pitchFamily="18" charset="0"/>
            </a:endParaRPr>
          </a:p>
          <a:p>
            <a:r>
              <a:rPr lang="en-US" b="1" dirty="0" smtClean="0">
                <a:latin typeface="Garamond" panose="02020404030301010803" pitchFamily="18" charset="0"/>
              </a:rPr>
              <a:t>IFSP created</a:t>
            </a:r>
          </a:p>
          <a:p>
            <a:endParaRPr lang="en-US" sz="1400" b="1" dirty="0">
              <a:latin typeface="Garamond" panose="02020404030301010803" pitchFamily="18" charset="0"/>
            </a:endParaRPr>
          </a:p>
          <a:p>
            <a:r>
              <a:rPr lang="en-US" b="1" dirty="0" smtClean="0">
                <a:latin typeface="Garamond" panose="02020404030301010803" pitchFamily="18" charset="0"/>
              </a:rPr>
              <a:t>IEP created</a:t>
            </a:r>
          </a:p>
          <a:p>
            <a:endParaRPr lang="en-US" sz="1400" b="1" dirty="0" smtClean="0">
              <a:latin typeface="Garamond" panose="02020404030301010803" pitchFamily="18" charset="0"/>
            </a:endParaRPr>
          </a:p>
          <a:p>
            <a:r>
              <a:rPr lang="en-US" b="1" dirty="0" smtClean="0">
                <a:latin typeface="Garamond" panose="02020404030301010803" pitchFamily="18" charset="0"/>
              </a:rPr>
              <a:t>SSI applications</a:t>
            </a:r>
          </a:p>
          <a:p>
            <a:endParaRPr lang="en-US" sz="1400" b="1" dirty="0">
              <a:latin typeface="Garamond" panose="02020404030301010803" pitchFamily="18" charset="0"/>
            </a:endParaRPr>
          </a:p>
          <a:p>
            <a:r>
              <a:rPr lang="en-US" b="1" dirty="0" smtClean="0">
                <a:latin typeface="Garamond" panose="02020404030301010803" pitchFamily="18" charset="0"/>
              </a:rPr>
              <a:t>Representation for benefits</a:t>
            </a:r>
          </a:p>
          <a:p>
            <a:endParaRPr lang="en-US" sz="1400" b="1" dirty="0">
              <a:latin typeface="Garamond" panose="02020404030301010803" pitchFamily="18" charset="0"/>
            </a:endParaRPr>
          </a:p>
          <a:p>
            <a:r>
              <a:rPr lang="en-US" b="1" dirty="0" smtClean="0">
                <a:latin typeface="Garamond" panose="02020404030301010803" pitchFamily="18" charset="0"/>
              </a:rPr>
              <a:t>Implementation of benefits</a:t>
            </a:r>
            <a:endParaRPr lang="en-US" b="1" dirty="0">
              <a:latin typeface="Garamond" panose="02020404030301010803" pitchFamily="18" charset="0"/>
            </a:endParaRPr>
          </a:p>
        </p:txBody>
      </p:sp>
      <p:cxnSp>
        <p:nvCxnSpPr>
          <p:cNvPr id="42" name="Straight Arrow Connector 41"/>
          <p:cNvCxnSpPr/>
          <p:nvPr/>
        </p:nvCxnSpPr>
        <p:spPr>
          <a:xfrm>
            <a:off x="1447800" y="2210822"/>
            <a:ext cx="304800" cy="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V="1">
            <a:off x="6526169" y="876065"/>
            <a:ext cx="333314" cy="692304"/>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6592783" y="2253447"/>
            <a:ext cx="266700"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6515945" y="3041538"/>
            <a:ext cx="300752" cy="890323"/>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5425202" y="4018572"/>
            <a:ext cx="880433" cy="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a:off x="5021125" y="2243598"/>
            <a:ext cx="266700"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5171892" y="3026432"/>
            <a:ext cx="0" cy="844084"/>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7616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FE4E3"/>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54636" y="246063"/>
            <a:ext cx="6972300" cy="558800"/>
          </a:xfrm>
        </p:spPr>
        <p:txBody>
          <a:bodyPr/>
          <a:lstStyle/>
          <a:p>
            <a:r>
              <a:rPr lang="en-US" sz="3600" dirty="0" smtClean="0"/>
              <a:t>Methods</a:t>
            </a:r>
            <a:r>
              <a:rPr lang="en-US" sz="3600" b="1" dirty="0" smtClean="0"/>
              <a:t> </a:t>
            </a:r>
            <a:r>
              <a:rPr lang="en-US" sz="3600" dirty="0" smtClean="0"/>
              <a:t>Overview</a:t>
            </a:r>
            <a:endParaRPr lang="en-US" sz="3600" dirty="0"/>
          </a:p>
        </p:txBody>
      </p:sp>
      <p:sp>
        <p:nvSpPr>
          <p:cNvPr id="4" name="Slide Number Placeholder 3"/>
          <p:cNvSpPr>
            <a:spLocks noGrp="1"/>
          </p:cNvSpPr>
          <p:nvPr>
            <p:ph type="sldNum" sz="quarter" idx="14"/>
          </p:nvPr>
        </p:nvSpPr>
        <p:spPr>
          <a:xfrm>
            <a:off x="8410856" y="6234948"/>
            <a:ext cx="381000" cy="365125"/>
          </a:xfrm>
        </p:spPr>
        <p:txBody>
          <a:bodyPr/>
          <a:lstStyle/>
          <a:p>
            <a:pPr>
              <a:defRPr/>
            </a:pPr>
            <a:fld id="{5C139388-F697-405F-83C2-5DDCDA3E4869}" type="slidenum">
              <a:rPr lang="en-US" altLang="en-US" smtClean="0"/>
              <a:pPr>
                <a:defRPr/>
              </a:pPr>
              <a:t>11</a:t>
            </a:fld>
            <a:endParaRPr lang="en-US" altLang="en-US"/>
          </a:p>
        </p:txBody>
      </p:sp>
      <p:sp>
        <p:nvSpPr>
          <p:cNvPr id="5" name="Footer Placeholder 4"/>
          <p:cNvSpPr>
            <a:spLocks noGrp="1"/>
          </p:cNvSpPr>
          <p:nvPr>
            <p:ph type="ftr" sz="quarter" idx="15"/>
          </p:nvPr>
        </p:nvSpPr>
        <p:spPr>
          <a:xfrm>
            <a:off x="5502556" y="6234948"/>
            <a:ext cx="2895600" cy="365125"/>
          </a:xfrm>
        </p:spPr>
        <p:txBody>
          <a:bodyPr/>
          <a:lstStyle/>
          <a:p>
            <a:pPr>
              <a:defRPr/>
            </a:pPr>
            <a:r>
              <a:rPr lang="en-US" altLang="en-US" dirty="0" smtClean="0"/>
              <a:t>Silver Lining for High-Risk Infants</a:t>
            </a:r>
            <a:endParaRPr lang="en-US" altLang="en-US" dirty="0"/>
          </a:p>
        </p:txBody>
      </p:sp>
      <p:sp>
        <p:nvSpPr>
          <p:cNvPr id="13" name="TextBox 12"/>
          <p:cNvSpPr txBox="1"/>
          <p:nvPr/>
        </p:nvSpPr>
        <p:spPr>
          <a:xfrm>
            <a:off x="609600" y="1429916"/>
            <a:ext cx="1436394" cy="203132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dirty="0" smtClean="0">
                <a:latin typeface="Garamond" panose="02020404030301010803" pitchFamily="18" charset="0"/>
              </a:rPr>
              <a:t>25 families consented for IRB approved study at regular doctor’s visit</a:t>
            </a:r>
            <a:endParaRPr lang="en-US" b="1" dirty="0">
              <a:latin typeface="Garamond" panose="02020404030301010803" pitchFamily="18" charset="0"/>
            </a:endParaRPr>
          </a:p>
        </p:txBody>
      </p:sp>
      <p:cxnSp>
        <p:nvCxnSpPr>
          <p:cNvPr id="17" name="Straight Arrow Connector 16"/>
          <p:cNvCxnSpPr/>
          <p:nvPr/>
        </p:nvCxnSpPr>
        <p:spPr>
          <a:xfrm>
            <a:off x="354636" y="3640719"/>
            <a:ext cx="0" cy="702686"/>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507589" y="3640719"/>
            <a:ext cx="1333500" cy="646331"/>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b="1" dirty="0" smtClean="0">
                <a:latin typeface="Garamond" panose="02020404030301010803" pitchFamily="18" charset="0"/>
              </a:rPr>
              <a:t>Action Plan Created</a:t>
            </a:r>
          </a:p>
        </p:txBody>
      </p:sp>
      <p:sp>
        <p:nvSpPr>
          <p:cNvPr id="22" name="TextBox 21"/>
          <p:cNvSpPr txBox="1"/>
          <p:nvPr/>
        </p:nvSpPr>
        <p:spPr>
          <a:xfrm>
            <a:off x="683363" y="4257156"/>
            <a:ext cx="1306317" cy="646331"/>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b="1" dirty="0" smtClean="0">
                <a:latin typeface="Garamond" panose="02020404030301010803" pitchFamily="18" charset="0"/>
              </a:rPr>
              <a:t>PDH WIDEA-FS</a:t>
            </a:r>
            <a:endParaRPr lang="en-US" b="1" dirty="0">
              <a:latin typeface="Garamond" panose="02020404030301010803" pitchFamily="18" charset="0"/>
            </a:endParaRPr>
          </a:p>
        </p:txBody>
      </p:sp>
      <p:sp>
        <p:nvSpPr>
          <p:cNvPr id="28" name="TextBox 27"/>
          <p:cNvSpPr txBox="1"/>
          <p:nvPr/>
        </p:nvSpPr>
        <p:spPr>
          <a:xfrm>
            <a:off x="3507589" y="1845413"/>
            <a:ext cx="1066800" cy="1200329"/>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dirty="0" smtClean="0">
                <a:latin typeface="Garamond" panose="02020404030301010803" pitchFamily="18" charset="0"/>
              </a:rPr>
              <a:t>Medical and Legal Care</a:t>
            </a:r>
            <a:endParaRPr lang="en-US" b="1" dirty="0">
              <a:latin typeface="Garamond" panose="02020404030301010803" pitchFamily="18" charset="0"/>
            </a:endParaRPr>
          </a:p>
        </p:txBody>
      </p:sp>
      <p:sp>
        <p:nvSpPr>
          <p:cNvPr id="38" name="TextBox 37"/>
          <p:cNvSpPr txBox="1"/>
          <p:nvPr/>
        </p:nvSpPr>
        <p:spPr>
          <a:xfrm>
            <a:off x="5899201" y="269710"/>
            <a:ext cx="1819652" cy="5016758"/>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1600" b="1" dirty="0" smtClean="0">
                <a:latin typeface="Garamond" panose="02020404030301010803" pitchFamily="18" charset="0"/>
              </a:rPr>
              <a:t>Contact information given</a:t>
            </a:r>
          </a:p>
          <a:p>
            <a:endParaRPr lang="en-US" sz="1600" b="1" dirty="0">
              <a:latin typeface="Garamond" panose="02020404030301010803" pitchFamily="18" charset="0"/>
            </a:endParaRPr>
          </a:p>
          <a:p>
            <a:r>
              <a:rPr lang="en-US" sz="1600" b="1" dirty="0" smtClean="0">
                <a:latin typeface="Garamond" panose="02020404030301010803" pitchFamily="18" charset="0"/>
              </a:rPr>
              <a:t>Early Intervention contacted</a:t>
            </a:r>
          </a:p>
          <a:p>
            <a:endParaRPr lang="en-US" sz="1600" b="1" dirty="0">
              <a:latin typeface="Garamond" panose="02020404030301010803" pitchFamily="18" charset="0"/>
            </a:endParaRPr>
          </a:p>
          <a:p>
            <a:r>
              <a:rPr lang="en-US" sz="1600" b="1" dirty="0" smtClean="0">
                <a:latin typeface="Garamond" panose="02020404030301010803" pitchFamily="18" charset="0"/>
              </a:rPr>
              <a:t>Local School contacted</a:t>
            </a:r>
          </a:p>
          <a:p>
            <a:endParaRPr lang="en-US" sz="1600" b="1" dirty="0">
              <a:latin typeface="Garamond" panose="02020404030301010803" pitchFamily="18" charset="0"/>
            </a:endParaRPr>
          </a:p>
          <a:p>
            <a:r>
              <a:rPr lang="en-US" sz="1600" b="1" dirty="0" smtClean="0">
                <a:latin typeface="Garamond" panose="02020404030301010803" pitchFamily="18" charset="0"/>
              </a:rPr>
              <a:t>IFSP created</a:t>
            </a:r>
          </a:p>
          <a:p>
            <a:endParaRPr lang="en-US" sz="1600" b="1" dirty="0">
              <a:latin typeface="Garamond" panose="02020404030301010803" pitchFamily="18" charset="0"/>
            </a:endParaRPr>
          </a:p>
          <a:p>
            <a:r>
              <a:rPr lang="en-US" sz="1600" b="1" dirty="0" smtClean="0">
                <a:latin typeface="Garamond" panose="02020404030301010803" pitchFamily="18" charset="0"/>
              </a:rPr>
              <a:t>IEP created</a:t>
            </a:r>
          </a:p>
          <a:p>
            <a:endParaRPr lang="en-US" sz="1600" b="1" dirty="0" smtClean="0">
              <a:latin typeface="Garamond" panose="02020404030301010803" pitchFamily="18" charset="0"/>
            </a:endParaRPr>
          </a:p>
          <a:p>
            <a:r>
              <a:rPr lang="en-US" sz="1600" b="1" dirty="0" smtClean="0">
                <a:latin typeface="Garamond" panose="02020404030301010803" pitchFamily="18" charset="0"/>
              </a:rPr>
              <a:t>SSI applications</a:t>
            </a:r>
          </a:p>
          <a:p>
            <a:endParaRPr lang="en-US" sz="1600" b="1" dirty="0">
              <a:latin typeface="Garamond" panose="02020404030301010803" pitchFamily="18" charset="0"/>
            </a:endParaRPr>
          </a:p>
          <a:p>
            <a:r>
              <a:rPr lang="en-US" sz="1600" b="1" dirty="0" smtClean="0">
                <a:latin typeface="Garamond" panose="02020404030301010803" pitchFamily="18" charset="0"/>
              </a:rPr>
              <a:t>Representation for benefits</a:t>
            </a:r>
          </a:p>
          <a:p>
            <a:endParaRPr lang="en-US" sz="1600" b="1" dirty="0">
              <a:latin typeface="Garamond" panose="02020404030301010803" pitchFamily="18" charset="0"/>
            </a:endParaRPr>
          </a:p>
          <a:p>
            <a:r>
              <a:rPr lang="en-US" sz="1600" b="1" dirty="0" smtClean="0">
                <a:latin typeface="Garamond" panose="02020404030301010803" pitchFamily="18" charset="0"/>
              </a:rPr>
              <a:t>Implementation of benefits</a:t>
            </a:r>
            <a:endParaRPr lang="en-US" sz="1600" b="1" dirty="0">
              <a:latin typeface="Garamond" panose="02020404030301010803" pitchFamily="18" charset="0"/>
            </a:endParaRPr>
          </a:p>
        </p:txBody>
      </p:sp>
      <p:cxnSp>
        <p:nvCxnSpPr>
          <p:cNvPr id="40" name="Straight Arrow Connector 39"/>
          <p:cNvCxnSpPr/>
          <p:nvPr/>
        </p:nvCxnSpPr>
        <p:spPr>
          <a:xfrm>
            <a:off x="2405954" y="2484541"/>
            <a:ext cx="660421" cy="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V="1">
            <a:off x="4911539" y="1171015"/>
            <a:ext cx="680989" cy="66431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4895402" y="2484541"/>
            <a:ext cx="697126"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4789328" y="3105956"/>
            <a:ext cx="819236" cy="710569"/>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7900666" y="3685122"/>
            <a:ext cx="1142999" cy="1077218"/>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sz="1600" b="1" dirty="0" smtClean="0">
                <a:latin typeface="Garamond" panose="02020404030301010803" pitchFamily="18" charset="0"/>
              </a:rPr>
              <a:t>Exit Interviews and post - PDH</a:t>
            </a:r>
            <a:endParaRPr lang="en-US" sz="1600" b="1" dirty="0">
              <a:latin typeface="Garamond" panose="02020404030301010803" pitchFamily="18" charset="0"/>
            </a:endParaRPr>
          </a:p>
        </p:txBody>
      </p:sp>
      <p:sp>
        <p:nvSpPr>
          <p:cNvPr id="53" name="TextBox 52"/>
          <p:cNvSpPr txBox="1"/>
          <p:nvPr/>
        </p:nvSpPr>
        <p:spPr>
          <a:xfrm>
            <a:off x="3435091" y="4864616"/>
            <a:ext cx="1460311" cy="646331"/>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b="1" dirty="0" smtClean="0">
                <a:latin typeface="Garamond" panose="02020404030301010803" pitchFamily="18" charset="0"/>
              </a:rPr>
              <a:t>Action Plan Reviewed</a:t>
            </a:r>
            <a:endParaRPr lang="en-US" b="1" dirty="0">
              <a:latin typeface="Garamond" panose="02020404030301010803" pitchFamily="18" charset="0"/>
            </a:endParaRPr>
          </a:p>
        </p:txBody>
      </p:sp>
      <p:sp>
        <p:nvSpPr>
          <p:cNvPr id="11" name="Curved Right Arrow 10"/>
          <p:cNvSpPr/>
          <p:nvPr/>
        </p:nvSpPr>
        <p:spPr>
          <a:xfrm>
            <a:off x="2715748" y="4330283"/>
            <a:ext cx="419100" cy="782602"/>
          </a:xfrm>
          <a:prstGeom prst="curvedRightArrow">
            <a:avLst/>
          </a:prstGeom>
          <a:solidFill>
            <a:srgbClr val="66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0" name="Curved Right Arrow 29"/>
          <p:cNvSpPr/>
          <p:nvPr/>
        </p:nvSpPr>
        <p:spPr>
          <a:xfrm>
            <a:off x="2806330" y="3016111"/>
            <a:ext cx="419100" cy="782602"/>
          </a:xfrm>
          <a:prstGeom prst="curvedRightArrow">
            <a:avLst/>
          </a:prstGeom>
          <a:solidFill>
            <a:srgbClr val="66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Curved Up Arrow 13"/>
          <p:cNvSpPr/>
          <p:nvPr/>
        </p:nvSpPr>
        <p:spPr>
          <a:xfrm>
            <a:off x="5195645" y="4902965"/>
            <a:ext cx="3508040" cy="902214"/>
          </a:xfrm>
          <a:prstGeom prst="curvedUpArrow">
            <a:avLst/>
          </a:prstGeom>
          <a:solidFill>
            <a:srgbClr val="66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822137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FE4E3"/>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solidFill>
            <a:schemeClr val="bg2"/>
          </a:solidFill>
        </p:spPr>
        <p:txBody>
          <a:bodyPr/>
          <a:lstStyle/>
          <a:p>
            <a:r>
              <a:rPr lang="en-US" sz="3600" dirty="0" smtClean="0">
                <a:latin typeface="Times New Roman" panose="02020603050405020304" pitchFamily="18" charset="0"/>
                <a:cs typeface="Times New Roman" panose="02020603050405020304" pitchFamily="18" charset="0"/>
              </a:rPr>
              <a:t>Results </a:t>
            </a:r>
            <a:endParaRPr lang="en-US" sz="3600" dirty="0" smtClean="0"/>
          </a:p>
          <a:p>
            <a:pPr marL="0" indent="0">
              <a:buNone/>
            </a:pPr>
            <a:endParaRPr lang="en-US" sz="2000" dirty="0" smtClean="0">
              <a:latin typeface="Times New Roman"/>
              <a:cs typeface="Times New Roman"/>
            </a:endParaRPr>
          </a:p>
          <a:p>
            <a:endParaRPr lang="en-US" sz="2000" dirty="0">
              <a:latin typeface="Times New Roman"/>
              <a:cs typeface="Times New Roman"/>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5878380"/>
              </p:ext>
            </p:extLst>
          </p:nvPr>
        </p:nvGraphicFramePr>
        <p:xfrm>
          <a:off x="401604" y="1051947"/>
          <a:ext cx="4170395" cy="4399280"/>
        </p:xfrm>
        <a:graphic>
          <a:graphicData uri="http://schemas.openxmlformats.org/drawingml/2006/table">
            <a:tbl>
              <a:tblPr firstRow="1" bandRow="1">
                <a:tableStyleId>{5C22544A-7EE6-4342-B048-85BDC9FD1C3A}</a:tableStyleId>
              </a:tblPr>
              <a:tblGrid>
                <a:gridCol w="1469568">
                  <a:extLst>
                    <a:ext uri="{9D8B030D-6E8A-4147-A177-3AD203B41FA5}">
                      <a16:colId xmlns:a16="http://schemas.microsoft.com/office/drawing/2014/main" val="20000"/>
                    </a:ext>
                  </a:extLst>
                </a:gridCol>
                <a:gridCol w="1404474">
                  <a:extLst>
                    <a:ext uri="{9D8B030D-6E8A-4147-A177-3AD203B41FA5}">
                      <a16:colId xmlns:a16="http://schemas.microsoft.com/office/drawing/2014/main" val="20001"/>
                    </a:ext>
                  </a:extLst>
                </a:gridCol>
                <a:gridCol w="1296353">
                  <a:extLst>
                    <a:ext uri="{9D8B030D-6E8A-4147-A177-3AD203B41FA5}">
                      <a16:colId xmlns:a16="http://schemas.microsoft.com/office/drawing/2014/main" val="20002"/>
                    </a:ext>
                  </a:extLst>
                </a:gridCol>
              </a:tblGrid>
              <a:tr h="370840">
                <a:tc>
                  <a:txBody>
                    <a:bodyPr/>
                    <a:lstStyle/>
                    <a:p>
                      <a:r>
                        <a:rPr lang="en-US" dirty="0" smtClean="0">
                          <a:latin typeface="Garamond"/>
                          <a:cs typeface="Garamond"/>
                        </a:rPr>
                        <a:t>Patient</a:t>
                      </a:r>
                      <a:r>
                        <a:rPr lang="en-US" baseline="0" dirty="0" smtClean="0">
                          <a:latin typeface="Garamond"/>
                          <a:cs typeface="Garamond"/>
                        </a:rPr>
                        <a:t> Population:</a:t>
                      </a:r>
                      <a:endParaRPr lang="en-US" dirty="0">
                        <a:latin typeface="Garamond"/>
                        <a:cs typeface="Garamond"/>
                      </a:endParaRPr>
                    </a:p>
                  </a:txBody>
                  <a:tcPr/>
                </a:tc>
                <a:tc>
                  <a:txBody>
                    <a:bodyPr/>
                    <a:lstStyle/>
                    <a:p>
                      <a:r>
                        <a:rPr lang="en-US" dirty="0" smtClean="0">
                          <a:latin typeface="Garamond"/>
                          <a:cs typeface="Garamond"/>
                        </a:rPr>
                        <a:t>Pre-Term Infants (n=21)</a:t>
                      </a:r>
                      <a:endParaRPr lang="en-US" dirty="0">
                        <a:latin typeface="Garamond"/>
                        <a:cs typeface="Garamond"/>
                      </a:endParaRPr>
                    </a:p>
                  </a:txBody>
                  <a:tcPr/>
                </a:tc>
                <a:tc>
                  <a:txBody>
                    <a:bodyPr/>
                    <a:lstStyle/>
                    <a:p>
                      <a:r>
                        <a:rPr lang="en-US" dirty="0" smtClean="0">
                          <a:latin typeface="Garamond"/>
                          <a:cs typeface="Garamond"/>
                        </a:rPr>
                        <a:t>Term Infants (n=4)</a:t>
                      </a:r>
                      <a:endParaRPr lang="en-US" dirty="0">
                        <a:latin typeface="Garamond"/>
                        <a:cs typeface="Garamond"/>
                      </a:endParaRPr>
                    </a:p>
                  </a:txBody>
                  <a:tcPr/>
                </a:tc>
                <a:extLst>
                  <a:ext uri="{0D108BD9-81ED-4DB2-BD59-A6C34878D82A}">
                    <a16:rowId xmlns:a16="http://schemas.microsoft.com/office/drawing/2014/main" val="10000"/>
                  </a:ext>
                </a:extLst>
              </a:tr>
              <a:tr h="370840">
                <a:tc>
                  <a:txBody>
                    <a:bodyPr/>
                    <a:lstStyle/>
                    <a:p>
                      <a:r>
                        <a:rPr lang="en-US" dirty="0" smtClean="0">
                          <a:latin typeface="Garamond"/>
                          <a:cs typeface="Garamond"/>
                        </a:rPr>
                        <a:t>Mean NICU LOS: </a:t>
                      </a:r>
                      <a:endParaRPr lang="en-US" dirty="0">
                        <a:latin typeface="Garamond"/>
                        <a:cs typeface="Garamond"/>
                      </a:endParaRPr>
                    </a:p>
                  </a:txBody>
                  <a:tcPr/>
                </a:tc>
                <a:tc>
                  <a:txBody>
                    <a:bodyPr/>
                    <a:lstStyle/>
                    <a:p>
                      <a:r>
                        <a:rPr lang="en-US" dirty="0" smtClean="0">
                          <a:latin typeface="Garamond"/>
                          <a:cs typeface="Garamond"/>
                        </a:rPr>
                        <a:t>100 days</a:t>
                      </a:r>
                      <a:endParaRPr lang="en-US" dirty="0">
                        <a:latin typeface="Garamond"/>
                        <a:cs typeface="Garamond"/>
                      </a:endParaRPr>
                    </a:p>
                  </a:txBody>
                  <a:tcPr/>
                </a:tc>
                <a:tc>
                  <a:txBody>
                    <a:bodyPr/>
                    <a:lstStyle/>
                    <a:p>
                      <a:r>
                        <a:rPr lang="en-US" dirty="0" smtClean="0">
                          <a:latin typeface="Garamond"/>
                          <a:cs typeface="Garamond"/>
                        </a:rPr>
                        <a:t>60 days</a:t>
                      </a:r>
                      <a:endParaRPr lang="en-US" dirty="0">
                        <a:latin typeface="Garamond"/>
                        <a:cs typeface="Garamond"/>
                      </a:endParaRPr>
                    </a:p>
                  </a:txBody>
                  <a:tcPr/>
                </a:tc>
                <a:extLst>
                  <a:ext uri="{0D108BD9-81ED-4DB2-BD59-A6C34878D82A}">
                    <a16:rowId xmlns:a16="http://schemas.microsoft.com/office/drawing/2014/main" val="10001"/>
                  </a:ext>
                </a:extLst>
              </a:tr>
              <a:tr h="370840">
                <a:tc>
                  <a:txBody>
                    <a:bodyPr/>
                    <a:lstStyle/>
                    <a:p>
                      <a:r>
                        <a:rPr lang="en-US" dirty="0" smtClean="0">
                          <a:latin typeface="Garamond"/>
                          <a:cs typeface="Garamond"/>
                        </a:rPr>
                        <a:t>Mean BW:</a:t>
                      </a:r>
                      <a:endParaRPr lang="en-US" dirty="0">
                        <a:latin typeface="Garamond"/>
                        <a:cs typeface="Garamond"/>
                      </a:endParaRPr>
                    </a:p>
                  </a:txBody>
                  <a:tcPr/>
                </a:tc>
                <a:tc>
                  <a:txBody>
                    <a:bodyPr/>
                    <a:lstStyle/>
                    <a:p>
                      <a:r>
                        <a:rPr lang="en-US" dirty="0" smtClean="0">
                          <a:latin typeface="Garamond"/>
                          <a:cs typeface="Garamond"/>
                        </a:rPr>
                        <a:t>820</a:t>
                      </a:r>
                      <a:r>
                        <a:rPr lang="en-US" baseline="0" dirty="0" smtClean="0">
                          <a:latin typeface="Garamond"/>
                          <a:cs typeface="Garamond"/>
                        </a:rPr>
                        <a:t> grams</a:t>
                      </a:r>
                      <a:endParaRPr lang="en-US" dirty="0">
                        <a:latin typeface="Garamond"/>
                        <a:cs typeface="Garamond"/>
                      </a:endParaRPr>
                    </a:p>
                  </a:txBody>
                  <a:tcPr/>
                </a:tc>
                <a:tc>
                  <a:txBody>
                    <a:bodyPr/>
                    <a:lstStyle/>
                    <a:p>
                      <a:r>
                        <a:rPr lang="en-US" dirty="0" smtClean="0">
                          <a:latin typeface="Garamond"/>
                          <a:cs typeface="Garamond"/>
                        </a:rPr>
                        <a:t>2650 grams</a:t>
                      </a:r>
                      <a:endParaRPr lang="en-US" dirty="0">
                        <a:latin typeface="Garamond"/>
                        <a:cs typeface="Garamond"/>
                      </a:endParaRPr>
                    </a:p>
                  </a:txBody>
                  <a:tcPr/>
                </a:tc>
                <a:extLst>
                  <a:ext uri="{0D108BD9-81ED-4DB2-BD59-A6C34878D82A}">
                    <a16:rowId xmlns:a16="http://schemas.microsoft.com/office/drawing/2014/main" val="10002"/>
                  </a:ext>
                </a:extLst>
              </a:tr>
              <a:tr h="370840">
                <a:tc>
                  <a:txBody>
                    <a:bodyPr/>
                    <a:lstStyle/>
                    <a:p>
                      <a:r>
                        <a:rPr lang="en-US" dirty="0" smtClean="0">
                          <a:latin typeface="Garamond"/>
                          <a:cs typeface="Garamond"/>
                        </a:rPr>
                        <a:t>Mean GA (weeks): </a:t>
                      </a:r>
                      <a:endParaRPr lang="en-US" dirty="0">
                        <a:latin typeface="Garamond"/>
                        <a:cs typeface="Garamond"/>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Garamond"/>
                          <a:cs typeface="Garamond"/>
                        </a:rPr>
                        <a:t>26 </a:t>
                      </a:r>
                      <a:r>
                        <a:rPr lang="en-US" dirty="0" err="1" smtClean="0">
                          <a:latin typeface="Garamond"/>
                          <a:cs typeface="Garamond"/>
                        </a:rPr>
                        <a:t>wks</a:t>
                      </a:r>
                      <a:r>
                        <a:rPr lang="en-US" dirty="0" smtClean="0">
                          <a:latin typeface="Garamond"/>
                          <a:cs typeface="Garamond"/>
                        </a:rPr>
                        <a:t> </a:t>
                      </a:r>
                    </a:p>
                    <a:p>
                      <a:pPr marL="0" marR="0" indent="0" algn="l" defTabSz="457200" rtl="0" eaLnBrk="1" fontAlgn="auto" latinLnBrk="0" hangingPunct="1">
                        <a:lnSpc>
                          <a:spcPct val="100000"/>
                        </a:lnSpc>
                        <a:spcBef>
                          <a:spcPts val="0"/>
                        </a:spcBef>
                        <a:spcAft>
                          <a:spcPts val="0"/>
                        </a:spcAft>
                        <a:buClrTx/>
                        <a:buSzTx/>
                        <a:buFontTx/>
                        <a:buNone/>
                        <a:tabLst/>
                        <a:defRPr/>
                      </a:pPr>
                      <a:r>
                        <a:rPr lang="nl-NL" dirty="0" smtClean="0">
                          <a:latin typeface="Garamond"/>
                          <a:cs typeface="Garamond"/>
                        </a:rPr>
                        <a:t>± 1.7 </a:t>
                      </a:r>
                      <a:r>
                        <a:rPr lang="nl-NL" dirty="0" err="1" smtClean="0">
                          <a:latin typeface="Garamond"/>
                          <a:cs typeface="Garamond"/>
                        </a:rPr>
                        <a:t>wks</a:t>
                      </a:r>
                      <a:endParaRPr lang="nl-NL" dirty="0" smtClean="0">
                        <a:latin typeface="Garamond"/>
                        <a:cs typeface="Garamond"/>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Garamond"/>
                          <a:cs typeface="Garamond"/>
                        </a:rPr>
                        <a:t>36 </a:t>
                      </a:r>
                      <a:r>
                        <a:rPr lang="en-US" dirty="0" err="1" smtClean="0">
                          <a:latin typeface="Garamond"/>
                          <a:cs typeface="Garamond"/>
                        </a:rPr>
                        <a:t>wks</a:t>
                      </a:r>
                      <a:r>
                        <a:rPr lang="en-US" baseline="0" dirty="0" smtClean="0">
                          <a:latin typeface="Garamond"/>
                          <a:cs typeface="Garamond"/>
                        </a:rPr>
                        <a:t> </a:t>
                      </a:r>
                    </a:p>
                    <a:p>
                      <a:pPr marL="0" marR="0" indent="0" algn="l" defTabSz="457200" rtl="0" eaLnBrk="1" fontAlgn="auto" latinLnBrk="0" hangingPunct="1">
                        <a:lnSpc>
                          <a:spcPct val="100000"/>
                        </a:lnSpc>
                        <a:spcBef>
                          <a:spcPts val="0"/>
                        </a:spcBef>
                        <a:spcAft>
                          <a:spcPts val="0"/>
                        </a:spcAft>
                        <a:buClrTx/>
                        <a:buSzTx/>
                        <a:buFontTx/>
                        <a:buNone/>
                        <a:tabLst/>
                        <a:defRPr/>
                      </a:pPr>
                      <a:r>
                        <a:rPr lang="nl-NL" baseline="0" dirty="0" smtClean="0">
                          <a:latin typeface="Garamond"/>
                          <a:cs typeface="Garamond"/>
                        </a:rPr>
                        <a:t>± 2.5 </a:t>
                      </a:r>
                      <a:r>
                        <a:rPr lang="nl-NL" baseline="0" dirty="0" err="1" smtClean="0">
                          <a:latin typeface="Garamond"/>
                          <a:cs typeface="Garamond"/>
                        </a:rPr>
                        <a:t>wks</a:t>
                      </a:r>
                      <a:endParaRPr lang="nl-NL" baseline="0" dirty="0" smtClean="0">
                        <a:latin typeface="Garamond"/>
                        <a:cs typeface="Garamond"/>
                      </a:endParaRPr>
                    </a:p>
                  </a:txBody>
                  <a:tcPr/>
                </a:tc>
                <a:extLst>
                  <a:ext uri="{0D108BD9-81ED-4DB2-BD59-A6C34878D82A}">
                    <a16:rowId xmlns:a16="http://schemas.microsoft.com/office/drawing/2014/main" val="10003"/>
                  </a:ext>
                </a:extLst>
              </a:tr>
              <a:tr h="370840">
                <a:tc>
                  <a:txBody>
                    <a:bodyPr/>
                    <a:lstStyle/>
                    <a:p>
                      <a:r>
                        <a:rPr lang="en-US" dirty="0" smtClean="0">
                          <a:latin typeface="Garamond"/>
                          <a:cs typeface="Garamond"/>
                        </a:rPr>
                        <a:t>Male : Female</a:t>
                      </a:r>
                      <a:endParaRPr lang="en-US" dirty="0">
                        <a:latin typeface="Garamond"/>
                        <a:cs typeface="Garamond"/>
                      </a:endParaRPr>
                    </a:p>
                  </a:txBody>
                  <a:tcPr/>
                </a:tc>
                <a:tc>
                  <a:txBody>
                    <a:bodyPr/>
                    <a:lstStyle/>
                    <a:p>
                      <a:r>
                        <a:rPr lang="en-US" dirty="0" smtClean="0">
                          <a:latin typeface="Garamond"/>
                          <a:cs typeface="Garamond"/>
                        </a:rPr>
                        <a:t>13:8</a:t>
                      </a:r>
                      <a:endParaRPr lang="en-US" dirty="0">
                        <a:latin typeface="Garamond"/>
                        <a:cs typeface="Garamond"/>
                      </a:endParaRPr>
                    </a:p>
                  </a:txBody>
                  <a:tcPr/>
                </a:tc>
                <a:tc>
                  <a:txBody>
                    <a:bodyPr/>
                    <a:lstStyle/>
                    <a:p>
                      <a:r>
                        <a:rPr lang="en-US" dirty="0" smtClean="0">
                          <a:latin typeface="Garamond"/>
                          <a:cs typeface="Garamond"/>
                        </a:rPr>
                        <a:t>3:1</a:t>
                      </a:r>
                      <a:endParaRPr lang="en-US" dirty="0">
                        <a:latin typeface="Garamond"/>
                        <a:cs typeface="Garamond"/>
                      </a:endParaRPr>
                    </a:p>
                  </a:txBody>
                  <a:tcPr/>
                </a:tc>
                <a:extLst>
                  <a:ext uri="{0D108BD9-81ED-4DB2-BD59-A6C34878D82A}">
                    <a16:rowId xmlns:a16="http://schemas.microsoft.com/office/drawing/2014/main" val="10004"/>
                  </a:ext>
                </a:extLst>
              </a:tr>
              <a:tr h="370840">
                <a:tc>
                  <a:txBody>
                    <a:bodyPr/>
                    <a:lstStyle/>
                    <a:p>
                      <a:r>
                        <a:rPr lang="en-US" dirty="0" smtClean="0">
                          <a:latin typeface="Garamond"/>
                          <a:cs typeface="Garamond"/>
                        </a:rPr>
                        <a:t>Mean</a:t>
                      </a:r>
                      <a:r>
                        <a:rPr lang="en-US" baseline="0" dirty="0" smtClean="0">
                          <a:latin typeface="Garamond"/>
                          <a:cs typeface="Garamond"/>
                        </a:rPr>
                        <a:t> age at enrollment: </a:t>
                      </a:r>
                      <a:endParaRPr lang="en-US" dirty="0">
                        <a:latin typeface="Garamond"/>
                        <a:cs typeface="Garamond"/>
                      </a:endParaRPr>
                    </a:p>
                  </a:txBody>
                  <a:tcPr/>
                </a:tc>
                <a:tc>
                  <a:txBody>
                    <a:bodyPr/>
                    <a:lstStyle/>
                    <a:p>
                      <a:r>
                        <a:rPr lang="en-US" dirty="0" smtClean="0">
                          <a:latin typeface="Garamond"/>
                          <a:cs typeface="Garamond"/>
                        </a:rPr>
                        <a:t>3.3 </a:t>
                      </a:r>
                      <a:r>
                        <a:rPr lang="en-US" dirty="0" err="1" smtClean="0">
                          <a:latin typeface="Garamond"/>
                          <a:cs typeface="Garamond"/>
                        </a:rPr>
                        <a:t>yrs</a:t>
                      </a:r>
                      <a:r>
                        <a:rPr lang="en-US" dirty="0" smtClean="0">
                          <a:latin typeface="Garamond"/>
                          <a:cs typeface="Garamond"/>
                        </a:rPr>
                        <a:t> /</a:t>
                      </a:r>
                    </a:p>
                    <a:p>
                      <a:r>
                        <a:rPr lang="en-US" dirty="0" smtClean="0">
                          <a:latin typeface="Garamond"/>
                          <a:cs typeface="Garamond"/>
                        </a:rPr>
                        <a:t>39 months</a:t>
                      </a:r>
                      <a:endParaRPr lang="en-US" dirty="0">
                        <a:latin typeface="Garamond"/>
                        <a:cs typeface="Garamond"/>
                      </a:endParaRPr>
                    </a:p>
                  </a:txBody>
                  <a:tcPr/>
                </a:tc>
                <a:tc>
                  <a:txBody>
                    <a:bodyPr/>
                    <a:lstStyle/>
                    <a:p>
                      <a:r>
                        <a:rPr lang="en-US" dirty="0" smtClean="0">
                          <a:latin typeface="Garamond"/>
                          <a:cs typeface="Garamond"/>
                        </a:rPr>
                        <a:t>2.4 </a:t>
                      </a:r>
                      <a:r>
                        <a:rPr lang="en-US" dirty="0" err="1" smtClean="0">
                          <a:latin typeface="Garamond"/>
                          <a:cs typeface="Garamond"/>
                        </a:rPr>
                        <a:t>yrs</a:t>
                      </a:r>
                      <a:r>
                        <a:rPr lang="en-US" dirty="0" smtClean="0">
                          <a:latin typeface="Garamond"/>
                          <a:cs typeface="Garamond"/>
                        </a:rPr>
                        <a:t> /</a:t>
                      </a:r>
                    </a:p>
                    <a:p>
                      <a:r>
                        <a:rPr lang="en-US" dirty="0" smtClean="0">
                          <a:latin typeface="Garamond"/>
                          <a:cs typeface="Garamond"/>
                        </a:rPr>
                        <a:t>29 months</a:t>
                      </a:r>
                      <a:endParaRPr lang="en-US" dirty="0">
                        <a:latin typeface="Garamond"/>
                        <a:cs typeface="Garamond"/>
                      </a:endParaRPr>
                    </a:p>
                  </a:txBody>
                  <a:tcPr/>
                </a:tc>
                <a:extLst>
                  <a:ext uri="{0D108BD9-81ED-4DB2-BD59-A6C34878D82A}">
                    <a16:rowId xmlns:a16="http://schemas.microsoft.com/office/drawing/2014/main" val="10005"/>
                  </a:ext>
                </a:extLst>
              </a:tr>
              <a:tr h="370840">
                <a:tc>
                  <a:txBody>
                    <a:bodyPr/>
                    <a:lstStyle/>
                    <a:p>
                      <a:r>
                        <a:rPr lang="en-US" sz="1600" dirty="0" smtClean="0">
                          <a:latin typeface="Garamond"/>
                          <a:cs typeface="Garamond"/>
                        </a:rPr>
                        <a:t>Monthly</a:t>
                      </a:r>
                      <a:r>
                        <a:rPr lang="en-US" sz="1600" baseline="0" dirty="0" smtClean="0">
                          <a:latin typeface="Garamond"/>
                          <a:cs typeface="Garamond"/>
                        </a:rPr>
                        <a:t> </a:t>
                      </a:r>
                      <a:r>
                        <a:rPr lang="en-US" sz="1600" dirty="0" smtClean="0">
                          <a:latin typeface="Garamond"/>
                          <a:cs typeface="Garamond"/>
                        </a:rPr>
                        <a:t>Income/ </a:t>
                      </a:r>
                    </a:p>
                    <a:p>
                      <a:r>
                        <a:rPr lang="en-US" sz="1600" baseline="0" dirty="0" smtClean="0">
                          <a:latin typeface="Garamond"/>
                          <a:cs typeface="Garamond"/>
                        </a:rPr>
                        <a:t>% of Poverty</a:t>
                      </a:r>
                      <a:endParaRPr lang="en-US" sz="1600" dirty="0">
                        <a:latin typeface="Garamond"/>
                        <a:cs typeface="Garamond"/>
                      </a:endParaRPr>
                    </a:p>
                  </a:txBody>
                  <a:tcPr/>
                </a:tc>
                <a:tc>
                  <a:txBody>
                    <a:bodyPr/>
                    <a:lstStyle/>
                    <a:p>
                      <a:r>
                        <a:rPr lang="en-US" dirty="0" smtClean="0">
                          <a:latin typeface="Garamond"/>
                          <a:cs typeface="Garamond"/>
                        </a:rPr>
                        <a:t>$1470 /</a:t>
                      </a:r>
                    </a:p>
                    <a:p>
                      <a:r>
                        <a:rPr lang="en-US" dirty="0" smtClean="0">
                          <a:latin typeface="Garamond"/>
                          <a:cs typeface="Garamond"/>
                        </a:rPr>
                        <a:t>80 %</a:t>
                      </a:r>
                      <a:endParaRPr lang="en-US" dirty="0">
                        <a:latin typeface="Garamond"/>
                        <a:cs typeface="Garamond"/>
                      </a:endParaRPr>
                    </a:p>
                  </a:txBody>
                  <a:tcPr/>
                </a:tc>
                <a:tc>
                  <a:txBody>
                    <a:bodyPr/>
                    <a:lstStyle/>
                    <a:p>
                      <a:r>
                        <a:rPr lang="en-US" dirty="0" smtClean="0">
                          <a:latin typeface="Garamond"/>
                          <a:cs typeface="Garamond"/>
                        </a:rPr>
                        <a:t>$1820 /</a:t>
                      </a:r>
                    </a:p>
                    <a:p>
                      <a:r>
                        <a:rPr lang="en-US" dirty="0" smtClean="0">
                          <a:latin typeface="Garamond"/>
                          <a:cs typeface="Garamond"/>
                        </a:rPr>
                        <a:t>92</a:t>
                      </a:r>
                      <a:r>
                        <a:rPr lang="en-US" baseline="0" dirty="0" smtClean="0">
                          <a:latin typeface="Garamond"/>
                          <a:cs typeface="Garamond"/>
                        </a:rPr>
                        <a:t> </a:t>
                      </a:r>
                      <a:r>
                        <a:rPr lang="en-US" dirty="0" smtClean="0">
                          <a:latin typeface="Garamond"/>
                          <a:cs typeface="Garamond"/>
                        </a:rPr>
                        <a:t>%</a:t>
                      </a:r>
                      <a:endParaRPr lang="en-US" dirty="0">
                        <a:latin typeface="Garamond"/>
                        <a:cs typeface="Garamond"/>
                      </a:endParaRPr>
                    </a:p>
                  </a:txBody>
                  <a:tcPr/>
                </a:tc>
                <a:extLst>
                  <a:ext uri="{0D108BD9-81ED-4DB2-BD59-A6C34878D82A}">
                    <a16:rowId xmlns:a16="http://schemas.microsoft.com/office/drawing/2014/main" val="10006"/>
                  </a:ext>
                </a:extLst>
              </a:tr>
            </a:tbl>
          </a:graphicData>
        </a:graphic>
      </p:graphicFrame>
      <p:sp>
        <p:nvSpPr>
          <p:cNvPr id="6" name="Content Placeholder 5"/>
          <p:cNvSpPr>
            <a:spLocks noGrp="1"/>
          </p:cNvSpPr>
          <p:nvPr>
            <p:ph idx="16"/>
          </p:nvPr>
        </p:nvSpPr>
        <p:spPr>
          <a:solidFill>
            <a:schemeClr val="bg2"/>
          </a:solidFill>
        </p:spPr>
        <p:txBody>
          <a:bodyPr/>
          <a:lstStyle/>
          <a:p>
            <a:pPr>
              <a:spcAft>
                <a:spcPts val="0"/>
              </a:spcAft>
            </a:pPr>
            <a:r>
              <a:rPr lang="en-US" sz="2400" dirty="0">
                <a:latin typeface="Times New Roman" panose="02020603050405020304" pitchFamily="18" charset="0"/>
                <a:cs typeface="Times New Roman" panose="02020603050405020304" pitchFamily="18" charset="0"/>
              </a:rPr>
              <a:t>Extent of Delays</a:t>
            </a:r>
          </a:p>
          <a:p>
            <a:pPr lvl="1">
              <a:spcAft>
                <a:spcPts val="1200"/>
              </a:spcAft>
            </a:pPr>
            <a:r>
              <a:rPr lang="en-US" sz="2400" dirty="0" err="1" smtClean="0">
                <a:latin typeface="Times New Roman" panose="02020603050405020304" pitchFamily="18" charset="0"/>
                <a:cs typeface="Times New Roman" panose="02020603050405020304" pitchFamily="18" charset="0"/>
              </a:rPr>
              <a:t>Bayley</a:t>
            </a:r>
            <a:r>
              <a:rPr lang="en-US" sz="2400" dirty="0" smtClean="0">
                <a:latin typeface="Times New Roman" panose="02020603050405020304" pitchFamily="18" charset="0"/>
                <a:cs typeface="Times New Roman" panose="02020603050405020304" pitchFamily="18" charset="0"/>
              </a:rPr>
              <a:t> III scores at 2 years were &lt; 85 for one domain: cognitive, motor, and speech</a:t>
            </a:r>
          </a:p>
          <a:p>
            <a:pPr>
              <a:spcAft>
                <a:spcPts val="0"/>
              </a:spcAft>
            </a:pPr>
            <a:r>
              <a:rPr lang="en-US" sz="2400" dirty="0" smtClean="0">
                <a:latin typeface="Times New Roman" panose="02020603050405020304" pitchFamily="18" charset="0"/>
                <a:cs typeface="Times New Roman" panose="02020603050405020304" pitchFamily="18" charset="0"/>
              </a:rPr>
              <a:t>Extent of Medical Problems</a:t>
            </a:r>
          </a:p>
          <a:p>
            <a:pPr lvl="1"/>
            <a:r>
              <a:rPr lang="en-US" sz="2400" dirty="0" smtClean="0">
                <a:latin typeface="Times New Roman" panose="02020603050405020304" pitchFamily="18" charset="0"/>
                <a:cs typeface="Times New Roman" panose="02020603050405020304" pitchFamily="18" charset="0"/>
              </a:rPr>
              <a:t>Mean NICU stay was 94 days, with at least 3 NICU morbidities before discharge</a:t>
            </a:r>
            <a:endParaRPr lang="en-US" dirty="0"/>
          </a:p>
        </p:txBody>
      </p:sp>
      <p:sp>
        <p:nvSpPr>
          <p:cNvPr id="4" name="Slide Number Placeholder 3"/>
          <p:cNvSpPr>
            <a:spLocks noGrp="1"/>
          </p:cNvSpPr>
          <p:nvPr>
            <p:ph type="sldNum" sz="quarter" idx="17"/>
          </p:nvPr>
        </p:nvSpPr>
        <p:spPr/>
        <p:txBody>
          <a:bodyPr/>
          <a:lstStyle/>
          <a:p>
            <a:pPr>
              <a:defRPr/>
            </a:pPr>
            <a:fld id="{5C139388-F697-405F-83C2-5DDCDA3E4869}" type="slidenum">
              <a:rPr lang="en-US" altLang="en-US" smtClean="0"/>
              <a:pPr>
                <a:defRPr/>
              </a:pPr>
              <a:t>12</a:t>
            </a:fld>
            <a:endParaRPr lang="en-US" altLang="en-US"/>
          </a:p>
        </p:txBody>
      </p:sp>
      <p:sp>
        <p:nvSpPr>
          <p:cNvPr id="5" name="Footer Placeholder 4"/>
          <p:cNvSpPr>
            <a:spLocks noGrp="1"/>
          </p:cNvSpPr>
          <p:nvPr>
            <p:ph type="ftr" sz="quarter" idx="18"/>
          </p:nvPr>
        </p:nvSpPr>
        <p:spPr/>
        <p:txBody>
          <a:bodyPr/>
          <a:lstStyle/>
          <a:p>
            <a:pPr>
              <a:defRPr/>
            </a:pPr>
            <a:r>
              <a:rPr lang="en-US" altLang="en-US" dirty="0" smtClean="0"/>
              <a:t>Silver Lining for High-Risk Infants</a:t>
            </a:r>
          </a:p>
        </p:txBody>
      </p:sp>
      <p:sp>
        <p:nvSpPr>
          <p:cNvPr id="2" name="TextBox 1"/>
          <p:cNvSpPr txBox="1"/>
          <p:nvPr/>
        </p:nvSpPr>
        <p:spPr>
          <a:xfrm>
            <a:off x="175648" y="5554037"/>
            <a:ext cx="4514849" cy="400110"/>
          </a:xfrm>
          <a:prstGeom prst="rect">
            <a:avLst/>
          </a:prstGeom>
          <a:noFill/>
        </p:spPr>
        <p:txBody>
          <a:bodyPr wrap="square" rtlCol="0">
            <a:spAutoFit/>
          </a:bodyPr>
          <a:lstStyle/>
          <a:p>
            <a:r>
              <a:rPr lang="en-US" sz="2000" dirty="0" smtClean="0">
                <a:latin typeface="Garamond" panose="02020404030301010803" pitchFamily="18" charset="0"/>
              </a:rPr>
              <a:t>* One patient died before study completion </a:t>
            </a:r>
            <a:endParaRPr lang="en-US" sz="2000" dirty="0">
              <a:latin typeface="Garamond" panose="02020404030301010803" pitchFamily="18" charset="0"/>
            </a:endParaRPr>
          </a:p>
        </p:txBody>
      </p:sp>
    </p:spTree>
    <p:extLst>
      <p:ext uri="{BB962C8B-B14F-4D97-AF65-F5344CB8AC3E}">
        <p14:creationId xmlns:p14="http://schemas.microsoft.com/office/powerpoint/2010/main" val="455289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FE4E3"/>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5C139388-F697-405F-83C2-5DDCDA3E4869}" type="slidenum">
              <a:rPr lang="en-US" altLang="en-US" smtClean="0"/>
              <a:pPr>
                <a:defRPr/>
              </a:pPr>
              <a:t>13</a:t>
            </a:fld>
            <a:endParaRPr lang="en-US" altLang="en-US"/>
          </a:p>
        </p:txBody>
      </p:sp>
      <p:sp>
        <p:nvSpPr>
          <p:cNvPr id="5" name="Footer Placeholder 4"/>
          <p:cNvSpPr>
            <a:spLocks noGrp="1"/>
          </p:cNvSpPr>
          <p:nvPr>
            <p:ph type="ftr" sz="quarter" idx="15"/>
          </p:nvPr>
        </p:nvSpPr>
        <p:spPr/>
        <p:txBody>
          <a:bodyPr/>
          <a:lstStyle/>
          <a:p>
            <a:pPr>
              <a:defRPr/>
            </a:pPr>
            <a:r>
              <a:rPr lang="en-US" altLang="en-US" dirty="0" smtClean="0"/>
              <a:t>Silver Lining for High-Risk Infants</a:t>
            </a:r>
          </a:p>
        </p:txBody>
      </p:sp>
      <p:sp>
        <p:nvSpPr>
          <p:cNvPr id="6" name="Text Placeholder 5"/>
          <p:cNvSpPr>
            <a:spLocks noGrp="1"/>
          </p:cNvSpPr>
          <p:nvPr>
            <p:ph type="body" sz="quarter" idx="12"/>
          </p:nvPr>
        </p:nvSpPr>
        <p:spPr>
          <a:xfrm>
            <a:off x="346035" y="5181600"/>
            <a:ext cx="8460632" cy="685800"/>
          </a:xfrm>
        </p:spPr>
        <p:txBody>
          <a:bodyPr/>
          <a:lstStyle/>
          <a:p>
            <a:pPr marL="0" indent="0">
              <a:spcAft>
                <a:spcPts val="0"/>
              </a:spcAft>
              <a:buNone/>
            </a:pPr>
            <a:r>
              <a:rPr lang="en-US" sz="2000" dirty="0" smtClean="0">
                <a:latin typeface="Garamond"/>
                <a:cs typeface="Garamond"/>
              </a:rPr>
              <a:t>Mean Frequency score= 2</a:t>
            </a:r>
          </a:p>
          <a:p>
            <a:pPr marL="0" indent="0">
              <a:spcAft>
                <a:spcPts val="0"/>
              </a:spcAft>
              <a:buNone/>
            </a:pPr>
            <a:r>
              <a:rPr lang="en-US" sz="2000" dirty="0" smtClean="0">
                <a:latin typeface="Garamond"/>
                <a:cs typeface="Garamond"/>
              </a:rPr>
              <a:t>Mean no. of events with above average frequency: 6/20</a:t>
            </a:r>
          </a:p>
          <a:p>
            <a:pPr marL="0" indent="0">
              <a:spcBef>
                <a:spcPts val="0"/>
              </a:spcBef>
              <a:buNone/>
            </a:pPr>
            <a:endParaRPr lang="en-US" sz="2000" dirty="0">
              <a:latin typeface="Garamond"/>
              <a:cs typeface="Garamond"/>
            </a:endParaRPr>
          </a:p>
          <a:p>
            <a:pPr marL="0" indent="0">
              <a:buNone/>
            </a:pPr>
            <a:endParaRPr lang="en-US" sz="2800" dirty="0" smtClean="0">
              <a:latin typeface="Garamond"/>
              <a:cs typeface="Garamond"/>
            </a:endParaRPr>
          </a:p>
          <a:p>
            <a:pPr marL="0" indent="0">
              <a:buNone/>
            </a:pPr>
            <a:endParaRPr lang="en-US" sz="2800" dirty="0">
              <a:latin typeface="Garamond"/>
              <a:cs typeface="Garamond"/>
            </a:endParaRPr>
          </a:p>
          <a:p>
            <a:pPr marL="0" indent="0">
              <a:buNone/>
            </a:pPr>
            <a:endParaRPr lang="en-US" sz="2800" dirty="0" smtClean="0">
              <a:latin typeface="Garamond"/>
              <a:cs typeface="Garamond"/>
            </a:endParaRPr>
          </a:p>
          <a:p>
            <a:pPr marL="0" indent="0">
              <a:spcBef>
                <a:spcPts val="0"/>
              </a:spcBef>
              <a:spcAft>
                <a:spcPts val="0"/>
              </a:spcAft>
              <a:buNone/>
            </a:pPr>
            <a:endParaRPr lang="en-US" sz="2800" dirty="0">
              <a:latin typeface="Garamond"/>
              <a:cs typeface="Garamond"/>
            </a:endParaRPr>
          </a:p>
          <a:p>
            <a:pPr marL="0" indent="0">
              <a:spcBef>
                <a:spcPts val="0"/>
              </a:spcBef>
              <a:spcAft>
                <a:spcPts val="0"/>
              </a:spcAft>
              <a:buNone/>
            </a:pPr>
            <a:endParaRPr lang="en-US" sz="2800" dirty="0" smtClean="0">
              <a:latin typeface="Garamond"/>
              <a:cs typeface="Garamond"/>
            </a:endParaRPr>
          </a:p>
          <a:p>
            <a:pPr marL="0" indent="0">
              <a:spcBef>
                <a:spcPts val="0"/>
              </a:spcBef>
              <a:spcAft>
                <a:spcPts val="0"/>
              </a:spcAft>
              <a:buNone/>
            </a:pPr>
            <a:endParaRPr lang="en-US" sz="2800" dirty="0">
              <a:latin typeface="Garamond"/>
              <a:cs typeface="Garamond"/>
            </a:endParaRPr>
          </a:p>
          <a:p>
            <a:pPr marL="0" indent="0">
              <a:spcBef>
                <a:spcPts val="0"/>
              </a:spcBef>
              <a:spcAft>
                <a:spcPts val="0"/>
              </a:spcAft>
              <a:buNone/>
            </a:pPr>
            <a:endParaRPr lang="en-US" sz="2000" dirty="0">
              <a:latin typeface="Garamond"/>
              <a:cs typeface="Garamond"/>
            </a:endParaRPr>
          </a:p>
          <a:p>
            <a:pPr marL="0" indent="0">
              <a:spcBef>
                <a:spcPts val="0"/>
              </a:spcBef>
              <a:spcAft>
                <a:spcPts val="0"/>
              </a:spcAft>
              <a:buNone/>
            </a:pPr>
            <a:endParaRPr lang="en-US" sz="2000" dirty="0">
              <a:latin typeface="Garamond"/>
              <a:cs typeface="Garamond"/>
            </a:endParaRPr>
          </a:p>
        </p:txBody>
      </p:sp>
      <p:pic>
        <p:nvPicPr>
          <p:cNvPr id="7" name="Picture 6"/>
          <p:cNvPicPr>
            <a:picLocks noChangeAspect="1"/>
          </p:cNvPicPr>
          <p:nvPr/>
        </p:nvPicPr>
        <p:blipFill>
          <a:blip r:embed="rId3"/>
          <a:stretch>
            <a:fillRect/>
          </a:stretch>
        </p:blipFill>
        <p:spPr>
          <a:xfrm>
            <a:off x="346035" y="229433"/>
            <a:ext cx="8460632" cy="4875968"/>
          </a:xfrm>
          <a:prstGeom prst="rect">
            <a:avLst/>
          </a:prstGeom>
        </p:spPr>
      </p:pic>
      <p:sp>
        <p:nvSpPr>
          <p:cNvPr id="9" name="TextBox 8"/>
          <p:cNvSpPr txBox="1"/>
          <p:nvPr/>
        </p:nvSpPr>
        <p:spPr>
          <a:xfrm>
            <a:off x="4876800" y="2819400"/>
            <a:ext cx="2438400" cy="276999"/>
          </a:xfrm>
          <a:prstGeom prst="rect">
            <a:avLst/>
          </a:prstGeom>
          <a:noFill/>
        </p:spPr>
        <p:txBody>
          <a:bodyPr wrap="square" rtlCol="0">
            <a:spAutoFit/>
          </a:bodyPr>
          <a:lstStyle/>
          <a:p>
            <a:r>
              <a:rPr lang="en-US" sz="1200" b="1" dirty="0" smtClean="0">
                <a:solidFill>
                  <a:srgbClr val="FF0000"/>
                </a:solidFill>
              </a:rPr>
              <a:t>1              2              3              4</a:t>
            </a:r>
            <a:endParaRPr lang="en-US" sz="1200" b="1" dirty="0">
              <a:solidFill>
                <a:srgbClr val="FF0000"/>
              </a:solidFill>
            </a:endParaRPr>
          </a:p>
        </p:txBody>
      </p:sp>
      <p:sp>
        <p:nvSpPr>
          <p:cNvPr id="10" name="Oval 9"/>
          <p:cNvSpPr/>
          <p:nvPr/>
        </p:nvSpPr>
        <p:spPr>
          <a:xfrm>
            <a:off x="7543800" y="3048000"/>
            <a:ext cx="1231900" cy="38100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070747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set>
                                      <p:cBhvr>
                                        <p:cTn id="7" dur="455" fill="hold">
                                          <p:stCondLst>
                                            <p:cond delay="0"/>
                                          </p:stCondLst>
                                        </p:cTn>
                                        <p:tgtEl>
                                          <p:spTgt spid="9"/>
                                        </p:tgtEl>
                                        <p:attrNameLst>
                                          <p:attrName>style.rotation</p:attrName>
                                        </p:attrNameLst>
                                      </p:cBhvr>
                                      <p:to>
                                        <p:strVal val="-45.0"/>
                                      </p:to>
                                    </p:set>
                                    <p:anim calcmode="lin" valueType="num">
                                      <p:cBhvr>
                                        <p:cTn id="8"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FE4E3"/>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2900" y="309830"/>
            <a:ext cx="8432800" cy="558800"/>
          </a:xfrm>
        </p:spPr>
        <p:txBody>
          <a:bodyPr/>
          <a:lstStyle/>
          <a:p>
            <a:pPr algn="ctr"/>
            <a:r>
              <a:rPr lang="en-US" sz="3200" dirty="0" smtClean="0"/>
              <a:t>WIDEA - FS</a:t>
            </a:r>
            <a:endParaRPr lang="en-US" sz="3200" dirty="0"/>
          </a:p>
        </p:txBody>
      </p:sp>
      <p:sp>
        <p:nvSpPr>
          <p:cNvPr id="3" name="Text Placeholder 2"/>
          <p:cNvSpPr>
            <a:spLocks noGrp="1"/>
          </p:cNvSpPr>
          <p:nvPr>
            <p:ph type="body" sz="quarter" idx="12"/>
          </p:nvPr>
        </p:nvSpPr>
        <p:spPr>
          <a:xfrm>
            <a:off x="333154" y="2424149"/>
            <a:ext cx="3306717" cy="1562100"/>
          </a:xfrm>
        </p:spPr>
        <p:txBody>
          <a:bodyPr/>
          <a:lstStyle/>
          <a:p>
            <a:pPr>
              <a:spcAft>
                <a:spcPts val="600"/>
              </a:spcAft>
            </a:pPr>
            <a:r>
              <a:rPr lang="en-US" sz="2400" dirty="0" smtClean="0">
                <a:latin typeface="Times New Roman"/>
                <a:cs typeface="Times New Roman"/>
              </a:rPr>
              <a:t>Despite the functional scale being designed for children &lt; 42 months, few patients had scores of 190-200 (top of the scoring scale) even though many were over 42 months</a:t>
            </a:r>
          </a:p>
          <a:p>
            <a:pPr marL="0" indent="0">
              <a:buNone/>
            </a:pPr>
            <a:endParaRPr lang="en-US" sz="800" dirty="0" smtClean="0">
              <a:latin typeface="Times New Roman"/>
              <a:cs typeface="Times New Roman"/>
            </a:endParaRPr>
          </a:p>
          <a:p>
            <a:endParaRPr lang="en-US" sz="2400" dirty="0" smtClean="0">
              <a:latin typeface="Times New Roman"/>
              <a:cs typeface="Times New Roman"/>
            </a:endParaRPr>
          </a:p>
        </p:txBody>
      </p:sp>
      <p:sp>
        <p:nvSpPr>
          <p:cNvPr id="4" name="Slide Number Placeholder 3"/>
          <p:cNvSpPr>
            <a:spLocks noGrp="1"/>
          </p:cNvSpPr>
          <p:nvPr>
            <p:ph type="sldNum" sz="quarter" idx="14"/>
          </p:nvPr>
        </p:nvSpPr>
        <p:spPr/>
        <p:txBody>
          <a:bodyPr/>
          <a:lstStyle/>
          <a:p>
            <a:pPr>
              <a:defRPr/>
            </a:pPr>
            <a:fld id="{5C139388-F697-405F-83C2-5DDCDA3E4869}" type="slidenum">
              <a:rPr lang="en-US" altLang="en-US" smtClean="0"/>
              <a:pPr>
                <a:defRPr/>
              </a:pPr>
              <a:t>14</a:t>
            </a:fld>
            <a:endParaRPr lang="en-US" altLang="en-US"/>
          </a:p>
        </p:txBody>
      </p:sp>
      <p:sp>
        <p:nvSpPr>
          <p:cNvPr id="5" name="Footer Placeholder 4"/>
          <p:cNvSpPr>
            <a:spLocks noGrp="1"/>
          </p:cNvSpPr>
          <p:nvPr>
            <p:ph type="ftr" sz="quarter" idx="15"/>
          </p:nvPr>
        </p:nvSpPr>
        <p:spPr/>
        <p:txBody>
          <a:bodyPr/>
          <a:lstStyle/>
          <a:p>
            <a:pPr>
              <a:defRPr/>
            </a:pPr>
            <a:r>
              <a:rPr lang="en-US" altLang="en-US" smtClean="0"/>
              <a:t>Silver Lining for High-Risk Infants</a:t>
            </a:r>
            <a:endParaRPr lang="en-US" altLang="en-US"/>
          </a:p>
        </p:txBody>
      </p:sp>
      <p:sp>
        <p:nvSpPr>
          <p:cNvPr id="7" name="TextBox 6"/>
          <p:cNvSpPr txBox="1"/>
          <p:nvPr/>
        </p:nvSpPr>
        <p:spPr>
          <a:xfrm>
            <a:off x="373380" y="879516"/>
            <a:ext cx="3361042" cy="1569660"/>
          </a:xfrm>
          <a:prstGeom prst="rect">
            <a:avLst/>
          </a:prstGeom>
          <a:noFill/>
        </p:spPr>
        <p:txBody>
          <a:bodyPr wrap="square" rtlCol="0">
            <a:spAutoFit/>
          </a:bodyPr>
          <a:lstStyle/>
          <a:p>
            <a:pPr marL="342900" lvl="0" indent="-342900">
              <a:spcBef>
                <a:spcPts val="0"/>
              </a:spcBef>
              <a:spcAft>
                <a:spcPts val="1200"/>
              </a:spcAft>
              <a:buFont typeface="Arial"/>
              <a:buChar char="•"/>
            </a:pPr>
            <a:r>
              <a:rPr lang="en-US" sz="2400" dirty="0">
                <a:solidFill>
                  <a:prstClr val="black"/>
                </a:solidFill>
                <a:latin typeface="Times New Roman"/>
                <a:cs typeface="Times New Roman"/>
              </a:rPr>
              <a:t>Functional skills were an average of 6-12 months behind for current age</a:t>
            </a:r>
          </a:p>
        </p:txBody>
      </p:sp>
      <p:pic>
        <p:nvPicPr>
          <p:cNvPr id="8" name="Picture 7"/>
          <p:cNvPicPr>
            <a:picLocks noChangeAspect="1"/>
          </p:cNvPicPr>
          <p:nvPr/>
        </p:nvPicPr>
        <p:blipFill>
          <a:blip r:embed="rId3"/>
          <a:stretch>
            <a:fillRect/>
          </a:stretch>
        </p:blipFill>
        <p:spPr>
          <a:xfrm>
            <a:off x="3822700" y="1524000"/>
            <a:ext cx="4953000" cy="3276600"/>
          </a:xfrm>
          <a:prstGeom prst="rect">
            <a:avLst/>
          </a:prstGeom>
        </p:spPr>
      </p:pic>
    </p:spTree>
    <p:extLst>
      <p:ext uri="{BB962C8B-B14F-4D97-AF65-F5344CB8AC3E}">
        <p14:creationId xmlns:p14="http://schemas.microsoft.com/office/powerpoint/2010/main" val="13842824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FE4E3"/>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5C139388-F697-405F-83C2-5DDCDA3E4869}" type="slidenum">
              <a:rPr lang="en-US" altLang="en-US" smtClean="0"/>
              <a:pPr>
                <a:defRPr/>
              </a:pPr>
              <a:t>15</a:t>
            </a:fld>
            <a:endParaRPr lang="en-US" altLang="en-US"/>
          </a:p>
        </p:txBody>
      </p:sp>
      <p:pic>
        <p:nvPicPr>
          <p:cNvPr id="6" name="Picture 5"/>
          <p:cNvPicPr>
            <a:picLocks noChangeAspect="1"/>
          </p:cNvPicPr>
          <p:nvPr/>
        </p:nvPicPr>
        <p:blipFill>
          <a:blip r:embed="rId3"/>
          <a:stretch>
            <a:fillRect/>
          </a:stretch>
        </p:blipFill>
        <p:spPr>
          <a:xfrm>
            <a:off x="237398" y="298988"/>
            <a:ext cx="8620125" cy="4181475"/>
          </a:xfrm>
          <a:prstGeom prst="rect">
            <a:avLst/>
          </a:prstGeom>
        </p:spPr>
      </p:pic>
      <p:sp>
        <p:nvSpPr>
          <p:cNvPr id="5" name="Footer Placeholder 4"/>
          <p:cNvSpPr>
            <a:spLocks noGrp="1"/>
          </p:cNvSpPr>
          <p:nvPr>
            <p:ph type="ftr" sz="quarter" idx="15"/>
          </p:nvPr>
        </p:nvSpPr>
        <p:spPr/>
        <p:txBody>
          <a:bodyPr/>
          <a:lstStyle/>
          <a:p>
            <a:pPr>
              <a:defRPr/>
            </a:pPr>
            <a:r>
              <a:rPr lang="en-US" altLang="en-US" smtClean="0"/>
              <a:t>Silver Lining for High-Risk Infants</a:t>
            </a:r>
            <a:endParaRPr lang="en-US" altLang="en-US"/>
          </a:p>
        </p:txBody>
      </p:sp>
      <p:sp>
        <p:nvSpPr>
          <p:cNvPr id="2" name="Text Placeholder 1"/>
          <p:cNvSpPr>
            <a:spLocks noGrp="1"/>
          </p:cNvSpPr>
          <p:nvPr>
            <p:ph type="body" sz="quarter" idx="13"/>
          </p:nvPr>
        </p:nvSpPr>
        <p:spPr>
          <a:xfrm>
            <a:off x="267103" y="342900"/>
            <a:ext cx="6972300" cy="558800"/>
          </a:xfrm>
        </p:spPr>
        <p:txBody>
          <a:bodyPr/>
          <a:lstStyle/>
          <a:p>
            <a:r>
              <a:rPr lang="en-US" sz="3600" dirty="0" smtClean="0"/>
              <a:t>Action Plan:</a:t>
            </a:r>
            <a:endParaRPr lang="en-US" sz="3600" dirty="0"/>
          </a:p>
        </p:txBody>
      </p:sp>
      <p:sp>
        <p:nvSpPr>
          <p:cNvPr id="8" name="TextBox 7"/>
          <p:cNvSpPr txBox="1"/>
          <p:nvPr/>
        </p:nvSpPr>
        <p:spPr>
          <a:xfrm>
            <a:off x="267103" y="4524375"/>
            <a:ext cx="8590419" cy="3360920"/>
          </a:xfrm>
          <a:prstGeom prst="rect">
            <a:avLst/>
          </a:prstGeom>
          <a:noFill/>
        </p:spPr>
        <p:txBody>
          <a:bodyPr wrap="square" rtlCol="0">
            <a:spAutoFit/>
          </a:bodyPr>
          <a:lstStyle/>
          <a:p>
            <a:pPr lvl="0">
              <a:spcBef>
                <a:spcPct val="20000"/>
              </a:spcBef>
              <a:spcAft>
                <a:spcPts val="600"/>
              </a:spcAft>
            </a:pPr>
            <a:r>
              <a:rPr lang="en-US" sz="2400" dirty="0">
                <a:solidFill>
                  <a:prstClr val="black"/>
                </a:solidFill>
                <a:latin typeface="Times New Roman"/>
                <a:cs typeface="Times New Roman"/>
              </a:rPr>
              <a:t>Action </a:t>
            </a:r>
            <a:r>
              <a:rPr lang="en-US" sz="2400" dirty="0" smtClean="0">
                <a:solidFill>
                  <a:prstClr val="black"/>
                </a:solidFill>
                <a:latin typeface="Times New Roman"/>
                <a:cs typeface="Times New Roman"/>
              </a:rPr>
              <a:t>Plan Items range: 2 - 6 items per child</a:t>
            </a:r>
          </a:p>
          <a:p>
            <a:pPr>
              <a:spcBef>
                <a:spcPts val="0"/>
              </a:spcBef>
              <a:spcAft>
                <a:spcPts val="600"/>
              </a:spcAft>
            </a:pPr>
            <a:r>
              <a:rPr lang="en-US" sz="2400" dirty="0">
                <a:latin typeface="Times New Roman"/>
                <a:cs typeface="Times New Roman"/>
              </a:rPr>
              <a:t>80% items accomplished by parents, </a:t>
            </a:r>
            <a:r>
              <a:rPr lang="en-US" sz="2400" dirty="0" smtClean="0">
                <a:latin typeface="Times New Roman"/>
                <a:cs typeface="Times New Roman"/>
              </a:rPr>
              <a:t>physician, legal advocate</a:t>
            </a:r>
          </a:p>
          <a:p>
            <a:pPr>
              <a:spcBef>
                <a:spcPts val="0"/>
              </a:spcBef>
              <a:spcAft>
                <a:spcPts val="600"/>
              </a:spcAft>
            </a:pPr>
            <a:r>
              <a:rPr lang="en-US" sz="2400" dirty="0" smtClean="0">
                <a:latin typeface="Times New Roman"/>
                <a:cs typeface="Times New Roman"/>
              </a:rPr>
              <a:t>6 out of 25 families have </a:t>
            </a:r>
            <a:r>
              <a:rPr lang="en-US" sz="2400" dirty="0">
                <a:latin typeface="Times New Roman"/>
                <a:cs typeface="Times New Roman"/>
              </a:rPr>
              <a:t>had legal representation in IEP meetings</a:t>
            </a:r>
          </a:p>
          <a:p>
            <a:pPr>
              <a:spcBef>
                <a:spcPct val="20000"/>
              </a:spcBef>
              <a:spcAft>
                <a:spcPts val="600"/>
              </a:spcAft>
            </a:pPr>
            <a:endParaRPr lang="en-US" sz="2400" dirty="0">
              <a:latin typeface="Times New Roman"/>
              <a:cs typeface="Times New Roman"/>
            </a:endParaRPr>
          </a:p>
          <a:p>
            <a:pPr lvl="0">
              <a:spcBef>
                <a:spcPct val="20000"/>
              </a:spcBef>
              <a:spcAft>
                <a:spcPts val="600"/>
              </a:spcAft>
            </a:pPr>
            <a:endParaRPr lang="en-US" sz="2400" dirty="0" smtClean="0">
              <a:solidFill>
                <a:prstClr val="black"/>
              </a:solidFill>
              <a:latin typeface="Times New Roman"/>
              <a:cs typeface="Times New Roman"/>
            </a:endParaRPr>
          </a:p>
          <a:p>
            <a:pPr lvl="0">
              <a:spcBef>
                <a:spcPts val="0"/>
              </a:spcBef>
              <a:spcAft>
                <a:spcPts val="600"/>
              </a:spcAft>
            </a:pPr>
            <a:endParaRPr lang="en-US" sz="2400" dirty="0" smtClean="0">
              <a:solidFill>
                <a:prstClr val="black"/>
              </a:solidFill>
              <a:latin typeface="Times New Roman"/>
              <a:cs typeface="Times New Roman"/>
            </a:endParaRPr>
          </a:p>
          <a:p>
            <a:pPr lvl="0">
              <a:spcBef>
                <a:spcPct val="20000"/>
              </a:spcBef>
              <a:spcAft>
                <a:spcPts val="1200"/>
              </a:spcAft>
            </a:pPr>
            <a:endParaRPr lang="en-US" sz="2400" dirty="0">
              <a:solidFill>
                <a:prstClr val="black"/>
              </a:solidFill>
              <a:latin typeface="Times New Roman"/>
              <a:cs typeface="Times New Roman"/>
            </a:endParaRPr>
          </a:p>
        </p:txBody>
      </p:sp>
    </p:spTree>
    <p:extLst>
      <p:ext uri="{BB962C8B-B14F-4D97-AF65-F5344CB8AC3E}">
        <p14:creationId xmlns:p14="http://schemas.microsoft.com/office/powerpoint/2010/main" val="2345367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FE4E3"/>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3600" dirty="0" smtClean="0"/>
              <a:t>Qualitative Results</a:t>
            </a:r>
            <a:endParaRPr lang="en-US" sz="3600" dirty="0"/>
          </a:p>
        </p:txBody>
      </p:sp>
      <p:sp>
        <p:nvSpPr>
          <p:cNvPr id="3" name="Text Placeholder 2"/>
          <p:cNvSpPr>
            <a:spLocks noGrp="1"/>
          </p:cNvSpPr>
          <p:nvPr>
            <p:ph type="body" sz="quarter" idx="12"/>
          </p:nvPr>
        </p:nvSpPr>
        <p:spPr>
          <a:solidFill>
            <a:schemeClr val="bg2"/>
          </a:solidFill>
        </p:spPr>
        <p:txBody>
          <a:bodyPr/>
          <a:lstStyle/>
          <a:p>
            <a:pPr marL="0" indent="0">
              <a:buNone/>
            </a:pPr>
            <a:r>
              <a:rPr lang="en-US" sz="2400" dirty="0" smtClean="0">
                <a:latin typeface="Times New Roman" panose="02020603050405020304" pitchFamily="18" charset="0"/>
                <a:cs typeface="Times New Roman" panose="02020603050405020304" pitchFamily="18" charset="0"/>
              </a:rPr>
              <a:t>Six interviews after legal intervention:</a:t>
            </a:r>
          </a:p>
          <a:p>
            <a:pPr marL="0" indent="0">
              <a:buNone/>
            </a:pPr>
            <a:endParaRPr lang="en-US" sz="1000" dirty="0" smtClean="0">
              <a:latin typeface="Times New Roman" panose="02020603050405020304" pitchFamily="18" charset="0"/>
              <a:cs typeface="Times New Roman" panose="02020603050405020304" pitchFamily="18" charset="0"/>
            </a:endParaRPr>
          </a:p>
          <a:p>
            <a:pPr marL="0" indent="0" algn="ctr">
              <a:buNone/>
            </a:pPr>
            <a:r>
              <a:rPr lang="en-US" sz="3200" dirty="0" smtClean="0">
                <a:latin typeface="Times New Roman" panose="02020603050405020304" pitchFamily="18" charset="0"/>
                <a:cs typeface="Times New Roman" panose="02020603050405020304" pitchFamily="18" charset="0"/>
              </a:rPr>
              <a:t>“I am now more confident and willing to ask questions.”</a:t>
            </a:r>
          </a:p>
          <a:p>
            <a:pPr marL="0" indent="0">
              <a:buNone/>
            </a:pPr>
            <a:r>
              <a:rPr lang="en-US" sz="1000" dirty="0" smtClean="0">
                <a:latin typeface="Times New Roman" panose="02020603050405020304" pitchFamily="18" charset="0"/>
                <a:cs typeface="Times New Roman" panose="02020603050405020304" pitchFamily="18" charset="0"/>
              </a:rPr>
              <a:t>					</a:t>
            </a:r>
          </a:p>
          <a:p>
            <a:pPr marL="0" indent="0" algn="ctr">
              <a:buNone/>
            </a:pPr>
            <a:r>
              <a:rPr lang="en-US" sz="3200" dirty="0" smtClean="0">
                <a:latin typeface="Times New Roman" panose="02020603050405020304" pitchFamily="18" charset="0"/>
                <a:cs typeface="Times New Roman" panose="02020603050405020304" pitchFamily="18" charset="0"/>
              </a:rPr>
              <a:t>“It’s very convenient and helpful to have the lawyer at the doctor’s office.”</a:t>
            </a:r>
          </a:p>
          <a:p>
            <a:pPr marL="0" indent="0">
              <a:buNone/>
            </a:pP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endParaRPr lang="en-US" sz="2000" dirty="0" smtClean="0">
              <a:latin typeface="Times New Roman"/>
              <a:cs typeface="Times New Roman"/>
            </a:endParaRPr>
          </a:p>
          <a:p>
            <a:endParaRPr lang="en-US" sz="2000" dirty="0">
              <a:latin typeface="Times New Roman"/>
              <a:cs typeface="Times New Roman"/>
            </a:endParaRPr>
          </a:p>
          <a:p>
            <a:endParaRPr lang="en-US" sz="2000" dirty="0" smtClean="0">
              <a:latin typeface="Times New Roman"/>
              <a:cs typeface="Times New Roman"/>
            </a:endParaRPr>
          </a:p>
          <a:p>
            <a:pPr marL="0" indent="0">
              <a:buNone/>
            </a:pPr>
            <a:endParaRPr lang="en-US" sz="1400" dirty="0" smtClean="0">
              <a:latin typeface="Times New Roman"/>
              <a:cs typeface="Times New Roman"/>
            </a:endParaRPr>
          </a:p>
          <a:p>
            <a:pPr marL="0" indent="0">
              <a:buNone/>
            </a:pPr>
            <a:endParaRPr lang="en-US" sz="2000" dirty="0" smtClean="0">
              <a:latin typeface="Times New Roman"/>
              <a:cs typeface="Times New Roman"/>
            </a:endParaRPr>
          </a:p>
          <a:p>
            <a:endParaRPr lang="en-US" sz="2000" dirty="0">
              <a:latin typeface="Times New Roman"/>
              <a:cs typeface="Times New Roman"/>
            </a:endParaRPr>
          </a:p>
        </p:txBody>
      </p:sp>
      <p:sp>
        <p:nvSpPr>
          <p:cNvPr id="4" name="Slide Number Placeholder 3"/>
          <p:cNvSpPr>
            <a:spLocks noGrp="1"/>
          </p:cNvSpPr>
          <p:nvPr>
            <p:ph type="sldNum" sz="quarter" idx="14"/>
          </p:nvPr>
        </p:nvSpPr>
        <p:spPr/>
        <p:txBody>
          <a:bodyPr/>
          <a:lstStyle/>
          <a:p>
            <a:pPr>
              <a:defRPr/>
            </a:pPr>
            <a:fld id="{5C139388-F697-405F-83C2-5DDCDA3E4869}" type="slidenum">
              <a:rPr lang="en-US" altLang="en-US" smtClean="0"/>
              <a:pPr>
                <a:defRPr/>
              </a:pPr>
              <a:t>16</a:t>
            </a:fld>
            <a:endParaRPr lang="en-US" altLang="en-US"/>
          </a:p>
        </p:txBody>
      </p:sp>
      <p:sp>
        <p:nvSpPr>
          <p:cNvPr id="5" name="Footer Placeholder 4"/>
          <p:cNvSpPr>
            <a:spLocks noGrp="1"/>
          </p:cNvSpPr>
          <p:nvPr>
            <p:ph type="ftr" sz="quarter" idx="15"/>
          </p:nvPr>
        </p:nvSpPr>
        <p:spPr/>
        <p:txBody>
          <a:bodyPr/>
          <a:lstStyle/>
          <a:p>
            <a:pPr>
              <a:defRPr/>
            </a:pPr>
            <a:r>
              <a:rPr lang="en-US" altLang="en-US" dirty="0" smtClean="0"/>
              <a:t>Silver Lining for High-Risk Infants</a:t>
            </a:r>
          </a:p>
        </p:txBody>
      </p:sp>
    </p:spTree>
    <p:extLst>
      <p:ext uri="{BB962C8B-B14F-4D97-AF65-F5344CB8AC3E}">
        <p14:creationId xmlns:p14="http://schemas.microsoft.com/office/powerpoint/2010/main" val="16911220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FE4E3"/>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3600" dirty="0" smtClean="0"/>
              <a:t>Impact </a:t>
            </a:r>
            <a:endParaRPr lang="en-US" sz="3600" dirty="0"/>
          </a:p>
        </p:txBody>
      </p:sp>
      <p:sp>
        <p:nvSpPr>
          <p:cNvPr id="3" name="Text Placeholder 2"/>
          <p:cNvSpPr>
            <a:spLocks noGrp="1"/>
          </p:cNvSpPr>
          <p:nvPr>
            <p:ph type="body" sz="quarter" idx="12"/>
          </p:nvPr>
        </p:nvSpPr>
        <p:spPr>
          <a:solidFill>
            <a:schemeClr val="bg2"/>
          </a:solidFill>
        </p:spPr>
        <p:txBody>
          <a:bodyPr/>
          <a:lstStyle/>
          <a:p>
            <a:r>
              <a:rPr lang="en-US" sz="3200" dirty="0">
                <a:latin typeface="Times New Roman"/>
                <a:cs typeface="Times New Roman"/>
              </a:rPr>
              <a:t>Action </a:t>
            </a:r>
            <a:r>
              <a:rPr lang="en-US" sz="3200" dirty="0" smtClean="0">
                <a:latin typeface="Times New Roman"/>
                <a:cs typeface="Times New Roman"/>
              </a:rPr>
              <a:t>Plans </a:t>
            </a:r>
            <a:r>
              <a:rPr lang="en-US" sz="3200" dirty="0">
                <a:latin typeface="Times New Roman"/>
                <a:cs typeface="Times New Roman"/>
              </a:rPr>
              <a:t>help families move forward in difficult processes related to public </a:t>
            </a:r>
            <a:r>
              <a:rPr lang="en-US" sz="3200" dirty="0" smtClean="0">
                <a:latin typeface="Times New Roman"/>
                <a:cs typeface="Times New Roman"/>
              </a:rPr>
              <a:t>benefits</a:t>
            </a:r>
          </a:p>
          <a:p>
            <a:r>
              <a:rPr lang="en-US" sz="3200" dirty="0" smtClean="0">
                <a:latin typeface="Times New Roman"/>
                <a:cs typeface="Times New Roman"/>
              </a:rPr>
              <a:t>Almost </a:t>
            </a:r>
            <a:r>
              <a:rPr lang="en-US" sz="3200" dirty="0">
                <a:latin typeface="Times New Roman"/>
                <a:cs typeface="Times New Roman"/>
              </a:rPr>
              <a:t>all processes could be deconstructed effectively</a:t>
            </a:r>
          </a:p>
          <a:p>
            <a:r>
              <a:rPr lang="en-US" sz="3200" dirty="0">
                <a:latin typeface="Times New Roman"/>
                <a:cs typeface="Times New Roman"/>
              </a:rPr>
              <a:t>Typed document with action plan, resources, phone numbers, and contact points was feasible and helpful</a:t>
            </a:r>
          </a:p>
          <a:p>
            <a:pPr marL="457200" lvl="1" indent="0">
              <a:buNone/>
            </a:pPr>
            <a:endParaRPr lang="en-US" sz="2000" dirty="0">
              <a:latin typeface="Times New Roman"/>
              <a:cs typeface="Times New Roman"/>
            </a:endParaRPr>
          </a:p>
          <a:p>
            <a:endParaRPr lang="en-US" sz="2000" dirty="0">
              <a:latin typeface="Times New Roman"/>
              <a:cs typeface="Times New Roman"/>
            </a:endParaRPr>
          </a:p>
          <a:p>
            <a:endParaRPr lang="en-US" sz="2000" dirty="0" smtClean="0">
              <a:latin typeface="Times New Roman"/>
              <a:cs typeface="Times New Roman"/>
            </a:endParaRPr>
          </a:p>
          <a:p>
            <a:pPr marL="0" indent="0">
              <a:buNone/>
            </a:pPr>
            <a:endParaRPr lang="en-US" sz="1400" dirty="0" smtClean="0">
              <a:latin typeface="Times New Roman"/>
              <a:cs typeface="Times New Roman"/>
            </a:endParaRPr>
          </a:p>
          <a:p>
            <a:pPr marL="0" indent="0">
              <a:buNone/>
            </a:pPr>
            <a:endParaRPr lang="en-US" sz="2000" dirty="0" smtClean="0">
              <a:latin typeface="Times New Roman"/>
              <a:cs typeface="Times New Roman"/>
            </a:endParaRPr>
          </a:p>
          <a:p>
            <a:endParaRPr lang="en-US" sz="2000" dirty="0">
              <a:latin typeface="Times New Roman"/>
              <a:cs typeface="Times New Roman"/>
            </a:endParaRPr>
          </a:p>
        </p:txBody>
      </p:sp>
      <p:sp>
        <p:nvSpPr>
          <p:cNvPr id="4" name="Slide Number Placeholder 3"/>
          <p:cNvSpPr>
            <a:spLocks noGrp="1"/>
          </p:cNvSpPr>
          <p:nvPr>
            <p:ph type="sldNum" sz="quarter" idx="14"/>
          </p:nvPr>
        </p:nvSpPr>
        <p:spPr/>
        <p:txBody>
          <a:bodyPr/>
          <a:lstStyle/>
          <a:p>
            <a:pPr>
              <a:defRPr/>
            </a:pPr>
            <a:fld id="{5C139388-F697-405F-83C2-5DDCDA3E4869}" type="slidenum">
              <a:rPr lang="en-US" altLang="en-US" smtClean="0"/>
              <a:pPr>
                <a:defRPr/>
              </a:pPr>
              <a:t>17</a:t>
            </a:fld>
            <a:endParaRPr lang="en-US" altLang="en-US"/>
          </a:p>
        </p:txBody>
      </p:sp>
      <p:sp>
        <p:nvSpPr>
          <p:cNvPr id="5" name="Footer Placeholder 4"/>
          <p:cNvSpPr>
            <a:spLocks noGrp="1"/>
          </p:cNvSpPr>
          <p:nvPr>
            <p:ph type="ftr" sz="quarter" idx="15"/>
          </p:nvPr>
        </p:nvSpPr>
        <p:spPr/>
        <p:txBody>
          <a:bodyPr/>
          <a:lstStyle/>
          <a:p>
            <a:pPr>
              <a:defRPr/>
            </a:pPr>
            <a:r>
              <a:rPr lang="en-US" altLang="en-US" dirty="0" smtClean="0"/>
              <a:t>Silver Lining for High-Risk Infants</a:t>
            </a:r>
          </a:p>
        </p:txBody>
      </p:sp>
    </p:spTree>
    <p:extLst>
      <p:ext uri="{BB962C8B-B14F-4D97-AF65-F5344CB8AC3E}">
        <p14:creationId xmlns:p14="http://schemas.microsoft.com/office/powerpoint/2010/main" val="37665018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FE4E3"/>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2900" y="247650"/>
            <a:ext cx="6972300" cy="558800"/>
          </a:xfrm>
        </p:spPr>
        <p:txBody>
          <a:bodyPr/>
          <a:lstStyle/>
          <a:p>
            <a:r>
              <a:rPr lang="en-US" sz="3600" dirty="0"/>
              <a:t>Limitations</a:t>
            </a:r>
          </a:p>
        </p:txBody>
      </p:sp>
      <p:sp>
        <p:nvSpPr>
          <p:cNvPr id="3" name="Text Placeholder 2"/>
          <p:cNvSpPr>
            <a:spLocks noGrp="1"/>
          </p:cNvSpPr>
          <p:nvPr>
            <p:ph type="body" sz="quarter" idx="12"/>
          </p:nvPr>
        </p:nvSpPr>
        <p:spPr>
          <a:solidFill>
            <a:schemeClr val="bg2"/>
          </a:solidFill>
        </p:spPr>
        <p:txBody>
          <a:bodyPr/>
          <a:lstStyle/>
          <a:p>
            <a:pPr>
              <a:spcBef>
                <a:spcPts val="1800"/>
              </a:spcBef>
            </a:pPr>
            <a:r>
              <a:rPr lang="en-US" sz="2800" dirty="0" smtClean="0">
                <a:latin typeface="Times New Roman"/>
                <a:cs typeface="Times New Roman"/>
              </a:rPr>
              <a:t>A </a:t>
            </a:r>
            <a:r>
              <a:rPr lang="en-US" sz="2800" dirty="0">
                <a:latin typeface="Times New Roman"/>
                <a:cs typeface="Times New Roman"/>
              </a:rPr>
              <a:t>functional scale that adapts as children age past 42 months might have been more helpful than the </a:t>
            </a:r>
            <a:r>
              <a:rPr lang="en-US" sz="2800" dirty="0" smtClean="0">
                <a:latin typeface="Times New Roman"/>
                <a:cs typeface="Times New Roman"/>
              </a:rPr>
              <a:t>WIDEA-FS</a:t>
            </a:r>
            <a:endParaRPr lang="en-US" sz="2800" dirty="0">
              <a:latin typeface="Times New Roman"/>
              <a:cs typeface="Times New Roman"/>
            </a:endParaRPr>
          </a:p>
          <a:p>
            <a:r>
              <a:rPr lang="en-US" sz="2800" dirty="0">
                <a:latin typeface="Times New Roman"/>
                <a:cs typeface="Times New Roman"/>
              </a:rPr>
              <a:t>The Action Plan process is one part of the larger roadmap to success </a:t>
            </a:r>
          </a:p>
          <a:p>
            <a:r>
              <a:rPr lang="en-US" sz="2800" dirty="0">
                <a:latin typeface="Times New Roman"/>
                <a:cs typeface="Times New Roman"/>
              </a:rPr>
              <a:t>Needs in the NICU follow up population were very </a:t>
            </a:r>
            <a:r>
              <a:rPr lang="en-US" sz="2800" dirty="0" smtClean="0">
                <a:latin typeface="Times New Roman"/>
                <a:cs typeface="Times New Roman"/>
              </a:rPr>
              <a:t>high</a:t>
            </a:r>
            <a:endParaRPr lang="en-US" sz="2800" dirty="0">
              <a:latin typeface="Times New Roman"/>
              <a:cs typeface="Times New Roman"/>
            </a:endParaRPr>
          </a:p>
          <a:p>
            <a:r>
              <a:rPr lang="en-US" sz="2800" dirty="0">
                <a:latin typeface="Times New Roman"/>
                <a:cs typeface="Times New Roman"/>
              </a:rPr>
              <a:t>Only short term outcomes are currently available</a:t>
            </a:r>
          </a:p>
          <a:p>
            <a:endParaRPr lang="en-US" sz="2000" dirty="0">
              <a:latin typeface="Times New Roman"/>
              <a:cs typeface="Times New Roman"/>
            </a:endParaRPr>
          </a:p>
          <a:p>
            <a:endParaRPr lang="en-US" sz="2000" dirty="0" smtClean="0">
              <a:latin typeface="Times New Roman"/>
              <a:cs typeface="Times New Roman"/>
            </a:endParaRPr>
          </a:p>
          <a:p>
            <a:pPr marL="0" indent="0">
              <a:buNone/>
            </a:pPr>
            <a:endParaRPr lang="en-US" sz="1400" dirty="0" smtClean="0">
              <a:latin typeface="Times New Roman"/>
              <a:cs typeface="Times New Roman"/>
            </a:endParaRPr>
          </a:p>
          <a:p>
            <a:pPr marL="0" indent="0">
              <a:buNone/>
            </a:pPr>
            <a:endParaRPr lang="en-US" sz="2000" dirty="0" smtClean="0">
              <a:latin typeface="Times New Roman"/>
              <a:cs typeface="Times New Roman"/>
            </a:endParaRPr>
          </a:p>
          <a:p>
            <a:endParaRPr lang="en-US" sz="2000" dirty="0">
              <a:latin typeface="Times New Roman"/>
              <a:cs typeface="Times New Roman"/>
            </a:endParaRPr>
          </a:p>
        </p:txBody>
      </p:sp>
      <p:sp>
        <p:nvSpPr>
          <p:cNvPr id="4" name="Slide Number Placeholder 3"/>
          <p:cNvSpPr>
            <a:spLocks noGrp="1"/>
          </p:cNvSpPr>
          <p:nvPr>
            <p:ph type="sldNum" sz="quarter" idx="14"/>
          </p:nvPr>
        </p:nvSpPr>
        <p:spPr/>
        <p:txBody>
          <a:bodyPr/>
          <a:lstStyle/>
          <a:p>
            <a:pPr>
              <a:defRPr/>
            </a:pPr>
            <a:fld id="{5C139388-F697-405F-83C2-5DDCDA3E4869}" type="slidenum">
              <a:rPr lang="en-US" altLang="en-US" smtClean="0"/>
              <a:pPr>
                <a:defRPr/>
              </a:pPr>
              <a:t>18</a:t>
            </a:fld>
            <a:endParaRPr lang="en-US" altLang="en-US"/>
          </a:p>
        </p:txBody>
      </p:sp>
      <p:sp>
        <p:nvSpPr>
          <p:cNvPr id="5" name="Footer Placeholder 4"/>
          <p:cNvSpPr>
            <a:spLocks noGrp="1"/>
          </p:cNvSpPr>
          <p:nvPr>
            <p:ph type="ftr" sz="quarter" idx="15"/>
          </p:nvPr>
        </p:nvSpPr>
        <p:spPr/>
        <p:txBody>
          <a:bodyPr/>
          <a:lstStyle/>
          <a:p>
            <a:pPr>
              <a:defRPr/>
            </a:pPr>
            <a:r>
              <a:rPr lang="en-US" altLang="en-US" dirty="0" smtClean="0"/>
              <a:t>Silver Lining for High-Risk Infants</a:t>
            </a:r>
          </a:p>
        </p:txBody>
      </p:sp>
    </p:spTree>
    <p:extLst>
      <p:ext uri="{BB962C8B-B14F-4D97-AF65-F5344CB8AC3E}">
        <p14:creationId xmlns:p14="http://schemas.microsoft.com/office/powerpoint/2010/main" val="6420227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FE4E3"/>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3600" dirty="0" smtClean="0"/>
              <a:t>Discussion</a:t>
            </a:r>
            <a:endParaRPr lang="en-US" sz="3600" dirty="0"/>
          </a:p>
        </p:txBody>
      </p:sp>
      <p:sp>
        <p:nvSpPr>
          <p:cNvPr id="3" name="Text Placeholder 2"/>
          <p:cNvSpPr>
            <a:spLocks noGrp="1"/>
          </p:cNvSpPr>
          <p:nvPr>
            <p:ph type="body" sz="quarter" idx="12"/>
          </p:nvPr>
        </p:nvSpPr>
        <p:spPr>
          <a:solidFill>
            <a:schemeClr val="bg2"/>
          </a:solidFill>
        </p:spPr>
        <p:txBody>
          <a:bodyPr/>
          <a:lstStyle/>
          <a:p>
            <a:pPr marL="0" indent="0">
              <a:spcAft>
                <a:spcPts val="1800"/>
              </a:spcAft>
              <a:buNone/>
            </a:pPr>
            <a:endParaRPr lang="en-US" sz="2400" dirty="0" smtClean="0">
              <a:latin typeface="Times New Roman"/>
              <a:cs typeface="Times New Roman"/>
            </a:endParaRPr>
          </a:p>
          <a:p>
            <a:pPr>
              <a:spcAft>
                <a:spcPts val="1800"/>
              </a:spcAft>
            </a:pPr>
            <a:r>
              <a:rPr lang="en-US" sz="2400" dirty="0" smtClean="0">
                <a:latin typeface="Times New Roman"/>
                <a:cs typeface="Times New Roman"/>
              </a:rPr>
              <a:t>How can this process be taught?</a:t>
            </a:r>
            <a:endParaRPr lang="en-US" sz="2400" dirty="0">
              <a:latin typeface="Times New Roman"/>
              <a:cs typeface="Times New Roman"/>
            </a:endParaRPr>
          </a:p>
          <a:p>
            <a:pPr>
              <a:spcAft>
                <a:spcPts val="1800"/>
              </a:spcAft>
            </a:pPr>
            <a:r>
              <a:rPr lang="en-US" sz="2400" dirty="0" smtClean="0">
                <a:latin typeface="Times New Roman"/>
                <a:cs typeface="Times New Roman"/>
              </a:rPr>
              <a:t>How can </a:t>
            </a:r>
            <a:r>
              <a:rPr lang="en-US" sz="2400" dirty="0">
                <a:latin typeface="Times New Roman"/>
                <a:cs typeface="Times New Roman"/>
              </a:rPr>
              <a:t>o</a:t>
            </a:r>
            <a:r>
              <a:rPr lang="en-US" sz="2400" dirty="0" smtClean="0">
                <a:latin typeface="Times New Roman"/>
                <a:cs typeface="Times New Roman"/>
              </a:rPr>
              <a:t>ther types of clinics benefit?</a:t>
            </a:r>
          </a:p>
          <a:p>
            <a:pPr>
              <a:spcAft>
                <a:spcPts val="1800"/>
              </a:spcAft>
            </a:pPr>
            <a:r>
              <a:rPr lang="en-US" sz="2400" dirty="0" smtClean="0">
                <a:latin typeface="Times New Roman"/>
                <a:cs typeface="Times New Roman"/>
              </a:rPr>
              <a:t>How do most clinicians obtain legal counsel for patients when needed? </a:t>
            </a:r>
          </a:p>
          <a:p>
            <a:r>
              <a:rPr lang="en-US" sz="2400" dirty="0" smtClean="0">
                <a:latin typeface="Times New Roman"/>
                <a:cs typeface="Times New Roman"/>
              </a:rPr>
              <a:t>Should it be the standard of care?</a:t>
            </a:r>
            <a:endParaRPr lang="en-US" sz="2400" dirty="0">
              <a:latin typeface="Times New Roman"/>
              <a:cs typeface="Times New Roman"/>
            </a:endParaRPr>
          </a:p>
          <a:p>
            <a:endParaRPr lang="en-US" sz="2400" dirty="0" smtClean="0">
              <a:latin typeface="Times New Roman"/>
              <a:cs typeface="Times New Roman"/>
            </a:endParaRPr>
          </a:p>
          <a:p>
            <a:pPr marL="0" indent="0">
              <a:buNone/>
            </a:pPr>
            <a:endParaRPr lang="en-US" sz="1400" dirty="0" smtClean="0">
              <a:latin typeface="Times New Roman"/>
              <a:cs typeface="Times New Roman"/>
            </a:endParaRPr>
          </a:p>
          <a:p>
            <a:pPr marL="0" indent="0">
              <a:buNone/>
            </a:pPr>
            <a:endParaRPr lang="en-US" sz="2000" dirty="0" smtClean="0">
              <a:latin typeface="Times New Roman"/>
              <a:cs typeface="Times New Roman"/>
            </a:endParaRPr>
          </a:p>
          <a:p>
            <a:endParaRPr lang="en-US" sz="2000" dirty="0">
              <a:latin typeface="Times New Roman"/>
              <a:cs typeface="Times New Roman"/>
            </a:endParaRPr>
          </a:p>
        </p:txBody>
      </p:sp>
      <p:sp>
        <p:nvSpPr>
          <p:cNvPr id="4" name="Slide Number Placeholder 3"/>
          <p:cNvSpPr>
            <a:spLocks noGrp="1"/>
          </p:cNvSpPr>
          <p:nvPr>
            <p:ph type="sldNum" sz="quarter" idx="14"/>
          </p:nvPr>
        </p:nvSpPr>
        <p:spPr/>
        <p:txBody>
          <a:bodyPr/>
          <a:lstStyle/>
          <a:p>
            <a:pPr>
              <a:defRPr/>
            </a:pPr>
            <a:fld id="{5C139388-F697-405F-83C2-5DDCDA3E4869}" type="slidenum">
              <a:rPr lang="en-US" altLang="en-US" smtClean="0"/>
              <a:pPr>
                <a:defRPr/>
              </a:pPr>
              <a:t>19</a:t>
            </a:fld>
            <a:endParaRPr lang="en-US" altLang="en-US"/>
          </a:p>
        </p:txBody>
      </p:sp>
      <p:sp>
        <p:nvSpPr>
          <p:cNvPr id="5" name="Footer Placeholder 4"/>
          <p:cNvSpPr>
            <a:spLocks noGrp="1"/>
          </p:cNvSpPr>
          <p:nvPr>
            <p:ph type="ftr" sz="quarter" idx="15"/>
          </p:nvPr>
        </p:nvSpPr>
        <p:spPr/>
        <p:txBody>
          <a:bodyPr/>
          <a:lstStyle/>
          <a:p>
            <a:pPr>
              <a:defRPr/>
            </a:pPr>
            <a:r>
              <a:rPr lang="en-US" altLang="en-US" dirty="0" smtClean="0"/>
              <a:t>Silver Lining for High-Risk Infants</a:t>
            </a:r>
          </a:p>
        </p:txBody>
      </p:sp>
    </p:spTree>
    <p:extLst>
      <p:ext uri="{BB962C8B-B14F-4D97-AF65-F5344CB8AC3E}">
        <p14:creationId xmlns:p14="http://schemas.microsoft.com/office/powerpoint/2010/main" val="2612510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FE4E3"/>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3600" dirty="0" smtClean="0"/>
              <a:t>Background</a:t>
            </a:r>
            <a:endParaRPr lang="en-US" sz="3600" dirty="0"/>
          </a:p>
        </p:txBody>
      </p:sp>
      <p:sp>
        <p:nvSpPr>
          <p:cNvPr id="3" name="Text Placeholder 2"/>
          <p:cNvSpPr>
            <a:spLocks noGrp="1"/>
          </p:cNvSpPr>
          <p:nvPr>
            <p:ph type="body" sz="quarter" idx="12"/>
          </p:nvPr>
        </p:nvSpPr>
        <p:spPr>
          <a:solidFill>
            <a:schemeClr val="bg2"/>
          </a:solidFill>
        </p:spPr>
        <p:txBody>
          <a:bodyPr numCol="1"/>
          <a:lstStyle/>
          <a:p>
            <a:pPr marL="0" indent="0">
              <a:buNone/>
            </a:pPr>
            <a:r>
              <a:rPr lang="en-US" sz="2400" dirty="0" smtClean="0">
                <a:latin typeface="Times New Roman"/>
                <a:cs typeface="Times New Roman"/>
              </a:rPr>
              <a:t>NICU graduates have extensive medical, developmental, and social needs </a:t>
            </a:r>
          </a:p>
          <a:p>
            <a:pPr>
              <a:spcAft>
                <a:spcPts val="0"/>
              </a:spcAft>
            </a:pPr>
            <a:r>
              <a:rPr lang="en-US" sz="2000" dirty="0" smtClean="0">
                <a:latin typeface="Times New Roman"/>
                <a:cs typeface="Times New Roman"/>
              </a:rPr>
              <a:t>Medical Complexities include: </a:t>
            </a:r>
          </a:p>
          <a:p>
            <a:pPr lvl="1"/>
            <a:r>
              <a:rPr lang="en-US" sz="2000" dirty="0" smtClean="0">
                <a:latin typeface="Times New Roman"/>
                <a:cs typeface="Times New Roman"/>
              </a:rPr>
              <a:t>BPD							</a:t>
            </a:r>
          </a:p>
          <a:p>
            <a:pPr lvl="1"/>
            <a:r>
              <a:rPr lang="en-US" sz="2000" dirty="0" smtClean="0">
                <a:latin typeface="Times New Roman"/>
                <a:cs typeface="Times New Roman"/>
              </a:rPr>
              <a:t>G-tube </a:t>
            </a:r>
          </a:p>
          <a:p>
            <a:pPr lvl="1"/>
            <a:r>
              <a:rPr lang="en-US" sz="2000" dirty="0" smtClean="0">
                <a:latin typeface="Times New Roman"/>
                <a:cs typeface="Times New Roman"/>
              </a:rPr>
              <a:t>Tracheostomy</a:t>
            </a:r>
          </a:p>
          <a:p>
            <a:pPr lvl="1">
              <a:spcAft>
                <a:spcPts val="1200"/>
              </a:spcAft>
            </a:pPr>
            <a:r>
              <a:rPr lang="en-US" sz="2000" dirty="0" smtClean="0">
                <a:latin typeface="Times New Roman"/>
                <a:cs typeface="Times New Roman"/>
              </a:rPr>
              <a:t>VP shunt</a:t>
            </a:r>
          </a:p>
          <a:p>
            <a:pPr marL="457200" lvl="1" indent="0">
              <a:spcAft>
                <a:spcPts val="1200"/>
              </a:spcAft>
              <a:buNone/>
            </a:pPr>
            <a:endParaRPr lang="en-US" sz="500" dirty="0" smtClean="0">
              <a:latin typeface="Times New Roman"/>
              <a:cs typeface="Times New Roman"/>
            </a:endParaRPr>
          </a:p>
          <a:p>
            <a:pPr>
              <a:spcAft>
                <a:spcPts val="0"/>
              </a:spcAft>
            </a:pPr>
            <a:r>
              <a:rPr lang="en-US" sz="2000" dirty="0" smtClean="0">
                <a:latin typeface="Times New Roman"/>
                <a:cs typeface="Times New Roman"/>
              </a:rPr>
              <a:t>Developmental Delays include: </a:t>
            </a:r>
          </a:p>
          <a:p>
            <a:pPr lvl="1"/>
            <a:r>
              <a:rPr lang="en-US" sz="2000" dirty="0" smtClean="0">
                <a:latin typeface="Times New Roman"/>
                <a:cs typeface="Times New Roman"/>
              </a:rPr>
              <a:t>ADD, ADHD, Autism Spectrum and other intellectual impairments</a:t>
            </a:r>
          </a:p>
          <a:p>
            <a:pPr lvl="1"/>
            <a:r>
              <a:rPr lang="en-US" sz="2000" dirty="0" smtClean="0">
                <a:latin typeface="Times New Roman"/>
                <a:cs typeface="Times New Roman"/>
              </a:rPr>
              <a:t>Cerebral Palsy and other motor delays</a:t>
            </a:r>
          </a:p>
          <a:p>
            <a:pPr lvl="1"/>
            <a:r>
              <a:rPr lang="en-US" sz="2000" dirty="0" smtClean="0">
                <a:latin typeface="Times New Roman"/>
                <a:cs typeface="Times New Roman"/>
              </a:rPr>
              <a:t>Need for glasses and hearing aids</a:t>
            </a:r>
          </a:p>
          <a:p>
            <a:pPr marL="457200" lvl="1" indent="0">
              <a:buNone/>
            </a:pPr>
            <a:endParaRPr lang="en-US" sz="1800" dirty="0" smtClean="0">
              <a:latin typeface="Times New Roman"/>
              <a:cs typeface="Times New Roman"/>
            </a:endParaRPr>
          </a:p>
          <a:p>
            <a:pPr marL="457200" lvl="1" indent="0">
              <a:buNone/>
            </a:pPr>
            <a:endParaRPr lang="en-US" sz="1800" dirty="0" smtClean="0">
              <a:latin typeface="Times New Roman"/>
              <a:cs typeface="Times New Roman"/>
            </a:endParaRPr>
          </a:p>
          <a:p>
            <a:pPr marL="457200" lvl="1" indent="0">
              <a:buNone/>
            </a:pPr>
            <a:endParaRPr lang="en-US" sz="1800" dirty="0" smtClean="0">
              <a:latin typeface="Times New Roman"/>
              <a:cs typeface="Times New Roman"/>
            </a:endParaRPr>
          </a:p>
          <a:p>
            <a:pPr marL="457200" lvl="1" indent="0">
              <a:buNone/>
            </a:pPr>
            <a:endParaRPr lang="en-US" sz="1800" dirty="0" smtClean="0">
              <a:latin typeface="Times New Roman"/>
              <a:cs typeface="Times New Roman"/>
            </a:endParaRPr>
          </a:p>
          <a:p>
            <a:pPr marL="457200" lvl="1" indent="0">
              <a:buNone/>
            </a:pPr>
            <a:endParaRPr lang="en-US" sz="2000" dirty="0">
              <a:latin typeface="Times New Roman"/>
              <a:cs typeface="Times New Roman"/>
            </a:endParaRPr>
          </a:p>
          <a:p>
            <a:pPr lvl="1"/>
            <a:endParaRPr lang="en-US" sz="2000" dirty="0" smtClean="0">
              <a:latin typeface="Times New Roman"/>
              <a:cs typeface="Times New Roman"/>
            </a:endParaRPr>
          </a:p>
          <a:p>
            <a:endParaRPr lang="en-US" sz="2000" dirty="0">
              <a:latin typeface="Times New Roman"/>
              <a:cs typeface="Times New Roman"/>
            </a:endParaRPr>
          </a:p>
          <a:p>
            <a:endParaRPr lang="en-US" sz="2000" dirty="0" smtClean="0">
              <a:latin typeface="Times New Roman"/>
              <a:cs typeface="Times New Roman"/>
            </a:endParaRPr>
          </a:p>
          <a:p>
            <a:endParaRPr lang="en-US" sz="2000" dirty="0">
              <a:latin typeface="Times New Roman"/>
              <a:cs typeface="Times New Roman"/>
            </a:endParaRPr>
          </a:p>
          <a:p>
            <a:endParaRPr lang="en-US" sz="2000" dirty="0" smtClean="0">
              <a:latin typeface="Times New Roman"/>
              <a:cs typeface="Times New Roman"/>
            </a:endParaRPr>
          </a:p>
          <a:p>
            <a:endParaRPr lang="en-US" sz="2000" dirty="0">
              <a:latin typeface="Times New Roman"/>
              <a:cs typeface="Times New Roman"/>
            </a:endParaRPr>
          </a:p>
          <a:p>
            <a:pPr marL="0" indent="0">
              <a:buNone/>
            </a:pPr>
            <a:r>
              <a:rPr lang="en-US" sz="1400" dirty="0" smtClean="0">
                <a:latin typeface="Times New Roman"/>
                <a:cs typeface="Times New Roman"/>
              </a:rPr>
              <a:t>1.</a:t>
            </a:r>
          </a:p>
          <a:p>
            <a:pPr marL="0" indent="0">
              <a:buNone/>
            </a:pPr>
            <a:endParaRPr lang="en-US" sz="2000" dirty="0" smtClean="0">
              <a:latin typeface="Times New Roman"/>
              <a:cs typeface="Times New Roman"/>
            </a:endParaRPr>
          </a:p>
          <a:p>
            <a:endParaRPr lang="en-US" sz="2000" dirty="0">
              <a:latin typeface="Times New Roman"/>
              <a:cs typeface="Times New Roman"/>
            </a:endParaRPr>
          </a:p>
        </p:txBody>
      </p:sp>
      <p:sp>
        <p:nvSpPr>
          <p:cNvPr id="4" name="Slide Number Placeholder 3"/>
          <p:cNvSpPr>
            <a:spLocks noGrp="1"/>
          </p:cNvSpPr>
          <p:nvPr>
            <p:ph type="sldNum" sz="quarter" idx="14"/>
          </p:nvPr>
        </p:nvSpPr>
        <p:spPr/>
        <p:txBody>
          <a:bodyPr/>
          <a:lstStyle/>
          <a:p>
            <a:pPr>
              <a:defRPr/>
            </a:pPr>
            <a:fld id="{5C139388-F697-405F-83C2-5DDCDA3E4869}" type="slidenum">
              <a:rPr lang="en-US" altLang="en-US" smtClean="0"/>
              <a:pPr>
                <a:defRPr/>
              </a:pPr>
              <a:t>2</a:t>
            </a:fld>
            <a:endParaRPr lang="en-US" altLang="en-US"/>
          </a:p>
        </p:txBody>
      </p:sp>
      <p:sp>
        <p:nvSpPr>
          <p:cNvPr id="5" name="Footer Placeholder 4"/>
          <p:cNvSpPr>
            <a:spLocks noGrp="1"/>
          </p:cNvSpPr>
          <p:nvPr>
            <p:ph type="ftr" sz="quarter" idx="15"/>
          </p:nvPr>
        </p:nvSpPr>
        <p:spPr/>
        <p:txBody>
          <a:bodyPr/>
          <a:lstStyle/>
          <a:p>
            <a:pPr>
              <a:defRPr/>
            </a:pPr>
            <a:r>
              <a:rPr lang="en-US" altLang="en-US" dirty="0" smtClean="0"/>
              <a:t>Silver Lining for High-Risk Infants</a:t>
            </a:r>
          </a:p>
        </p:txBody>
      </p:sp>
      <p:pic>
        <p:nvPicPr>
          <p:cNvPr id="6" name="Picture 5"/>
          <p:cNvPicPr>
            <a:picLocks noChangeAspect="1"/>
          </p:cNvPicPr>
          <p:nvPr/>
        </p:nvPicPr>
        <p:blipFill>
          <a:blip r:embed="rId3"/>
          <a:stretch>
            <a:fillRect/>
          </a:stretch>
        </p:blipFill>
        <p:spPr>
          <a:xfrm>
            <a:off x="4648200" y="1600200"/>
            <a:ext cx="3572881" cy="2678595"/>
          </a:xfrm>
          <a:prstGeom prst="rect">
            <a:avLst/>
          </a:prstGeom>
        </p:spPr>
      </p:pic>
    </p:spTree>
    <p:extLst>
      <p:ext uri="{BB962C8B-B14F-4D97-AF65-F5344CB8AC3E}">
        <p14:creationId xmlns:p14="http://schemas.microsoft.com/office/powerpoint/2010/main" val="3993699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FE4E3"/>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3600" dirty="0" smtClean="0"/>
              <a:t>References</a:t>
            </a:r>
            <a:endParaRPr lang="en-US" sz="3600" dirty="0"/>
          </a:p>
        </p:txBody>
      </p:sp>
      <p:sp>
        <p:nvSpPr>
          <p:cNvPr id="3" name="Text Placeholder 2"/>
          <p:cNvSpPr>
            <a:spLocks noGrp="1"/>
          </p:cNvSpPr>
          <p:nvPr>
            <p:ph type="body" sz="quarter" idx="12"/>
          </p:nvPr>
        </p:nvSpPr>
        <p:spPr>
          <a:solidFill>
            <a:schemeClr val="bg2"/>
          </a:solidFill>
        </p:spPr>
        <p:txBody>
          <a:bodyPr/>
          <a:lstStyle/>
          <a:p>
            <a:pPr marL="457200" indent="-457200">
              <a:buAutoNum type="arabicPeriod"/>
            </a:pPr>
            <a:r>
              <a:rPr lang="en-US" sz="2400" dirty="0" smtClean="0">
                <a:latin typeface="Times New Roman"/>
                <a:cs typeface="Times New Roman"/>
                <a:hlinkClick r:id="rId3"/>
              </a:rPr>
              <a:t>http</a:t>
            </a:r>
            <a:r>
              <a:rPr lang="en-US" sz="2400" dirty="0">
                <a:latin typeface="Times New Roman"/>
                <a:cs typeface="Times New Roman"/>
                <a:hlinkClick r:id="rId3"/>
              </a:rPr>
              <a:t>://legalcouncil.org/cmlpc</a:t>
            </a:r>
            <a:r>
              <a:rPr lang="en-US" sz="2400" dirty="0" smtClean="0">
                <a:latin typeface="Times New Roman"/>
                <a:cs typeface="Times New Roman"/>
                <a:hlinkClick r:id="rId3"/>
              </a:rPr>
              <a:t>/</a:t>
            </a:r>
            <a:endParaRPr lang="en-US" sz="2400" dirty="0" smtClean="0">
              <a:latin typeface="Times New Roman"/>
              <a:cs typeface="Times New Roman"/>
            </a:endParaRPr>
          </a:p>
          <a:p>
            <a:pPr marL="457200" indent="-457200">
              <a:buAutoNum type="arabicPeriod"/>
            </a:pPr>
            <a:r>
              <a:rPr lang="en-US" sz="2400" dirty="0">
                <a:latin typeface="Times New Roman"/>
                <a:cs typeface="Times New Roman"/>
                <a:hlinkClick r:id="rId4"/>
              </a:rPr>
              <a:t>http://</a:t>
            </a:r>
            <a:r>
              <a:rPr lang="en-US" sz="2400" dirty="0" smtClean="0">
                <a:latin typeface="Times New Roman"/>
                <a:cs typeface="Times New Roman"/>
                <a:hlinkClick r:id="rId4"/>
              </a:rPr>
              <a:t>legalcouncil.org/wp-content/uploads/2015/01/Project_Access_Final_Report.pdf</a:t>
            </a:r>
            <a:endParaRPr lang="en-US" sz="2400" dirty="0" smtClean="0">
              <a:latin typeface="Times New Roman"/>
              <a:cs typeface="Times New Roman"/>
            </a:endParaRPr>
          </a:p>
          <a:p>
            <a:pPr marL="0" indent="0">
              <a:buNone/>
            </a:pPr>
            <a:endParaRPr lang="en-US" sz="2400" dirty="0" smtClean="0">
              <a:latin typeface="Times New Roman"/>
              <a:cs typeface="Times New Roman"/>
            </a:endParaRPr>
          </a:p>
          <a:p>
            <a:pPr marL="0" indent="0">
              <a:buNone/>
            </a:pPr>
            <a:endParaRPr lang="en-US" sz="1400" dirty="0" smtClean="0">
              <a:latin typeface="Times New Roman"/>
              <a:cs typeface="Times New Roman"/>
            </a:endParaRPr>
          </a:p>
          <a:p>
            <a:pPr marL="0" indent="0">
              <a:buNone/>
            </a:pPr>
            <a:endParaRPr lang="en-US" sz="2000" dirty="0" smtClean="0">
              <a:latin typeface="Times New Roman"/>
              <a:cs typeface="Times New Roman"/>
            </a:endParaRPr>
          </a:p>
          <a:p>
            <a:endParaRPr lang="en-US" sz="2000" dirty="0">
              <a:latin typeface="Times New Roman"/>
              <a:cs typeface="Times New Roman"/>
            </a:endParaRPr>
          </a:p>
        </p:txBody>
      </p:sp>
      <p:sp>
        <p:nvSpPr>
          <p:cNvPr id="4" name="Slide Number Placeholder 3"/>
          <p:cNvSpPr>
            <a:spLocks noGrp="1"/>
          </p:cNvSpPr>
          <p:nvPr>
            <p:ph type="sldNum" sz="quarter" idx="14"/>
          </p:nvPr>
        </p:nvSpPr>
        <p:spPr/>
        <p:txBody>
          <a:bodyPr/>
          <a:lstStyle/>
          <a:p>
            <a:pPr>
              <a:defRPr/>
            </a:pPr>
            <a:fld id="{5C139388-F697-405F-83C2-5DDCDA3E4869}" type="slidenum">
              <a:rPr lang="en-US" altLang="en-US" smtClean="0"/>
              <a:pPr>
                <a:defRPr/>
              </a:pPr>
              <a:t>20</a:t>
            </a:fld>
            <a:endParaRPr lang="en-US" altLang="en-US"/>
          </a:p>
        </p:txBody>
      </p:sp>
      <p:sp>
        <p:nvSpPr>
          <p:cNvPr id="5" name="Footer Placeholder 4"/>
          <p:cNvSpPr>
            <a:spLocks noGrp="1"/>
          </p:cNvSpPr>
          <p:nvPr>
            <p:ph type="ftr" sz="quarter" idx="15"/>
          </p:nvPr>
        </p:nvSpPr>
        <p:spPr/>
        <p:txBody>
          <a:bodyPr/>
          <a:lstStyle/>
          <a:p>
            <a:pPr>
              <a:defRPr/>
            </a:pPr>
            <a:r>
              <a:rPr lang="en-US" altLang="en-US" dirty="0" smtClean="0"/>
              <a:t>Silver Lining for High-Risk Infants</a:t>
            </a:r>
          </a:p>
        </p:txBody>
      </p:sp>
    </p:spTree>
    <p:extLst>
      <p:ext uri="{BB962C8B-B14F-4D97-AF65-F5344CB8AC3E}">
        <p14:creationId xmlns:p14="http://schemas.microsoft.com/office/powerpoint/2010/main" val="1020458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FE4E3"/>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sz="3600" dirty="0"/>
          </a:p>
        </p:txBody>
      </p:sp>
      <p:sp>
        <p:nvSpPr>
          <p:cNvPr id="3" name="Text Placeholder 2"/>
          <p:cNvSpPr>
            <a:spLocks noGrp="1"/>
          </p:cNvSpPr>
          <p:nvPr>
            <p:ph type="body" sz="quarter" idx="12"/>
          </p:nvPr>
        </p:nvSpPr>
        <p:spPr>
          <a:solidFill>
            <a:schemeClr val="bg2"/>
          </a:solidFill>
        </p:spPr>
        <p:txBody>
          <a:bodyPr/>
          <a:lstStyle/>
          <a:p>
            <a:pPr marL="0" indent="0">
              <a:buNone/>
            </a:pPr>
            <a:endParaRPr lang="en-US" sz="1400" dirty="0" smtClean="0">
              <a:latin typeface="Times New Roman"/>
              <a:cs typeface="Times New Roman"/>
            </a:endParaRPr>
          </a:p>
          <a:p>
            <a:pPr marL="0" indent="0">
              <a:buNone/>
            </a:pPr>
            <a:endParaRPr lang="en-US" sz="2000" dirty="0" smtClean="0">
              <a:latin typeface="Times New Roman"/>
              <a:cs typeface="Times New Roman"/>
            </a:endParaRPr>
          </a:p>
          <a:p>
            <a:endParaRPr lang="en-US" sz="2000" dirty="0">
              <a:latin typeface="Times New Roman"/>
              <a:cs typeface="Times New Roman"/>
            </a:endParaRPr>
          </a:p>
        </p:txBody>
      </p:sp>
      <p:sp>
        <p:nvSpPr>
          <p:cNvPr id="4" name="Slide Number Placeholder 3"/>
          <p:cNvSpPr>
            <a:spLocks noGrp="1"/>
          </p:cNvSpPr>
          <p:nvPr>
            <p:ph type="sldNum" sz="quarter" idx="14"/>
          </p:nvPr>
        </p:nvSpPr>
        <p:spPr/>
        <p:txBody>
          <a:bodyPr/>
          <a:lstStyle/>
          <a:p>
            <a:pPr>
              <a:defRPr/>
            </a:pPr>
            <a:fld id="{5C139388-F697-405F-83C2-5DDCDA3E4869}" type="slidenum">
              <a:rPr lang="en-US" altLang="en-US" smtClean="0"/>
              <a:pPr>
                <a:defRPr/>
              </a:pPr>
              <a:t>21</a:t>
            </a:fld>
            <a:endParaRPr lang="en-US" altLang="en-US"/>
          </a:p>
        </p:txBody>
      </p:sp>
      <p:sp>
        <p:nvSpPr>
          <p:cNvPr id="5" name="Footer Placeholder 4"/>
          <p:cNvSpPr>
            <a:spLocks noGrp="1"/>
          </p:cNvSpPr>
          <p:nvPr>
            <p:ph type="ftr" sz="quarter" idx="15"/>
          </p:nvPr>
        </p:nvSpPr>
        <p:spPr/>
        <p:txBody>
          <a:bodyPr/>
          <a:lstStyle/>
          <a:p>
            <a:pPr>
              <a:defRPr/>
            </a:pPr>
            <a:r>
              <a:rPr lang="en-US" altLang="en-US" dirty="0" smtClean="0"/>
              <a:t>Silver Lining for High-Risk Infants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487" y="1346200"/>
            <a:ext cx="6114326" cy="3927088"/>
          </a:xfrm>
          <a:prstGeom prst="rect">
            <a:avLst/>
          </a:prstGeom>
        </p:spPr>
      </p:pic>
    </p:spTree>
    <p:extLst>
      <p:ext uri="{BB962C8B-B14F-4D97-AF65-F5344CB8AC3E}">
        <p14:creationId xmlns:p14="http://schemas.microsoft.com/office/powerpoint/2010/main" val="1489572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FE4E3"/>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4F601F00-C105-403C-82FB-096B0AD40F83}" type="slidenum">
              <a:rPr lang="en-US" altLang="en-US" smtClean="0"/>
              <a:pPr>
                <a:defRPr/>
              </a:pPr>
              <a:t>3</a:t>
            </a:fld>
            <a:endParaRPr lang="en-US" altLang="en-US"/>
          </a:p>
        </p:txBody>
      </p:sp>
      <p:sp>
        <p:nvSpPr>
          <p:cNvPr id="5" name="Footer Placeholder 4"/>
          <p:cNvSpPr>
            <a:spLocks noGrp="1"/>
          </p:cNvSpPr>
          <p:nvPr>
            <p:ph type="ftr" sz="quarter" idx="15"/>
          </p:nvPr>
        </p:nvSpPr>
        <p:spPr/>
        <p:txBody>
          <a:bodyPr/>
          <a:lstStyle/>
          <a:p>
            <a:pPr>
              <a:defRPr/>
            </a:pPr>
            <a:r>
              <a:rPr lang="en-US" altLang="en-US" dirty="0" smtClean="0"/>
              <a:t>Silver Lining for High-Risk Infants</a:t>
            </a:r>
            <a:endParaRPr lang="en-US" altLang="en-US" dirty="0"/>
          </a:p>
        </p:txBody>
      </p:sp>
      <p:graphicFrame>
        <p:nvGraphicFramePr>
          <p:cNvPr id="6" name="Diagram 5"/>
          <p:cNvGraphicFramePr/>
          <p:nvPr>
            <p:extLst>
              <p:ext uri="{D42A27DB-BD31-4B8C-83A1-F6EECF244321}">
                <p14:modId xmlns:p14="http://schemas.microsoft.com/office/powerpoint/2010/main" val="2923273962"/>
              </p:ext>
            </p:extLst>
          </p:nvPr>
        </p:nvGraphicFramePr>
        <p:xfrm>
          <a:off x="0" y="76200"/>
          <a:ext cx="91440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3276600" y="2133600"/>
            <a:ext cx="3048000" cy="1815882"/>
          </a:xfrm>
          <a:prstGeom prst="rect">
            <a:avLst/>
          </a:prstGeom>
          <a:noFill/>
        </p:spPr>
        <p:txBody>
          <a:bodyPr wrap="square" rtlCol="0">
            <a:spAutoFit/>
          </a:bodyPr>
          <a:lstStyle/>
          <a:p>
            <a:pPr algn="ctr"/>
            <a:r>
              <a:rPr lang="en-US" sz="2800" b="1" dirty="0" smtClean="0">
                <a:latin typeface="Garamond"/>
                <a:cs typeface="Garamond"/>
              </a:rPr>
              <a:t>CYCLE OF DISADVANTAGE AND DISABILITY</a:t>
            </a:r>
            <a:endParaRPr lang="en-US" sz="2800" b="1" dirty="0">
              <a:latin typeface="Garamond"/>
              <a:cs typeface="Garamond"/>
            </a:endParaRPr>
          </a:p>
        </p:txBody>
      </p:sp>
      <p:sp>
        <p:nvSpPr>
          <p:cNvPr id="7" name="Rounded Rectangle 6"/>
          <p:cNvSpPr/>
          <p:nvPr/>
        </p:nvSpPr>
        <p:spPr>
          <a:xfrm>
            <a:off x="4305300" y="4609664"/>
            <a:ext cx="2362200" cy="1295400"/>
          </a:xfrm>
          <a:prstGeom prst="round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1814392" y="5104964"/>
            <a:ext cx="1579838" cy="304800"/>
          </a:xfrm>
          <a:prstGeom prst="round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1676400" y="3581400"/>
            <a:ext cx="1905000" cy="994972"/>
          </a:xfrm>
          <a:prstGeom prst="round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1012602" y="1383506"/>
            <a:ext cx="2492598" cy="533400"/>
          </a:xfrm>
          <a:prstGeom prst="round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3810000" y="762000"/>
            <a:ext cx="1981200" cy="533400"/>
          </a:xfrm>
          <a:prstGeom prst="round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899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9"/>
                                        </p:tgtEl>
                                        <p:attrNameLst>
                                          <p:attrName>ppt_y</p:attrName>
                                        </p:attrNameLst>
                                      </p:cBhvr>
                                      <p:tavLst>
                                        <p:tav tm="0" fmla="#ppt_y+(sin(-2*pi*(1-$))*-#ppt_x+cos(-2*pi*(1-$))*(1-#ppt_y))*(1-$)">
                                          <p:val>
                                            <p:fltVal val="0"/>
                                          </p:val>
                                        </p:tav>
                                        <p:tav tm="100000">
                                          <p:val>
                                            <p:fltVal val="1"/>
                                          </p:val>
                                        </p:tav>
                                      </p:tavLst>
                                    </p:anim>
                                  </p:childTnLst>
                                </p:cTn>
                              </p:par>
                              <p:par>
                                <p:cTn id="27" presetID="5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Scale>
                                      <p:cBhvr>
                                        <p:cTn id="29"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10"/>
                                        </p:tgtEl>
                                        <p:attrNameLst>
                                          <p:attrName>ppt_x</p:attrName>
                                          <p:attrName>ppt_y</p:attrName>
                                        </p:attrNameLst>
                                      </p:cBhvr>
                                    </p:animMotion>
                                    <p:animEffect transition="in" filter="fade">
                                      <p:cBhvr>
                                        <p:cTn id="31" dur="10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3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800" decel="100000"/>
                                        <p:tgtEl>
                                          <p:spTgt spid="11"/>
                                        </p:tgtEl>
                                      </p:cBhvr>
                                    </p:animEffect>
                                    <p:anim calcmode="lin" valueType="num">
                                      <p:cBhvr>
                                        <p:cTn id="37" dur="800" decel="100000" fill="hold"/>
                                        <p:tgtEl>
                                          <p:spTgt spid="11"/>
                                        </p:tgtEl>
                                        <p:attrNameLst>
                                          <p:attrName>style.rotation</p:attrName>
                                        </p:attrNameLst>
                                      </p:cBhvr>
                                      <p:tavLst>
                                        <p:tav tm="0">
                                          <p:val>
                                            <p:fltVal val="-90"/>
                                          </p:val>
                                        </p:tav>
                                        <p:tav tm="100000">
                                          <p:val>
                                            <p:fltVal val="0"/>
                                          </p:val>
                                        </p:tav>
                                      </p:tavLst>
                                    </p:anim>
                                    <p:anim calcmode="lin" valueType="num">
                                      <p:cBhvr>
                                        <p:cTn id="38" dur="800" decel="100000" fill="hold"/>
                                        <p:tgtEl>
                                          <p:spTgt spid="11"/>
                                        </p:tgtEl>
                                        <p:attrNameLst>
                                          <p:attrName>ppt_x</p:attrName>
                                        </p:attrNameLst>
                                      </p:cBhvr>
                                      <p:tavLst>
                                        <p:tav tm="0">
                                          <p:val>
                                            <p:strVal val="#ppt_x+0.4"/>
                                          </p:val>
                                        </p:tav>
                                        <p:tav tm="100000">
                                          <p:val>
                                            <p:strVal val="#ppt_x-0.05"/>
                                          </p:val>
                                        </p:tav>
                                      </p:tavLst>
                                    </p:anim>
                                    <p:anim calcmode="lin" valueType="num">
                                      <p:cBhvr>
                                        <p:cTn id="39" dur="800" decel="100000" fill="hold"/>
                                        <p:tgtEl>
                                          <p:spTgt spid="11"/>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FE4E3"/>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pPr lvl="1">
              <a:buFont typeface="Wingdings" panose="05000000000000000000" pitchFamily="2" charset="2"/>
              <a:buChar char="v"/>
            </a:pPr>
            <a:r>
              <a:rPr lang="en-US" sz="3200" dirty="0" smtClean="0">
                <a:latin typeface="Times" panose="02020603050405020304" pitchFamily="18" charset="0"/>
                <a:cs typeface="Times" panose="02020603050405020304" pitchFamily="18" charset="0"/>
              </a:rPr>
              <a:t> Goal: Evaluate coordinated legal advocacy </a:t>
            </a:r>
            <a:r>
              <a:rPr lang="en-US" sz="3200" dirty="0">
                <a:latin typeface="Times" panose="02020603050405020304" pitchFamily="18" charset="0"/>
                <a:cs typeface="Times" panose="02020603050405020304" pitchFamily="18" charset="0"/>
              </a:rPr>
              <a:t>to </a:t>
            </a:r>
            <a:r>
              <a:rPr lang="en-US" sz="3200" dirty="0" smtClean="0">
                <a:latin typeface="Times" panose="02020603050405020304" pitchFamily="18" charset="0"/>
                <a:cs typeface="Times" panose="02020603050405020304" pitchFamily="18" charset="0"/>
              </a:rPr>
              <a:t>improve access </a:t>
            </a:r>
            <a:r>
              <a:rPr lang="en-US" sz="3200" dirty="0">
                <a:latin typeface="Times" panose="02020603050405020304" pitchFamily="18" charset="0"/>
                <a:cs typeface="Times" panose="02020603050405020304" pitchFamily="18" charset="0"/>
              </a:rPr>
              <a:t>to </a:t>
            </a:r>
            <a:r>
              <a:rPr lang="en-US" sz="3200" dirty="0" smtClean="0">
                <a:latin typeface="Times" panose="02020603050405020304" pitchFamily="18" charset="0"/>
                <a:cs typeface="Times" panose="02020603050405020304" pitchFamily="18" charset="0"/>
              </a:rPr>
              <a:t>public benefits for medically complex children who come from low income, minority families</a:t>
            </a:r>
          </a:p>
          <a:p>
            <a:pPr lvl="1">
              <a:buFont typeface="Wingdings" panose="05000000000000000000" pitchFamily="2" charset="2"/>
              <a:buChar char="v"/>
            </a:pPr>
            <a:endParaRPr lang="en-US" sz="3200" dirty="0">
              <a:latin typeface="Times" panose="02020603050405020304" pitchFamily="18" charset="0"/>
              <a:cs typeface="Times" panose="02020603050405020304" pitchFamily="18" charset="0"/>
            </a:endParaRPr>
          </a:p>
          <a:p>
            <a:pPr lvl="1">
              <a:buFont typeface="Wingdings" panose="05000000000000000000" pitchFamily="2" charset="2"/>
              <a:buChar char="v"/>
            </a:pPr>
            <a:r>
              <a:rPr lang="en-US" sz="3200" dirty="0" smtClean="0">
                <a:latin typeface="Times" panose="02020603050405020304" pitchFamily="18" charset="0"/>
                <a:cs typeface="Times" panose="02020603050405020304" pitchFamily="18" charset="0"/>
              </a:rPr>
              <a:t> These children are at increased risk of having adverse health outcomes</a:t>
            </a:r>
          </a:p>
          <a:p>
            <a:pPr lvl="1">
              <a:buFont typeface="Wingdings" panose="05000000000000000000" pitchFamily="2" charset="2"/>
              <a:buChar char="v"/>
            </a:pPr>
            <a:endParaRPr lang="en-US" sz="3200" dirty="0">
              <a:latin typeface="Times" panose="02020603050405020304" pitchFamily="18" charset="0"/>
              <a:cs typeface="Times" panose="02020603050405020304" pitchFamily="18" charset="0"/>
            </a:endParaRPr>
          </a:p>
          <a:p>
            <a:pPr marL="0" indent="0">
              <a:buNone/>
            </a:pPr>
            <a:endParaRPr lang="en-US" sz="3200" dirty="0"/>
          </a:p>
        </p:txBody>
      </p:sp>
      <p:sp>
        <p:nvSpPr>
          <p:cNvPr id="4" name="Slide Number Placeholder 3"/>
          <p:cNvSpPr>
            <a:spLocks noGrp="1"/>
          </p:cNvSpPr>
          <p:nvPr>
            <p:ph type="sldNum" sz="quarter" idx="14"/>
          </p:nvPr>
        </p:nvSpPr>
        <p:spPr/>
        <p:txBody>
          <a:bodyPr/>
          <a:lstStyle/>
          <a:p>
            <a:pPr>
              <a:defRPr/>
            </a:pPr>
            <a:fld id="{5C139388-F697-405F-83C2-5DDCDA3E4869}" type="slidenum">
              <a:rPr lang="en-US" altLang="en-US" smtClean="0"/>
              <a:pPr>
                <a:defRPr/>
              </a:pPr>
              <a:t>4</a:t>
            </a:fld>
            <a:endParaRPr lang="en-US" altLang="en-US"/>
          </a:p>
        </p:txBody>
      </p:sp>
      <p:sp>
        <p:nvSpPr>
          <p:cNvPr id="5" name="Footer Placeholder 4"/>
          <p:cNvSpPr>
            <a:spLocks noGrp="1"/>
          </p:cNvSpPr>
          <p:nvPr>
            <p:ph type="ftr" sz="quarter" idx="15"/>
          </p:nvPr>
        </p:nvSpPr>
        <p:spPr/>
        <p:txBody>
          <a:bodyPr/>
          <a:lstStyle/>
          <a:p>
            <a:pPr>
              <a:defRPr/>
            </a:pPr>
            <a:r>
              <a:rPr lang="en-US" altLang="en-US" dirty="0" smtClean="0"/>
              <a:t>Silver Lining for High-Risk Infants</a:t>
            </a:r>
            <a:endParaRPr lang="en-US" altLang="en-US" dirty="0"/>
          </a:p>
        </p:txBody>
      </p:sp>
    </p:spTree>
    <p:extLst>
      <p:ext uri="{BB962C8B-B14F-4D97-AF65-F5344CB8AC3E}">
        <p14:creationId xmlns:p14="http://schemas.microsoft.com/office/powerpoint/2010/main" val="34719752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FE4E3"/>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3600" dirty="0" smtClean="0"/>
              <a:t>Medical-Legal Partnerships (MLP)</a:t>
            </a:r>
            <a:endParaRPr lang="en-US" sz="3600" dirty="0"/>
          </a:p>
        </p:txBody>
      </p:sp>
      <p:sp>
        <p:nvSpPr>
          <p:cNvPr id="3" name="Text Placeholder 2"/>
          <p:cNvSpPr>
            <a:spLocks noGrp="1"/>
          </p:cNvSpPr>
          <p:nvPr>
            <p:ph type="body" sz="quarter" idx="12"/>
          </p:nvPr>
        </p:nvSpPr>
        <p:spPr/>
        <p:txBody>
          <a:bodyPr/>
          <a:lstStyle/>
          <a:p>
            <a:pPr marL="0" indent="0">
              <a:spcAft>
                <a:spcPts val="1800"/>
              </a:spcAft>
              <a:buNone/>
            </a:pPr>
            <a:endParaRPr lang="en-US" sz="2400" dirty="0" smtClean="0">
              <a:latin typeface="Garamond" panose="02020404030301010803" pitchFamily="18" charset="0"/>
            </a:endParaRPr>
          </a:p>
          <a:p>
            <a:pPr>
              <a:spcAft>
                <a:spcPts val="1800"/>
              </a:spcAft>
            </a:pPr>
            <a:r>
              <a:rPr lang="en-US" sz="2400" dirty="0" smtClean="0">
                <a:latin typeface="Times"/>
                <a:cs typeface="Times"/>
              </a:rPr>
              <a:t>Social determinants of health</a:t>
            </a:r>
          </a:p>
          <a:p>
            <a:pPr>
              <a:spcAft>
                <a:spcPts val="1800"/>
              </a:spcAft>
            </a:pPr>
            <a:r>
              <a:rPr lang="en-US" sz="2400" dirty="0" smtClean="0">
                <a:latin typeface="Times"/>
                <a:cs typeface="Times"/>
              </a:rPr>
              <a:t>Health is modified by illness, chronic disease, access to healthcare, access to public benefits</a:t>
            </a:r>
          </a:p>
          <a:p>
            <a:pPr>
              <a:spcAft>
                <a:spcPts val="1800"/>
              </a:spcAft>
            </a:pPr>
            <a:r>
              <a:rPr lang="en-US" sz="2400" dirty="0" smtClean="0">
                <a:latin typeface="Times"/>
                <a:cs typeface="Times"/>
              </a:rPr>
              <a:t>Lawyers are sometimes the best subspecialists</a:t>
            </a:r>
          </a:p>
          <a:p>
            <a:pPr>
              <a:spcAft>
                <a:spcPts val="1800"/>
              </a:spcAft>
            </a:pPr>
            <a:r>
              <a:rPr lang="en-US" sz="2400" dirty="0" smtClean="0">
                <a:latin typeface="Times"/>
                <a:cs typeface="Times"/>
              </a:rPr>
              <a:t>Understanding of health-related law: insurance, public benefits, housing, developmental and educational supports through IDEA</a:t>
            </a:r>
            <a:endParaRPr lang="en-US" sz="2400" dirty="0">
              <a:latin typeface="Times"/>
              <a:cs typeface="Times"/>
            </a:endParaRPr>
          </a:p>
        </p:txBody>
      </p:sp>
      <p:sp>
        <p:nvSpPr>
          <p:cNvPr id="4" name="Slide Number Placeholder 3"/>
          <p:cNvSpPr>
            <a:spLocks noGrp="1"/>
          </p:cNvSpPr>
          <p:nvPr>
            <p:ph type="sldNum" sz="quarter" idx="14"/>
          </p:nvPr>
        </p:nvSpPr>
        <p:spPr/>
        <p:txBody>
          <a:bodyPr/>
          <a:lstStyle/>
          <a:p>
            <a:pPr>
              <a:defRPr/>
            </a:pPr>
            <a:fld id="{5C139388-F697-405F-83C2-5DDCDA3E4869}" type="slidenum">
              <a:rPr lang="en-US" altLang="en-US" smtClean="0"/>
              <a:pPr>
                <a:defRPr/>
              </a:pPr>
              <a:t>5</a:t>
            </a:fld>
            <a:endParaRPr lang="en-US" altLang="en-US"/>
          </a:p>
        </p:txBody>
      </p:sp>
      <p:sp>
        <p:nvSpPr>
          <p:cNvPr id="5" name="Footer Placeholder 4"/>
          <p:cNvSpPr>
            <a:spLocks noGrp="1"/>
          </p:cNvSpPr>
          <p:nvPr>
            <p:ph type="ftr" sz="quarter" idx="15"/>
          </p:nvPr>
        </p:nvSpPr>
        <p:spPr/>
        <p:txBody>
          <a:bodyPr/>
          <a:lstStyle/>
          <a:p>
            <a:pPr>
              <a:defRPr/>
            </a:pPr>
            <a:r>
              <a:rPr lang="en-US" altLang="en-US" smtClean="0"/>
              <a:t>Silver Lining for High-Risk Infants</a:t>
            </a:r>
            <a:endParaRPr lang="en-US" altLang="en-US"/>
          </a:p>
        </p:txBody>
      </p:sp>
    </p:spTree>
    <p:extLst>
      <p:ext uri="{BB962C8B-B14F-4D97-AF65-F5344CB8AC3E}">
        <p14:creationId xmlns:p14="http://schemas.microsoft.com/office/powerpoint/2010/main" val="593230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FE4E3"/>
        </a:solidFill>
        <a:effectLst/>
      </p:bgPr>
    </p:bg>
    <p:spTree>
      <p:nvGrpSpPr>
        <p:cNvPr id="1" name=""/>
        <p:cNvGrpSpPr/>
        <p:nvPr/>
      </p:nvGrpSpPr>
      <p:grpSpPr>
        <a:xfrm>
          <a:off x="0" y="0"/>
          <a:ext cx="0" cy="0"/>
          <a:chOff x="0" y="0"/>
          <a:chExt cx="0" cy="0"/>
        </a:xfrm>
      </p:grpSpPr>
      <p:pic>
        <p:nvPicPr>
          <p:cNvPr id="60418" name="Picture 2" descr="EarInfection"/>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685800" y="228600"/>
            <a:ext cx="7737743" cy="5638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0419" name="Text Box 3"/>
          <p:cNvSpPr txBox="1">
            <a:spLocks noChangeArrowheads="1"/>
          </p:cNvSpPr>
          <p:nvPr/>
        </p:nvSpPr>
        <p:spPr bwMode="auto">
          <a:xfrm>
            <a:off x="4648200" y="6324600"/>
            <a:ext cx="4114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dirty="0">
                <a:latin typeface="Times New Roman" charset="0"/>
              </a:rPr>
              <a:t>                         Cartoon courtesy of Jack Maypole, MD  		       </a:t>
            </a:r>
            <a:r>
              <a:rPr lang="en-US" altLang="en-US" sz="1200" dirty="0" smtClean="0">
                <a:latin typeface="Times New Roman" charset="0"/>
              </a:rPr>
              <a:t>      </a:t>
            </a:r>
            <a:r>
              <a:rPr lang="en-US" altLang="en-US" sz="1200" dirty="0">
                <a:latin typeface="Times New Roman" charset="0"/>
              </a:rPr>
              <a:t>(jackmaypole@yahoo.com)</a:t>
            </a: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511167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FE4E3"/>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3600" dirty="0" smtClean="0"/>
              <a:t>Early Steps</a:t>
            </a:r>
            <a:endParaRPr lang="en-US" sz="3600" dirty="0"/>
          </a:p>
        </p:txBody>
      </p:sp>
      <p:sp>
        <p:nvSpPr>
          <p:cNvPr id="3" name="Text Placeholder 2"/>
          <p:cNvSpPr>
            <a:spLocks noGrp="1"/>
          </p:cNvSpPr>
          <p:nvPr>
            <p:ph type="body" sz="quarter" idx="12"/>
          </p:nvPr>
        </p:nvSpPr>
        <p:spPr>
          <a:solidFill>
            <a:schemeClr val="bg2"/>
          </a:solidFill>
        </p:spPr>
        <p:txBody>
          <a:bodyPr/>
          <a:lstStyle/>
          <a:p>
            <a:r>
              <a:rPr lang="en-US" sz="2400" dirty="0">
                <a:latin typeface="Times New Roman" panose="02020603050405020304" pitchFamily="18" charset="0"/>
                <a:cs typeface="Times New Roman" panose="02020603050405020304" pitchFamily="18" charset="0"/>
              </a:rPr>
              <a:t>Project Access, a </a:t>
            </a:r>
            <a:r>
              <a:rPr lang="en-US" sz="2400" dirty="0" smtClean="0">
                <a:latin typeface="Times New Roman" panose="02020603050405020304" pitchFamily="18" charset="0"/>
                <a:cs typeface="Times New Roman" panose="02020603050405020304" pitchFamily="18" charset="0"/>
              </a:rPr>
              <a:t>MLP project </a:t>
            </a:r>
            <a:r>
              <a:rPr lang="en-US" sz="2400" dirty="0">
                <a:latin typeface="Times New Roman" panose="02020603050405020304" pitchFamily="18" charset="0"/>
                <a:cs typeface="Times New Roman" panose="02020603050405020304" pitchFamily="18" charset="0"/>
              </a:rPr>
              <a:t>at the </a:t>
            </a:r>
            <a:r>
              <a:rPr lang="en-US" sz="2400" dirty="0" smtClean="0">
                <a:latin typeface="Times New Roman" panose="02020603050405020304" pitchFamily="18" charset="0"/>
                <a:cs typeface="Times New Roman" panose="02020603050405020304" pitchFamily="18" charset="0"/>
              </a:rPr>
              <a:t>University of Chicago from 2000-2004 </a:t>
            </a:r>
            <a:endParaRPr lang="en-US" sz="2400" dirty="0">
              <a:latin typeface="Times New Roman" panose="02020603050405020304" pitchFamily="18" charset="0"/>
              <a:cs typeface="Times New Roman" panose="02020603050405020304" pitchFamily="18" charset="0"/>
            </a:endParaRPr>
          </a:p>
          <a:p>
            <a:pPr lvl="1">
              <a:buFont typeface="Arial"/>
              <a:buChar char="•"/>
            </a:pPr>
            <a:r>
              <a:rPr lang="en-US" sz="2400" dirty="0" smtClean="0">
                <a:latin typeface="Times New Roman" panose="02020603050405020304" pitchFamily="18" charset="0"/>
                <a:cs typeface="Times New Roman" panose="02020603050405020304" pitchFamily="18" charset="0"/>
              </a:rPr>
              <a:t>3-5 </a:t>
            </a:r>
            <a:r>
              <a:rPr lang="en-US" sz="2400" dirty="0">
                <a:latin typeface="Times New Roman" panose="02020603050405020304" pitchFamily="18" charset="0"/>
                <a:cs typeface="Times New Roman" panose="02020603050405020304" pitchFamily="18" charset="0"/>
              </a:rPr>
              <a:t>unmet legal needs </a:t>
            </a:r>
            <a:r>
              <a:rPr lang="en-US" sz="2400" dirty="0" smtClean="0">
                <a:latin typeface="Times New Roman" panose="02020603050405020304" pitchFamily="18" charset="0"/>
                <a:cs typeface="Times New Roman" panose="02020603050405020304" pitchFamily="18" charset="0"/>
              </a:rPr>
              <a:t>between NICU discharge and 2yrs</a:t>
            </a:r>
            <a:endParaRPr lang="en-US" sz="2400" dirty="0">
              <a:latin typeface="Times New Roman" panose="02020603050405020304" pitchFamily="18" charset="0"/>
              <a:cs typeface="Times New Roman" panose="02020603050405020304" pitchFamily="18" charset="0"/>
            </a:endParaRPr>
          </a:p>
          <a:p>
            <a:pPr lvl="1">
              <a:buFont typeface="Arial"/>
              <a:buChar char="•"/>
            </a:pPr>
            <a:r>
              <a:rPr lang="en-US" sz="2400" dirty="0">
                <a:latin typeface="Times New Roman" panose="02020603050405020304" pitchFamily="18" charset="0"/>
                <a:cs typeface="Times New Roman" panose="02020603050405020304" pitchFamily="18" charset="0"/>
              </a:rPr>
              <a:t>Most needs around public benefits</a:t>
            </a:r>
          </a:p>
          <a:p>
            <a:pPr lvl="1">
              <a:buFont typeface="Arial"/>
              <a:buChar char="•"/>
            </a:pPr>
            <a:r>
              <a:rPr lang="en-US" sz="2400" dirty="0" smtClean="0">
                <a:latin typeface="Times New Roman" panose="02020603050405020304" pitchFamily="18" charset="0"/>
                <a:cs typeface="Times New Roman" panose="02020603050405020304" pitchFamily="18" charset="0"/>
              </a:rPr>
              <a:t>Established the Chicago Medical-Legal Partnership for Children permanently in 2006</a:t>
            </a:r>
          </a:p>
          <a:p>
            <a:pPr lvl="2">
              <a:buFont typeface="Arial"/>
              <a:buChar char="•"/>
            </a:pPr>
            <a:r>
              <a:rPr lang="en-US" sz="2400" dirty="0" smtClean="0">
                <a:latin typeface="Times New Roman" panose="02020603050405020304" pitchFamily="18" charset="0"/>
                <a:cs typeface="Times New Roman" panose="02020603050405020304" pitchFamily="18" charset="0"/>
              </a:rPr>
              <a:t>A program of Legal Council for Health Justice</a:t>
            </a:r>
          </a:p>
          <a:p>
            <a:pPr lvl="1">
              <a:buFont typeface="Arial"/>
              <a:buChar char="•"/>
            </a:pPr>
            <a:r>
              <a:rPr lang="en-US" sz="2400" dirty="0" smtClean="0">
                <a:latin typeface="Times New Roman" panose="02020603050405020304" pitchFamily="18" charset="0"/>
                <a:cs typeface="Times New Roman" panose="02020603050405020304" pitchFamily="18" charset="0"/>
              </a:rPr>
              <a:t>Project Access: used ‘rescue’ </a:t>
            </a:r>
            <a:r>
              <a:rPr lang="en-US" sz="2400" dirty="0">
                <a:latin typeface="Times New Roman" panose="02020603050405020304" pitchFamily="18" charset="0"/>
                <a:cs typeface="Times New Roman" panose="02020603050405020304" pitchFamily="18" charset="0"/>
              </a:rPr>
              <a:t>legal services</a:t>
            </a:r>
          </a:p>
          <a:p>
            <a:pPr lvl="1">
              <a:buFont typeface="Arial"/>
              <a:buChar char="•"/>
            </a:pPr>
            <a:r>
              <a:rPr lang="en-US" sz="2400" dirty="0" smtClean="0">
                <a:latin typeface="Times New Roman" panose="02020603050405020304" pitchFamily="18" charset="0"/>
                <a:cs typeface="Times New Roman" panose="02020603050405020304" pitchFamily="18" charset="0"/>
              </a:rPr>
              <a:t>Silver Lining Project: </a:t>
            </a:r>
            <a:r>
              <a:rPr lang="en-US" sz="2400" dirty="0">
                <a:latin typeface="Times New Roman" panose="02020603050405020304" pitchFamily="18" charset="0"/>
                <a:cs typeface="Times New Roman" panose="02020603050405020304" pitchFamily="18" charset="0"/>
              </a:rPr>
              <a:t>a</a:t>
            </a:r>
            <a:r>
              <a:rPr lang="en-US" sz="2400" dirty="0" smtClean="0">
                <a:latin typeface="Times New Roman" panose="02020603050405020304" pitchFamily="18" charset="0"/>
                <a:cs typeface="Times New Roman" panose="02020603050405020304" pitchFamily="18" charset="0"/>
              </a:rPr>
              <a:t>nticipate </a:t>
            </a:r>
            <a:r>
              <a:rPr lang="en-US" sz="2400" dirty="0">
                <a:latin typeface="Times New Roman" panose="02020603050405020304" pitchFamily="18" charset="0"/>
                <a:cs typeface="Times New Roman" panose="02020603050405020304" pitchFamily="18" charset="0"/>
              </a:rPr>
              <a:t>and introduce legal </a:t>
            </a:r>
            <a:r>
              <a:rPr lang="en-US" sz="2400" dirty="0" smtClean="0">
                <a:latin typeface="Times New Roman" panose="02020603050405020304" pitchFamily="18" charset="0"/>
                <a:cs typeface="Times New Roman" panose="02020603050405020304" pitchFamily="18" charset="0"/>
              </a:rPr>
              <a:t>advocates earlier</a:t>
            </a:r>
            <a:endParaRPr lang="en-US" sz="2000" dirty="0">
              <a:latin typeface="Times New Roman"/>
              <a:cs typeface="Times New Roman"/>
            </a:endParaRPr>
          </a:p>
          <a:p>
            <a:pPr marL="457200" lvl="1" indent="0">
              <a:buNone/>
            </a:pPr>
            <a:endParaRPr lang="en-US" sz="2000" dirty="0" smtClean="0">
              <a:latin typeface="Times New Roman"/>
              <a:cs typeface="Times New Roman"/>
            </a:endParaRPr>
          </a:p>
          <a:p>
            <a:endParaRPr lang="en-US" sz="2000" dirty="0">
              <a:latin typeface="Times New Roman"/>
              <a:cs typeface="Times New Roman"/>
            </a:endParaRPr>
          </a:p>
          <a:p>
            <a:endParaRPr lang="en-US" sz="2000" dirty="0" smtClean="0">
              <a:latin typeface="Times New Roman"/>
              <a:cs typeface="Times New Roman"/>
            </a:endParaRPr>
          </a:p>
          <a:p>
            <a:pPr marL="0" indent="0">
              <a:buNone/>
            </a:pPr>
            <a:endParaRPr lang="en-US" sz="1400" dirty="0" smtClean="0">
              <a:latin typeface="Times New Roman"/>
              <a:cs typeface="Times New Roman"/>
            </a:endParaRPr>
          </a:p>
          <a:p>
            <a:pPr marL="0" indent="0">
              <a:buNone/>
            </a:pPr>
            <a:endParaRPr lang="en-US" sz="2000" dirty="0" smtClean="0">
              <a:latin typeface="Times New Roman"/>
              <a:cs typeface="Times New Roman"/>
            </a:endParaRPr>
          </a:p>
          <a:p>
            <a:endParaRPr lang="en-US" sz="2000" dirty="0">
              <a:latin typeface="Times New Roman"/>
              <a:cs typeface="Times New Roman"/>
            </a:endParaRPr>
          </a:p>
        </p:txBody>
      </p:sp>
      <p:sp>
        <p:nvSpPr>
          <p:cNvPr id="4" name="Slide Number Placeholder 3"/>
          <p:cNvSpPr>
            <a:spLocks noGrp="1"/>
          </p:cNvSpPr>
          <p:nvPr>
            <p:ph type="sldNum" sz="quarter" idx="14"/>
          </p:nvPr>
        </p:nvSpPr>
        <p:spPr/>
        <p:txBody>
          <a:bodyPr/>
          <a:lstStyle/>
          <a:p>
            <a:pPr>
              <a:defRPr/>
            </a:pPr>
            <a:fld id="{5C139388-F697-405F-83C2-5DDCDA3E4869}" type="slidenum">
              <a:rPr lang="en-US" altLang="en-US" smtClean="0"/>
              <a:pPr>
                <a:defRPr/>
              </a:pPr>
              <a:t>7</a:t>
            </a:fld>
            <a:endParaRPr lang="en-US" altLang="en-US"/>
          </a:p>
        </p:txBody>
      </p:sp>
      <p:sp>
        <p:nvSpPr>
          <p:cNvPr id="5" name="Footer Placeholder 4"/>
          <p:cNvSpPr>
            <a:spLocks noGrp="1"/>
          </p:cNvSpPr>
          <p:nvPr>
            <p:ph type="ftr" sz="quarter" idx="15"/>
          </p:nvPr>
        </p:nvSpPr>
        <p:spPr/>
        <p:txBody>
          <a:bodyPr/>
          <a:lstStyle/>
          <a:p>
            <a:pPr>
              <a:defRPr/>
            </a:pPr>
            <a:r>
              <a:rPr lang="en-US" altLang="en-US" dirty="0" smtClean="0"/>
              <a:t>Silver Lining for High-Risk Infants</a:t>
            </a:r>
          </a:p>
        </p:txBody>
      </p:sp>
    </p:spTree>
    <p:extLst>
      <p:ext uri="{BB962C8B-B14F-4D97-AF65-F5344CB8AC3E}">
        <p14:creationId xmlns:p14="http://schemas.microsoft.com/office/powerpoint/2010/main" val="410995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FE4E3"/>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3600" dirty="0" smtClean="0"/>
              <a:t>Medical-Legal Partnerships</a:t>
            </a:r>
            <a:endParaRPr lang="en-US" sz="3600" dirty="0"/>
          </a:p>
        </p:txBody>
      </p:sp>
      <p:sp>
        <p:nvSpPr>
          <p:cNvPr id="3" name="Text Placeholder 2"/>
          <p:cNvSpPr>
            <a:spLocks noGrp="1"/>
          </p:cNvSpPr>
          <p:nvPr>
            <p:ph type="body" sz="quarter" idx="12"/>
          </p:nvPr>
        </p:nvSpPr>
        <p:spPr>
          <a:xfrm>
            <a:off x="359586" y="1028700"/>
            <a:ext cx="8445500" cy="4775200"/>
          </a:xfrm>
          <a:solidFill>
            <a:schemeClr val="bg2"/>
          </a:solidFill>
        </p:spPr>
        <p:txBody>
          <a:bodyPr/>
          <a:lstStyle/>
          <a:p>
            <a:pPr marL="457200" lvl="1" indent="0">
              <a:buNone/>
            </a:pPr>
            <a:endParaRPr lang="en-US" sz="2000" dirty="0" smtClean="0">
              <a:latin typeface="Times New Roman"/>
              <a:cs typeface="Times New Roman"/>
            </a:endParaRPr>
          </a:p>
          <a:p>
            <a:pPr marL="0" indent="0">
              <a:buNone/>
            </a:pPr>
            <a:endParaRPr lang="en-US" sz="2000" dirty="0">
              <a:latin typeface="Times New Roman"/>
              <a:cs typeface="Times New Roman"/>
            </a:endParaRPr>
          </a:p>
          <a:p>
            <a:endParaRPr lang="en-US" sz="2000" dirty="0" smtClean="0">
              <a:latin typeface="Times New Roman"/>
              <a:cs typeface="Times New Roman"/>
            </a:endParaRPr>
          </a:p>
          <a:p>
            <a:endParaRPr lang="en-US" sz="2000" dirty="0">
              <a:latin typeface="Times New Roman"/>
              <a:cs typeface="Times New Roman"/>
            </a:endParaRPr>
          </a:p>
          <a:p>
            <a:endParaRPr lang="en-US" sz="2000" dirty="0" smtClean="0">
              <a:latin typeface="Times New Roman"/>
              <a:cs typeface="Times New Roman"/>
            </a:endParaRPr>
          </a:p>
          <a:p>
            <a:endParaRPr lang="en-US" sz="2000" dirty="0">
              <a:latin typeface="Times New Roman"/>
              <a:cs typeface="Times New Roman"/>
            </a:endParaRPr>
          </a:p>
          <a:p>
            <a:pPr marL="0" indent="0">
              <a:buNone/>
            </a:pPr>
            <a:endParaRPr lang="en-US" sz="2000" dirty="0" smtClean="0">
              <a:latin typeface="Times New Roman"/>
              <a:cs typeface="Times New Roman"/>
            </a:endParaRPr>
          </a:p>
          <a:p>
            <a:endParaRPr lang="en-US" sz="2000" dirty="0">
              <a:latin typeface="Times New Roman"/>
              <a:cs typeface="Times New Roman"/>
            </a:endParaRPr>
          </a:p>
        </p:txBody>
      </p:sp>
      <p:sp>
        <p:nvSpPr>
          <p:cNvPr id="4" name="Slide Number Placeholder 3"/>
          <p:cNvSpPr>
            <a:spLocks noGrp="1"/>
          </p:cNvSpPr>
          <p:nvPr>
            <p:ph type="sldNum" sz="quarter" idx="14"/>
          </p:nvPr>
        </p:nvSpPr>
        <p:spPr/>
        <p:txBody>
          <a:bodyPr/>
          <a:lstStyle/>
          <a:p>
            <a:pPr>
              <a:defRPr/>
            </a:pPr>
            <a:fld id="{5C139388-F697-405F-83C2-5DDCDA3E4869}" type="slidenum">
              <a:rPr lang="en-US" altLang="en-US" smtClean="0"/>
              <a:pPr>
                <a:defRPr/>
              </a:pPr>
              <a:t>8</a:t>
            </a:fld>
            <a:endParaRPr lang="en-US" altLang="en-US"/>
          </a:p>
        </p:txBody>
      </p:sp>
      <p:sp>
        <p:nvSpPr>
          <p:cNvPr id="5" name="Footer Placeholder 4"/>
          <p:cNvSpPr>
            <a:spLocks noGrp="1"/>
          </p:cNvSpPr>
          <p:nvPr>
            <p:ph type="ftr" sz="quarter" idx="15"/>
          </p:nvPr>
        </p:nvSpPr>
        <p:spPr/>
        <p:txBody>
          <a:bodyPr/>
          <a:lstStyle/>
          <a:p>
            <a:pPr>
              <a:defRPr/>
            </a:pPr>
            <a:r>
              <a:rPr lang="en-US" altLang="en-US" dirty="0" smtClean="0"/>
              <a:t>Silver Lining for High-Risk Infants</a:t>
            </a:r>
          </a:p>
        </p:txBody>
      </p:sp>
      <p:pic>
        <p:nvPicPr>
          <p:cNvPr id="6" name="Picture 5"/>
          <p:cNvPicPr>
            <a:picLocks noChangeAspect="1"/>
          </p:cNvPicPr>
          <p:nvPr/>
        </p:nvPicPr>
        <p:blipFill>
          <a:blip r:embed="rId3"/>
          <a:stretch>
            <a:fillRect/>
          </a:stretch>
        </p:blipFill>
        <p:spPr>
          <a:xfrm>
            <a:off x="342900" y="1524000"/>
            <a:ext cx="8462186" cy="3254687"/>
          </a:xfrm>
          <a:prstGeom prst="rect">
            <a:avLst/>
          </a:prstGeom>
        </p:spPr>
      </p:pic>
      <p:sp>
        <p:nvSpPr>
          <p:cNvPr id="8" name="Rounded Rectangle 7"/>
          <p:cNvSpPr/>
          <p:nvPr/>
        </p:nvSpPr>
        <p:spPr>
          <a:xfrm>
            <a:off x="457200" y="3276600"/>
            <a:ext cx="2819400" cy="994972"/>
          </a:xfrm>
          <a:prstGeom prst="round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217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FE4E3"/>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3600" dirty="0" smtClean="0"/>
              <a:t>Hypothesis</a:t>
            </a:r>
            <a:endParaRPr lang="en-US" sz="3600" dirty="0"/>
          </a:p>
        </p:txBody>
      </p:sp>
      <p:sp>
        <p:nvSpPr>
          <p:cNvPr id="3" name="Text Placeholder 2"/>
          <p:cNvSpPr>
            <a:spLocks noGrp="1"/>
          </p:cNvSpPr>
          <p:nvPr>
            <p:ph type="body" sz="quarter" idx="12"/>
          </p:nvPr>
        </p:nvSpPr>
        <p:spPr>
          <a:solidFill>
            <a:schemeClr val="bg2"/>
          </a:solidFill>
        </p:spPr>
        <p:txBody>
          <a:bodyPr/>
          <a:lstStyle/>
          <a:p>
            <a:endParaRPr lang="en-US" sz="2400" dirty="0" smtClean="0">
              <a:latin typeface="Times New Roman"/>
              <a:cs typeface="Times New Roman"/>
            </a:endParaRPr>
          </a:p>
          <a:p>
            <a:r>
              <a:rPr lang="en-US" sz="2400" dirty="0" smtClean="0">
                <a:latin typeface="Times New Roman"/>
                <a:cs typeface="Times New Roman"/>
              </a:rPr>
              <a:t>Improving </a:t>
            </a:r>
            <a:r>
              <a:rPr lang="en-US" sz="2400" dirty="0">
                <a:latin typeface="Times New Roman"/>
                <a:cs typeface="Times New Roman"/>
              </a:rPr>
              <a:t>the process of obtaining public benefits improves </a:t>
            </a:r>
            <a:r>
              <a:rPr lang="en-US" sz="2400" dirty="0" smtClean="0">
                <a:latin typeface="Times New Roman"/>
                <a:cs typeface="Times New Roman"/>
              </a:rPr>
              <a:t> </a:t>
            </a:r>
            <a:r>
              <a:rPr lang="en-US" sz="2400" dirty="0">
                <a:latin typeface="Times New Roman"/>
                <a:cs typeface="Times New Roman"/>
              </a:rPr>
              <a:t>functional outcomes </a:t>
            </a:r>
            <a:r>
              <a:rPr lang="en-US" sz="2400" dirty="0" smtClean="0">
                <a:latin typeface="Times New Roman"/>
                <a:cs typeface="Times New Roman"/>
              </a:rPr>
              <a:t>for children </a:t>
            </a:r>
            <a:r>
              <a:rPr lang="en-US" sz="2400" dirty="0">
                <a:latin typeface="Times New Roman"/>
                <a:cs typeface="Times New Roman"/>
              </a:rPr>
              <a:t>and </a:t>
            </a:r>
            <a:r>
              <a:rPr lang="en-US" sz="2400" dirty="0" smtClean="0">
                <a:latin typeface="Times New Roman"/>
                <a:cs typeface="Times New Roman"/>
              </a:rPr>
              <a:t>parents</a:t>
            </a:r>
          </a:p>
          <a:p>
            <a:endParaRPr lang="en-US" sz="2000" dirty="0">
              <a:latin typeface="Times New Roman"/>
              <a:cs typeface="Times New Roman"/>
            </a:endParaRPr>
          </a:p>
          <a:p>
            <a:endParaRPr lang="en-US" sz="2000" dirty="0" smtClean="0">
              <a:latin typeface="Times New Roman"/>
              <a:cs typeface="Times New Roman"/>
            </a:endParaRPr>
          </a:p>
          <a:p>
            <a:pPr marL="0" indent="0">
              <a:buNone/>
            </a:pPr>
            <a:endParaRPr lang="en-US" sz="1400" dirty="0" smtClean="0">
              <a:latin typeface="Times New Roman"/>
              <a:cs typeface="Times New Roman"/>
            </a:endParaRPr>
          </a:p>
          <a:p>
            <a:pPr marL="0" indent="0">
              <a:buNone/>
            </a:pPr>
            <a:endParaRPr lang="en-US" sz="2000" dirty="0" smtClean="0">
              <a:latin typeface="Times New Roman"/>
              <a:cs typeface="Times New Roman"/>
            </a:endParaRPr>
          </a:p>
          <a:p>
            <a:endParaRPr lang="en-US" sz="2000" dirty="0">
              <a:latin typeface="Times New Roman"/>
              <a:cs typeface="Times New Roman"/>
            </a:endParaRPr>
          </a:p>
        </p:txBody>
      </p:sp>
      <p:sp>
        <p:nvSpPr>
          <p:cNvPr id="4" name="Slide Number Placeholder 3"/>
          <p:cNvSpPr>
            <a:spLocks noGrp="1"/>
          </p:cNvSpPr>
          <p:nvPr>
            <p:ph type="sldNum" sz="quarter" idx="14"/>
          </p:nvPr>
        </p:nvSpPr>
        <p:spPr/>
        <p:txBody>
          <a:bodyPr/>
          <a:lstStyle/>
          <a:p>
            <a:pPr>
              <a:defRPr/>
            </a:pPr>
            <a:fld id="{5C139388-F697-405F-83C2-5DDCDA3E4869}" type="slidenum">
              <a:rPr lang="en-US" altLang="en-US" smtClean="0"/>
              <a:pPr>
                <a:defRPr/>
              </a:pPr>
              <a:t>9</a:t>
            </a:fld>
            <a:endParaRPr lang="en-US" altLang="en-US"/>
          </a:p>
        </p:txBody>
      </p:sp>
      <p:sp>
        <p:nvSpPr>
          <p:cNvPr id="5" name="Footer Placeholder 4"/>
          <p:cNvSpPr>
            <a:spLocks noGrp="1"/>
          </p:cNvSpPr>
          <p:nvPr>
            <p:ph type="ftr" sz="quarter" idx="15"/>
          </p:nvPr>
        </p:nvSpPr>
        <p:spPr/>
        <p:txBody>
          <a:bodyPr/>
          <a:lstStyle/>
          <a:p>
            <a:pPr>
              <a:defRPr/>
            </a:pPr>
            <a:r>
              <a:rPr lang="en-US" altLang="en-US" dirty="0" smtClean="0"/>
              <a:t>Silver Lining for High-Risk Infants</a:t>
            </a:r>
          </a:p>
        </p:txBody>
      </p:sp>
      <p:pic>
        <p:nvPicPr>
          <p:cNvPr id="6" name="Picture 5"/>
          <p:cNvPicPr>
            <a:picLocks noChangeAspect="1"/>
          </p:cNvPicPr>
          <p:nvPr/>
        </p:nvPicPr>
        <p:blipFill>
          <a:blip r:embed="rId3"/>
          <a:stretch>
            <a:fillRect/>
          </a:stretch>
        </p:blipFill>
        <p:spPr>
          <a:xfrm>
            <a:off x="4996786" y="2849105"/>
            <a:ext cx="3385213" cy="2390807"/>
          </a:xfrm>
          <a:prstGeom prst="rect">
            <a:avLst/>
          </a:prstGeom>
        </p:spPr>
      </p:pic>
      <p:sp>
        <p:nvSpPr>
          <p:cNvPr id="8" name="TextBox 7"/>
          <p:cNvSpPr txBox="1"/>
          <p:nvPr/>
        </p:nvSpPr>
        <p:spPr>
          <a:xfrm>
            <a:off x="342899" y="2895600"/>
            <a:ext cx="4381501" cy="2739211"/>
          </a:xfrm>
          <a:prstGeom prst="rect">
            <a:avLst/>
          </a:prstGeom>
          <a:noFill/>
        </p:spPr>
        <p:txBody>
          <a:bodyPr wrap="square" rtlCol="0">
            <a:spAutoFit/>
          </a:bodyPr>
          <a:lstStyle/>
          <a:p>
            <a:pPr marL="342900" lvl="0" indent="-342900">
              <a:spcBef>
                <a:spcPct val="20000"/>
              </a:spcBef>
              <a:spcAft>
                <a:spcPts val="1200"/>
              </a:spcAft>
              <a:buFont typeface="Arial"/>
              <a:buChar char="•"/>
            </a:pPr>
            <a:r>
              <a:rPr lang="en-US" sz="2400" dirty="0">
                <a:solidFill>
                  <a:prstClr val="black"/>
                </a:solidFill>
                <a:latin typeface="Times New Roman"/>
                <a:cs typeface="Times New Roman"/>
              </a:rPr>
              <a:t>Using advocacy allows families to receive services earlier and more efficiently than if families have to navigate the system on their own</a:t>
            </a:r>
            <a:endParaRPr lang="en-US" sz="2000" dirty="0">
              <a:solidFill>
                <a:prstClr val="black"/>
              </a:solidFill>
              <a:latin typeface="Times New Roman"/>
              <a:cs typeface="Times New Roman"/>
            </a:endParaRPr>
          </a:p>
          <a:p>
            <a:endParaRPr lang="en-US" dirty="0"/>
          </a:p>
        </p:txBody>
      </p:sp>
    </p:spTree>
    <p:extLst>
      <p:ext uri="{BB962C8B-B14F-4D97-AF65-F5344CB8AC3E}">
        <p14:creationId xmlns:p14="http://schemas.microsoft.com/office/powerpoint/2010/main" val="364331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11959</TotalTime>
  <Words>2120</Words>
  <Application>Microsoft Office PowerPoint</Application>
  <PresentationFormat>On-screen Show (4:3)</PresentationFormat>
  <Paragraphs>352</Paragraphs>
  <Slides>21</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Ariel</vt:lpstr>
      <vt:lpstr>Calibri</vt:lpstr>
      <vt:lpstr>Garamond</vt:lpstr>
      <vt:lpstr>Times</vt:lpstr>
      <vt:lpstr>Times New Roman</vt:lpstr>
      <vt:lpstr>Wingdings</vt:lpstr>
      <vt:lpstr>ヒラギノ角ゴ Pro W3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TOKY Branding +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toky laptop</dc:creator>
  <cp:lastModifiedBy>Laura Magistro Wells</cp:lastModifiedBy>
  <cp:revision>176</cp:revision>
  <dcterms:created xsi:type="dcterms:W3CDTF">2012-09-20T19:29:57Z</dcterms:created>
  <dcterms:modified xsi:type="dcterms:W3CDTF">2017-04-24T12:05:40Z</dcterms:modified>
</cp:coreProperties>
</file>