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69" r:id="rId3"/>
    <p:sldId id="300" r:id="rId4"/>
    <p:sldId id="286" r:id="rId5"/>
    <p:sldId id="261" r:id="rId6"/>
    <p:sldId id="262" r:id="rId7"/>
    <p:sldId id="270" r:id="rId8"/>
    <p:sldId id="271" r:id="rId9"/>
    <p:sldId id="273" r:id="rId10"/>
    <p:sldId id="274" r:id="rId11"/>
    <p:sldId id="275" r:id="rId12"/>
    <p:sldId id="297" r:id="rId13"/>
    <p:sldId id="298" r:id="rId14"/>
    <p:sldId id="291" r:id="rId15"/>
    <p:sldId id="299" r:id="rId16"/>
    <p:sldId id="292" r:id="rId17"/>
    <p:sldId id="272" r:id="rId18"/>
    <p:sldId id="293" r:id="rId19"/>
    <p:sldId id="277" r:id="rId20"/>
    <p:sldId id="281" r:id="rId21"/>
    <p:sldId id="294" r:id="rId22"/>
    <p:sldId id="278" r:id="rId23"/>
    <p:sldId id="279" r:id="rId24"/>
    <p:sldId id="295"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pratibha01@gmail.com" initials="d" lastIdx="0" clrIdx="0">
    <p:extLst/>
  </p:cmAuthor>
  <p:cmAuthor id="2" name="Wood, David Lee" initials="WDL"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F53"/>
    <a:srgbClr val="1123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74"/>
    <p:restoredTop sz="59286" autoAdjust="0"/>
  </p:normalViewPr>
  <p:slideViewPr>
    <p:cSldViewPr snapToGrid="0" snapToObjects="1">
      <p:cViewPr varScale="1">
        <p:scale>
          <a:sx n="43" d="100"/>
          <a:sy n="43" d="100"/>
        </p:scale>
        <p:origin x="158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LOS (days)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Gestational Age</c:v>
                </c:pt>
                <c:pt idx="1">
                  <c:v>Smoking***</c:v>
                </c:pt>
                <c:pt idx="2">
                  <c:v>Exposure to BZDs*</c:v>
                </c:pt>
                <c:pt idx="3">
                  <c:v>Birth Weight+</c:v>
                </c:pt>
              </c:strCache>
            </c:strRef>
          </c:cat>
          <c:val>
            <c:numRef>
              <c:f>Sheet1!$B$2:$B$5</c:f>
              <c:numCache>
                <c:formatCode>General</c:formatCode>
                <c:ptCount val="4"/>
                <c:pt idx="0">
                  <c:v>2.2999999999999998</c:v>
                </c:pt>
                <c:pt idx="1">
                  <c:v>6.4</c:v>
                </c:pt>
                <c:pt idx="2">
                  <c:v>12.6</c:v>
                </c:pt>
                <c:pt idx="3">
                  <c:v>5</c:v>
                </c:pt>
              </c:numCache>
            </c:numRef>
          </c:val>
          <c:extLst>
            <c:ext xmlns:c16="http://schemas.microsoft.com/office/drawing/2014/chart" uri="{C3380CC4-5D6E-409C-BE32-E72D297353CC}">
              <c16:uniqueId val="{00000000-29F5-49C5-A32B-10ACEA35BA2B}"/>
            </c:ext>
          </c:extLst>
        </c:ser>
        <c:dLbls>
          <c:dLblPos val="ctr"/>
          <c:showLegendKey val="0"/>
          <c:showVal val="1"/>
          <c:showCatName val="0"/>
          <c:showSerName val="0"/>
          <c:showPercent val="0"/>
          <c:showBubbleSize val="0"/>
        </c:dLbls>
        <c:gapWidth val="150"/>
        <c:overlap val="100"/>
        <c:axId val="-1510463600"/>
        <c:axId val="-1500713424"/>
      </c:barChart>
      <c:catAx>
        <c:axId val="-15104636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00713424"/>
        <c:crosses val="autoZero"/>
        <c:auto val="1"/>
        <c:lblAlgn val="ctr"/>
        <c:lblOffset val="100"/>
        <c:noMultiLvlLbl val="0"/>
      </c:catAx>
      <c:valAx>
        <c:axId val="-15007134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104636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2BD14-7E73-DF47-8AF3-7DB3124C7518}"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77DC83CD-787B-ED40-86C8-C34CA9775A8B}">
      <dgm:prSet phldrT="[Text]" custT="1"/>
      <dgm:spPr/>
      <dgm:t>
        <a:bodyPr/>
        <a:lstStyle/>
        <a:p>
          <a:r>
            <a:rPr lang="en-US" sz="2400" dirty="0" smtClean="0"/>
            <a:t>Demographics</a:t>
          </a:r>
          <a:endParaRPr lang="en-US" sz="2400" dirty="0"/>
        </a:p>
      </dgm:t>
    </dgm:pt>
    <dgm:pt modelId="{B7C6A25E-CF02-B94C-B6C3-D5827492EB6E}" type="parTrans" cxnId="{056AFE66-CBD1-4D4F-9352-EF05121A5399}">
      <dgm:prSet/>
      <dgm:spPr/>
      <dgm:t>
        <a:bodyPr/>
        <a:lstStyle/>
        <a:p>
          <a:endParaRPr lang="en-US"/>
        </a:p>
      </dgm:t>
    </dgm:pt>
    <dgm:pt modelId="{BEE676FD-C0B6-A742-86A0-CE4656579F5B}" type="sibTrans" cxnId="{056AFE66-CBD1-4D4F-9352-EF05121A5399}">
      <dgm:prSet/>
      <dgm:spPr/>
      <dgm:t>
        <a:bodyPr/>
        <a:lstStyle/>
        <a:p>
          <a:endParaRPr lang="en-US"/>
        </a:p>
      </dgm:t>
    </dgm:pt>
    <dgm:pt modelId="{5CC8961A-D355-AE43-9EB4-8F366BF4FB08}">
      <dgm:prSet phldrT="[Text]"/>
      <dgm:spPr/>
      <dgm:t>
        <a:bodyPr/>
        <a:lstStyle/>
        <a:p>
          <a:r>
            <a:rPr lang="en-US" dirty="0" smtClean="0"/>
            <a:t>Age</a:t>
          </a:r>
          <a:endParaRPr lang="en-US" dirty="0"/>
        </a:p>
      </dgm:t>
    </dgm:pt>
    <dgm:pt modelId="{82BA8A3D-B288-DE44-8AFE-7CC1B4C9DDC1}" type="parTrans" cxnId="{08D32C22-652E-6741-B970-5C0961E5BAC0}">
      <dgm:prSet/>
      <dgm:spPr/>
      <dgm:t>
        <a:bodyPr/>
        <a:lstStyle/>
        <a:p>
          <a:endParaRPr lang="en-US"/>
        </a:p>
      </dgm:t>
    </dgm:pt>
    <dgm:pt modelId="{EA6A0F6D-DA26-674E-BF79-A6410BDEC625}" type="sibTrans" cxnId="{08D32C22-652E-6741-B970-5C0961E5BAC0}">
      <dgm:prSet/>
      <dgm:spPr/>
      <dgm:t>
        <a:bodyPr/>
        <a:lstStyle/>
        <a:p>
          <a:endParaRPr lang="en-US"/>
        </a:p>
      </dgm:t>
    </dgm:pt>
    <dgm:pt modelId="{9298F2CF-8375-4944-86E5-4B8B7710E1DD}">
      <dgm:prSet phldrT="[Text]" custT="1"/>
      <dgm:spPr/>
      <dgm:t>
        <a:bodyPr/>
        <a:lstStyle/>
        <a:p>
          <a:r>
            <a:rPr lang="en-US" sz="2400" dirty="0" smtClean="0"/>
            <a:t>Maternal Habits</a:t>
          </a:r>
          <a:endParaRPr lang="en-US" sz="2400" dirty="0"/>
        </a:p>
      </dgm:t>
    </dgm:pt>
    <dgm:pt modelId="{45D07A7E-C404-8F49-B2E6-04B0BD55A08F}" type="parTrans" cxnId="{365CE694-73DF-6C43-A9A8-2755E4EF01A5}">
      <dgm:prSet/>
      <dgm:spPr/>
      <dgm:t>
        <a:bodyPr/>
        <a:lstStyle/>
        <a:p>
          <a:endParaRPr lang="en-US"/>
        </a:p>
      </dgm:t>
    </dgm:pt>
    <dgm:pt modelId="{D68FEF23-1221-4F40-9EC1-32F35E713E4E}" type="sibTrans" cxnId="{365CE694-73DF-6C43-A9A8-2755E4EF01A5}">
      <dgm:prSet/>
      <dgm:spPr/>
      <dgm:t>
        <a:bodyPr/>
        <a:lstStyle/>
        <a:p>
          <a:endParaRPr lang="en-US"/>
        </a:p>
      </dgm:t>
    </dgm:pt>
    <dgm:pt modelId="{6A85F74C-19A4-5C42-A80E-2ECE6E279598}">
      <dgm:prSet phldrT="[Text]"/>
      <dgm:spPr/>
      <dgm:t>
        <a:bodyPr/>
        <a:lstStyle/>
        <a:p>
          <a:r>
            <a:rPr lang="en-US" dirty="0" smtClean="0"/>
            <a:t>Maternal tobacco use (&gt;5 cigs/day in last trimester)</a:t>
          </a:r>
          <a:endParaRPr lang="en-US" dirty="0"/>
        </a:p>
      </dgm:t>
    </dgm:pt>
    <dgm:pt modelId="{599D8E94-E45B-0D4C-B50B-A5198F816092}" type="parTrans" cxnId="{72C6EB9C-F1E5-A341-A5BD-2B95A251D377}">
      <dgm:prSet/>
      <dgm:spPr/>
      <dgm:t>
        <a:bodyPr/>
        <a:lstStyle/>
        <a:p>
          <a:endParaRPr lang="en-US"/>
        </a:p>
      </dgm:t>
    </dgm:pt>
    <dgm:pt modelId="{35461A00-D2A3-694C-B379-C9A414121B68}" type="sibTrans" cxnId="{72C6EB9C-F1E5-A341-A5BD-2B95A251D377}">
      <dgm:prSet/>
      <dgm:spPr/>
      <dgm:t>
        <a:bodyPr/>
        <a:lstStyle/>
        <a:p>
          <a:endParaRPr lang="en-US"/>
        </a:p>
      </dgm:t>
    </dgm:pt>
    <dgm:pt modelId="{87B0653B-B23B-F549-995D-3E47F2E9AC9C}">
      <dgm:prSet phldrT="[Text]"/>
      <dgm:spPr/>
      <dgm:t>
        <a:bodyPr/>
        <a:lstStyle/>
        <a:p>
          <a:r>
            <a:rPr lang="en-US" dirty="0" smtClean="0"/>
            <a:t>Maternal alcohol intake</a:t>
          </a:r>
          <a:endParaRPr lang="en-US" dirty="0"/>
        </a:p>
      </dgm:t>
    </dgm:pt>
    <dgm:pt modelId="{A89AB618-4C60-2546-A3EB-C6D2929E57EB}" type="parTrans" cxnId="{B843EC92-A734-3A4E-9E35-F654740712F3}">
      <dgm:prSet/>
      <dgm:spPr/>
      <dgm:t>
        <a:bodyPr/>
        <a:lstStyle/>
        <a:p>
          <a:endParaRPr lang="en-US"/>
        </a:p>
      </dgm:t>
    </dgm:pt>
    <dgm:pt modelId="{F6BEDA27-9EB9-7A4B-AF3E-926CAC0CF6D4}" type="sibTrans" cxnId="{B843EC92-A734-3A4E-9E35-F654740712F3}">
      <dgm:prSet/>
      <dgm:spPr/>
      <dgm:t>
        <a:bodyPr/>
        <a:lstStyle/>
        <a:p>
          <a:endParaRPr lang="en-US"/>
        </a:p>
      </dgm:t>
    </dgm:pt>
    <dgm:pt modelId="{6962781F-62F9-324E-B7B3-D3BDA56565D3}">
      <dgm:prSet phldrT="[Text]" custT="1"/>
      <dgm:spPr/>
      <dgm:t>
        <a:bodyPr/>
        <a:lstStyle/>
        <a:p>
          <a:r>
            <a:rPr lang="en-US" sz="2400" dirty="0" smtClean="0"/>
            <a:t>Past Medical </a:t>
          </a:r>
          <a:r>
            <a:rPr lang="en-US" sz="2400" dirty="0" err="1" smtClean="0"/>
            <a:t>Hx</a:t>
          </a:r>
          <a:endParaRPr lang="en-US" sz="2400" dirty="0"/>
        </a:p>
      </dgm:t>
    </dgm:pt>
    <dgm:pt modelId="{13188961-2951-CC43-9493-88114EDAB64C}" type="parTrans" cxnId="{16713D4F-E977-1F45-A271-C7394186EE86}">
      <dgm:prSet/>
      <dgm:spPr/>
      <dgm:t>
        <a:bodyPr/>
        <a:lstStyle/>
        <a:p>
          <a:endParaRPr lang="en-US"/>
        </a:p>
      </dgm:t>
    </dgm:pt>
    <dgm:pt modelId="{7E0B3BA6-B4B6-B144-9623-565022986DB3}" type="sibTrans" cxnId="{16713D4F-E977-1F45-A271-C7394186EE86}">
      <dgm:prSet/>
      <dgm:spPr/>
      <dgm:t>
        <a:bodyPr/>
        <a:lstStyle/>
        <a:p>
          <a:endParaRPr lang="en-US"/>
        </a:p>
      </dgm:t>
    </dgm:pt>
    <dgm:pt modelId="{02B44656-F683-9648-9CBF-1EF1E3ED05A0}">
      <dgm:prSet phldrT="[Text]"/>
      <dgm:spPr/>
      <dgm:t>
        <a:bodyPr/>
        <a:lstStyle/>
        <a:p>
          <a:r>
            <a:rPr lang="en-US" dirty="0" err="1" smtClean="0"/>
            <a:t>Hx</a:t>
          </a:r>
          <a:r>
            <a:rPr lang="en-US" dirty="0" smtClean="0"/>
            <a:t> of mental illness</a:t>
          </a:r>
          <a:endParaRPr lang="en-US" dirty="0"/>
        </a:p>
      </dgm:t>
    </dgm:pt>
    <dgm:pt modelId="{13CE55A3-378C-D449-8747-99878AA120A7}" type="parTrans" cxnId="{ECF310FC-4D27-9D49-B36F-1EC522398E9C}">
      <dgm:prSet/>
      <dgm:spPr/>
      <dgm:t>
        <a:bodyPr/>
        <a:lstStyle/>
        <a:p>
          <a:endParaRPr lang="en-US"/>
        </a:p>
      </dgm:t>
    </dgm:pt>
    <dgm:pt modelId="{8096AC62-5E40-C747-8E1D-B6AF755CBE3D}" type="sibTrans" cxnId="{ECF310FC-4D27-9D49-B36F-1EC522398E9C}">
      <dgm:prSet/>
      <dgm:spPr/>
      <dgm:t>
        <a:bodyPr/>
        <a:lstStyle/>
        <a:p>
          <a:endParaRPr lang="en-US"/>
        </a:p>
      </dgm:t>
    </dgm:pt>
    <dgm:pt modelId="{A37C0B13-1C0F-0643-AC3C-816075354F14}">
      <dgm:prSet phldrT="[Text]"/>
      <dgm:spPr/>
      <dgm:t>
        <a:bodyPr/>
        <a:lstStyle/>
        <a:p>
          <a:r>
            <a:rPr lang="en-US" dirty="0" smtClean="0"/>
            <a:t>Hepatitis C status</a:t>
          </a:r>
          <a:endParaRPr lang="en-US" dirty="0"/>
        </a:p>
      </dgm:t>
    </dgm:pt>
    <dgm:pt modelId="{4733003A-DB0F-A040-8E3F-3B4A371E05CE}" type="parTrans" cxnId="{D6128BCA-1D95-374C-A6AD-6F75EE854421}">
      <dgm:prSet/>
      <dgm:spPr/>
      <dgm:t>
        <a:bodyPr/>
        <a:lstStyle/>
        <a:p>
          <a:endParaRPr lang="en-US"/>
        </a:p>
      </dgm:t>
    </dgm:pt>
    <dgm:pt modelId="{DA77C094-5BFE-B54C-B090-2849586D8D2C}" type="sibTrans" cxnId="{D6128BCA-1D95-374C-A6AD-6F75EE854421}">
      <dgm:prSet/>
      <dgm:spPr/>
      <dgm:t>
        <a:bodyPr/>
        <a:lstStyle/>
        <a:p>
          <a:endParaRPr lang="en-US"/>
        </a:p>
      </dgm:t>
    </dgm:pt>
    <dgm:pt modelId="{EFC089F1-28EB-0B4C-BDC3-894CB017286A}">
      <dgm:prSet phldrT="[Text]"/>
      <dgm:spPr/>
      <dgm:t>
        <a:bodyPr/>
        <a:lstStyle/>
        <a:p>
          <a:r>
            <a:rPr lang="en-US" dirty="0" smtClean="0"/>
            <a:t>Parity</a:t>
          </a:r>
          <a:endParaRPr lang="en-US" dirty="0"/>
        </a:p>
      </dgm:t>
    </dgm:pt>
    <dgm:pt modelId="{BD507DBB-39DF-4F44-9675-87710B1BB6F5}" type="parTrans" cxnId="{CF036C68-DD83-8B45-86C9-E2A99B7F372F}">
      <dgm:prSet/>
      <dgm:spPr/>
      <dgm:t>
        <a:bodyPr/>
        <a:lstStyle/>
        <a:p>
          <a:endParaRPr lang="en-US"/>
        </a:p>
      </dgm:t>
    </dgm:pt>
    <dgm:pt modelId="{7655A681-569B-BD40-93EC-BC232E666C03}" type="sibTrans" cxnId="{CF036C68-DD83-8B45-86C9-E2A99B7F372F}">
      <dgm:prSet/>
      <dgm:spPr/>
      <dgm:t>
        <a:bodyPr/>
        <a:lstStyle/>
        <a:p>
          <a:endParaRPr lang="en-US"/>
        </a:p>
      </dgm:t>
    </dgm:pt>
    <dgm:pt modelId="{76FAC3B8-DCE6-D948-AC19-74C3A6B1A269}">
      <dgm:prSet phldrT="[Text]"/>
      <dgm:spPr/>
      <dgm:t>
        <a:bodyPr/>
        <a:lstStyle/>
        <a:p>
          <a:r>
            <a:rPr lang="en-US" dirty="0" smtClean="0"/>
            <a:t>Marital status</a:t>
          </a:r>
          <a:endParaRPr lang="en-US" dirty="0"/>
        </a:p>
      </dgm:t>
    </dgm:pt>
    <dgm:pt modelId="{FA3CFAA4-44E2-1842-B28B-DC3A194FBB02}" type="parTrans" cxnId="{ACF0C516-D00F-D34B-8D43-9D007CF1E872}">
      <dgm:prSet/>
      <dgm:spPr/>
      <dgm:t>
        <a:bodyPr/>
        <a:lstStyle/>
        <a:p>
          <a:endParaRPr lang="en-US"/>
        </a:p>
      </dgm:t>
    </dgm:pt>
    <dgm:pt modelId="{5D6E0472-EE45-2C4C-A981-B7B88A4B212F}" type="sibTrans" cxnId="{ACF0C516-D00F-D34B-8D43-9D007CF1E872}">
      <dgm:prSet/>
      <dgm:spPr/>
      <dgm:t>
        <a:bodyPr/>
        <a:lstStyle/>
        <a:p>
          <a:endParaRPr lang="en-US"/>
        </a:p>
      </dgm:t>
    </dgm:pt>
    <dgm:pt modelId="{B8EC16C4-E4E6-FD47-BC85-B78474DCA047}">
      <dgm:prSet phldrT="[Text]"/>
      <dgm:spPr/>
      <dgm:t>
        <a:bodyPr/>
        <a:lstStyle/>
        <a:p>
          <a:r>
            <a:rPr lang="en-US" dirty="0" smtClean="0"/>
            <a:t>Education level</a:t>
          </a:r>
          <a:endParaRPr lang="en-US" dirty="0"/>
        </a:p>
      </dgm:t>
    </dgm:pt>
    <dgm:pt modelId="{ADBF4914-7D1C-CD45-9F74-A2DAD9494B4E}" type="parTrans" cxnId="{41C0B422-8908-BC4E-AD6B-74D1D4741F72}">
      <dgm:prSet/>
      <dgm:spPr/>
      <dgm:t>
        <a:bodyPr/>
        <a:lstStyle/>
        <a:p>
          <a:endParaRPr lang="en-US"/>
        </a:p>
      </dgm:t>
    </dgm:pt>
    <dgm:pt modelId="{C3E7AB6B-9900-1D4C-A244-678DFB119A56}" type="sibTrans" cxnId="{41C0B422-8908-BC4E-AD6B-74D1D4741F72}">
      <dgm:prSet/>
      <dgm:spPr/>
      <dgm:t>
        <a:bodyPr/>
        <a:lstStyle/>
        <a:p>
          <a:endParaRPr lang="en-US"/>
        </a:p>
      </dgm:t>
    </dgm:pt>
    <dgm:pt modelId="{2C0CC137-A15B-5949-A660-ABCF9B3119CA}">
      <dgm:prSet phldrT="[Text]"/>
      <dgm:spPr/>
      <dgm:t>
        <a:bodyPr/>
        <a:lstStyle/>
        <a:p>
          <a:r>
            <a:rPr lang="en-US" dirty="0" smtClean="0"/>
            <a:t>Insurance type</a:t>
          </a:r>
          <a:endParaRPr lang="en-US" dirty="0"/>
        </a:p>
      </dgm:t>
    </dgm:pt>
    <dgm:pt modelId="{53A26103-F3F8-A94A-A703-A884722DA34C}" type="parTrans" cxnId="{537ED230-8C64-F645-96AF-C7A7743F86E8}">
      <dgm:prSet/>
      <dgm:spPr/>
      <dgm:t>
        <a:bodyPr/>
        <a:lstStyle/>
        <a:p>
          <a:endParaRPr lang="en-US"/>
        </a:p>
      </dgm:t>
    </dgm:pt>
    <dgm:pt modelId="{EE33FF85-92DC-5540-A6EB-8F8006B076DC}" type="sibTrans" cxnId="{537ED230-8C64-F645-96AF-C7A7743F86E8}">
      <dgm:prSet/>
      <dgm:spPr/>
      <dgm:t>
        <a:bodyPr/>
        <a:lstStyle/>
        <a:p>
          <a:endParaRPr lang="en-US"/>
        </a:p>
      </dgm:t>
    </dgm:pt>
    <dgm:pt modelId="{A366A8F6-B154-C94B-9EDB-23F04775524D}">
      <dgm:prSet phldrT="[Text]"/>
      <dgm:spPr/>
      <dgm:t>
        <a:bodyPr/>
        <a:lstStyle/>
        <a:p>
          <a:r>
            <a:rPr lang="en-US" dirty="0" smtClean="0"/>
            <a:t>Type of delivery</a:t>
          </a:r>
          <a:endParaRPr lang="en-US" dirty="0"/>
        </a:p>
      </dgm:t>
    </dgm:pt>
    <dgm:pt modelId="{2C107D82-7A36-D540-95CE-F64013BBBA9B}" type="parTrans" cxnId="{2B1DC1BD-2979-604B-81A1-89CA75E65494}">
      <dgm:prSet/>
      <dgm:spPr/>
      <dgm:t>
        <a:bodyPr/>
        <a:lstStyle/>
        <a:p>
          <a:endParaRPr lang="en-US"/>
        </a:p>
      </dgm:t>
    </dgm:pt>
    <dgm:pt modelId="{29D6B5DF-FB74-5340-B7F7-85C3D89C61DE}" type="sibTrans" cxnId="{2B1DC1BD-2979-604B-81A1-89CA75E65494}">
      <dgm:prSet/>
      <dgm:spPr/>
      <dgm:t>
        <a:bodyPr/>
        <a:lstStyle/>
        <a:p>
          <a:endParaRPr lang="en-US"/>
        </a:p>
      </dgm:t>
    </dgm:pt>
    <dgm:pt modelId="{BFDEBFF9-7EA0-464B-B12F-AB95A3775187}">
      <dgm:prSet phldrT="[Text]"/>
      <dgm:spPr/>
      <dgm:t>
        <a:bodyPr/>
        <a:lstStyle/>
        <a:p>
          <a:r>
            <a:rPr lang="en-US" dirty="0" smtClean="0"/>
            <a:t>Drug use</a:t>
          </a:r>
          <a:endParaRPr lang="en-US" dirty="0"/>
        </a:p>
      </dgm:t>
    </dgm:pt>
    <dgm:pt modelId="{5ED687BC-8D0B-9445-8D54-748EC2659FD7}" type="parTrans" cxnId="{D1A5CBA9-319A-D74E-A2B1-F91F6B766A7E}">
      <dgm:prSet/>
      <dgm:spPr/>
      <dgm:t>
        <a:bodyPr/>
        <a:lstStyle/>
        <a:p>
          <a:endParaRPr lang="en-US"/>
        </a:p>
      </dgm:t>
    </dgm:pt>
    <dgm:pt modelId="{7B1D2055-56AD-5645-8BC1-AFC7DCA68170}" type="sibTrans" cxnId="{D1A5CBA9-319A-D74E-A2B1-F91F6B766A7E}">
      <dgm:prSet/>
      <dgm:spPr/>
      <dgm:t>
        <a:bodyPr/>
        <a:lstStyle/>
        <a:p>
          <a:endParaRPr lang="en-US"/>
        </a:p>
      </dgm:t>
    </dgm:pt>
    <dgm:pt modelId="{1CF22655-775F-964B-98E9-9E58A669BD82}">
      <dgm:prSet phldrT="[Text]"/>
      <dgm:spPr/>
      <dgm:t>
        <a:bodyPr/>
        <a:lstStyle/>
        <a:p>
          <a:r>
            <a:rPr lang="en-US" dirty="0" smtClean="0"/>
            <a:t>UDS (</a:t>
          </a:r>
          <a:r>
            <a:rPr lang="en-US" smtClean="0"/>
            <a:t>prenatal,admission</a:t>
          </a:r>
          <a:r>
            <a:rPr lang="en-US" dirty="0" smtClean="0"/>
            <a:t>)</a:t>
          </a:r>
          <a:endParaRPr lang="en-US" dirty="0"/>
        </a:p>
      </dgm:t>
    </dgm:pt>
    <dgm:pt modelId="{FB420F17-2D6D-F445-9F3B-D9F917960C1E}" type="parTrans" cxnId="{75BDA1EF-0271-E54A-990F-DB8DC0A61E1A}">
      <dgm:prSet/>
      <dgm:spPr/>
      <dgm:t>
        <a:bodyPr/>
        <a:lstStyle/>
        <a:p>
          <a:endParaRPr lang="en-US"/>
        </a:p>
      </dgm:t>
    </dgm:pt>
    <dgm:pt modelId="{02B5D11C-6203-9541-B683-9781DF212B82}" type="sibTrans" cxnId="{75BDA1EF-0271-E54A-990F-DB8DC0A61E1A}">
      <dgm:prSet/>
      <dgm:spPr/>
      <dgm:t>
        <a:bodyPr/>
        <a:lstStyle/>
        <a:p>
          <a:endParaRPr lang="en-US"/>
        </a:p>
      </dgm:t>
    </dgm:pt>
    <dgm:pt modelId="{AA862EE2-B87C-704D-AC95-6F38C77BE32D}" type="pres">
      <dgm:prSet presAssocID="{A142BD14-7E73-DF47-8AF3-7DB3124C7518}" presName="Name0" presStyleCnt="0">
        <dgm:presLayoutVars>
          <dgm:dir/>
          <dgm:animLvl val="lvl"/>
          <dgm:resizeHandles val="exact"/>
        </dgm:presLayoutVars>
      </dgm:prSet>
      <dgm:spPr/>
      <dgm:t>
        <a:bodyPr/>
        <a:lstStyle/>
        <a:p>
          <a:endParaRPr lang="en-US"/>
        </a:p>
      </dgm:t>
    </dgm:pt>
    <dgm:pt modelId="{B3C024BA-B5F1-7A40-8F17-48F599929258}" type="pres">
      <dgm:prSet presAssocID="{77DC83CD-787B-ED40-86C8-C34CA9775A8B}" presName="composite" presStyleCnt="0"/>
      <dgm:spPr/>
    </dgm:pt>
    <dgm:pt modelId="{F85505CA-F5C4-C842-A88A-E07A5CFA1C24}" type="pres">
      <dgm:prSet presAssocID="{77DC83CD-787B-ED40-86C8-C34CA9775A8B}" presName="parTx" presStyleLbl="alignNode1" presStyleIdx="0" presStyleCnt="3">
        <dgm:presLayoutVars>
          <dgm:chMax val="0"/>
          <dgm:chPref val="0"/>
          <dgm:bulletEnabled val="1"/>
        </dgm:presLayoutVars>
      </dgm:prSet>
      <dgm:spPr/>
      <dgm:t>
        <a:bodyPr/>
        <a:lstStyle/>
        <a:p>
          <a:endParaRPr lang="en-US"/>
        </a:p>
      </dgm:t>
    </dgm:pt>
    <dgm:pt modelId="{5F80E4F4-D7F6-B641-B1E0-2E5F14650E26}" type="pres">
      <dgm:prSet presAssocID="{77DC83CD-787B-ED40-86C8-C34CA9775A8B}" presName="desTx" presStyleLbl="alignAccFollowNode1" presStyleIdx="0" presStyleCnt="3">
        <dgm:presLayoutVars>
          <dgm:bulletEnabled val="1"/>
        </dgm:presLayoutVars>
      </dgm:prSet>
      <dgm:spPr/>
      <dgm:t>
        <a:bodyPr/>
        <a:lstStyle/>
        <a:p>
          <a:endParaRPr lang="en-US"/>
        </a:p>
      </dgm:t>
    </dgm:pt>
    <dgm:pt modelId="{39A43055-2726-0140-9933-B6E94F14E790}" type="pres">
      <dgm:prSet presAssocID="{BEE676FD-C0B6-A742-86A0-CE4656579F5B}" presName="space" presStyleCnt="0"/>
      <dgm:spPr/>
    </dgm:pt>
    <dgm:pt modelId="{52CDCB9E-4D83-C548-80F0-05DA845BF784}" type="pres">
      <dgm:prSet presAssocID="{9298F2CF-8375-4944-86E5-4B8B7710E1DD}" presName="composite" presStyleCnt="0"/>
      <dgm:spPr/>
    </dgm:pt>
    <dgm:pt modelId="{8D2B0BE7-875F-1442-864B-CC2930B55E01}" type="pres">
      <dgm:prSet presAssocID="{9298F2CF-8375-4944-86E5-4B8B7710E1DD}" presName="parTx" presStyleLbl="alignNode1" presStyleIdx="1" presStyleCnt="3">
        <dgm:presLayoutVars>
          <dgm:chMax val="0"/>
          <dgm:chPref val="0"/>
          <dgm:bulletEnabled val="1"/>
        </dgm:presLayoutVars>
      </dgm:prSet>
      <dgm:spPr/>
      <dgm:t>
        <a:bodyPr/>
        <a:lstStyle/>
        <a:p>
          <a:endParaRPr lang="en-US"/>
        </a:p>
      </dgm:t>
    </dgm:pt>
    <dgm:pt modelId="{3AA02933-7B66-E144-93A1-EA706CF67C10}" type="pres">
      <dgm:prSet presAssocID="{9298F2CF-8375-4944-86E5-4B8B7710E1DD}" presName="desTx" presStyleLbl="alignAccFollowNode1" presStyleIdx="1" presStyleCnt="3">
        <dgm:presLayoutVars>
          <dgm:bulletEnabled val="1"/>
        </dgm:presLayoutVars>
      </dgm:prSet>
      <dgm:spPr/>
      <dgm:t>
        <a:bodyPr/>
        <a:lstStyle/>
        <a:p>
          <a:endParaRPr lang="en-US"/>
        </a:p>
      </dgm:t>
    </dgm:pt>
    <dgm:pt modelId="{5BEE1121-B5B1-8640-BB81-A69985B59D02}" type="pres">
      <dgm:prSet presAssocID="{D68FEF23-1221-4F40-9EC1-32F35E713E4E}" presName="space" presStyleCnt="0"/>
      <dgm:spPr/>
    </dgm:pt>
    <dgm:pt modelId="{8C10A6EA-2E43-104B-8FFB-B40E35B14B82}" type="pres">
      <dgm:prSet presAssocID="{6962781F-62F9-324E-B7B3-D3BDA56565D3}" presName="composite" presStyleCnt="0"/>
      <dgm:spPr/>
    </dgm:pt>
    <dgm:pt modelId="{BA49B81C-6957-324F-BC4F-CCE2A0D6E868}" type="pres">
      <dgm:prSet presAssocID="{6962781F-62F9-324E-B7B3-D3BDA56565D3}" presName="parTx" presStyleLbl="alignNode1" presStyleIdx="2" presStyleCnt="3">
        <dgm:presLayoutVars>
          <dgm:chMax val="0"/>
          <dgm:chPref val="0"/>
          <dgm:bulletEnabled val="1"/>
        </dgm:presLayoutVars>
      </dgm:prSet>
      <dgm:spPr/>
      <dgm:t>
        <a:bodyPr/>
        <a:lstStyle/>
        <a:p>
          <a:endParaRPr lang="en-US"/>
        </a:p>
      </dgm:t>
    </dgm:pt>
    <dgm:pt modelId="{E74B599C-6A18-EB4B-A64B-8384E9134FC2}" type="pres">
      <dgm:prSet presAssocID="{6962781F-62F9-324E-B7B3-D3BDA56565D3}" presName="desTx" presStyleLbl="alignAccFollowNode1" presStyleIdx="2" presStyleCnt="3">
        <dgm:presLayoutVars>
          <dgm:bulletEnabled val="1"/>
        </dgm:presLayoutVars>
      </dgm:prSet>
      <dgm:spPr/>
      <dgm:t>
        <a:bodyPr/>
        <a:lstStyle/>
        <a:p>
          <a:endParaRPr lang="en-US"/>
        </a:p>
      </dgm:t>
    </dgm:pt>
  </dgm:ptLst>
  <dgm:cxnLst>
    <dgm:cxn modelId="{5E991158-AEC5-984F-A0A4-7076A81C989A}" type="presOf" srcId="{5CC8961A-D355-AE43-9EB4-8F366BF4FB08}" destId="{5F80E4F4-D7F6-B641-B1E0-2E5F14650E26}" srcOrd="0" destOrd="0" presId="urn:microsoft.com/office/officeart/2005/8/layout/hList1"/>
    <dgm:cxn modelId="{D6128BCA-1D95-374C-A6AD-6F75EE854421}" srcId="{6962781F-62F9-324E-B7B3-D3BDA56565D3}" destId="{A37C0B13-1C0F-0643-AC3C-816075354F14}" srcOrd="1" destOrd="0" parTransId="{4733003A-DB0F-A040-8E3F-3B4A371E05CE}" sibTransId="{DA77C094-5BFE-B54C-B090-2849586D8D2C}"/>
    <dgm:cxn modelId="{2B1DC1BD-2979-604B-81A1-89CA75E65494}" srcId="{77DC83CD-787B-ED40-86C8-C34CA9775A8B}" destId="{A366A8F6-B154-C94B-9EDB-23F04775524D}" srcOrd="5" destOrd="0" parTransId="{2C107D82-7A36-D540-95CE-F64013BBBA9B}" sibTransId="{29D6B5DF-FB74-5340-B7F7-85C3D89C61DE}"/>
    <dgm:cxn modelId="{1FD1F77F-0426-B84B-9DDE-AD66A7A723BD}" type="presOf" srcId="{BFDEBFF9-7EA0-464B-B12F-AB95A3775187}" destId="{3AA02933-7B66-E144-93A1-EA706CF67C10}" srcOrd="0" destOrd="2" presId="urn:microsoft.com/office/officeart/2005/8/layout/hList1"/>
    <dgm:cxn modelId="{CF036C68-DD83-8B45-86C9-E2A99B7F372F}" srcId="{77DC83CD-787B-ED40-86C8-C34CA9775A8B}" destId="{EFC089F1-28EB-0B4C-BDC3-894CB017286A}" srcOrd="1" destOrd="0" parTransId="{BD507DBB-39DF-4F44-9675-87710B1BB6F5}" sibTransId="{7655A681-569B-BD40-93EC-BC232E666C03}"/>
    <dgm:cxn modelId="{41C0B422-8908-BC4E-AD6B-74D1D4741F72}" srcId="{77DC83CD-787B-ED40-86C8-C34CA9775A8B}" destId="{B8EC16C4-E4E6-FD47-BC85-B78474DCA047}" srcOrd="3" destOrd="0" parTransId="{ADBF4914-7D1C-CD45-9F74-A2DAD9494B4E}" sibTransId="{C3E7AB6B-9900-1D4C-A244-678DFB119A56}"/>
    <dgm:cxn modelId="{365CE694-73DF-6C43-A9A8-2755E4EF01A5}" srcId="{A142BD14-7E73-DF47-8AF3-7DB3124C7518}" destId="{9298F2CF-8375-4944-86E5-4B8B7710E1DD}" srcOrd="1" destOrd="0" parTransId="{45D07A7E-C404-8F49-B2E6-04B0BD55A08F}" sibTransId="{D68FEF23-1221-4F40-9EC1-32F35E713E4E}"/>
    <dgm:cxn modelId="{76DAE341-794E-364E-AEF3-5208855A2CEA}" type="presOf" srcId="{1CF22655-775F-964B-98E9-9E58A669BD82}" destId="{3AA02933-7B66-E144-93A1-EA706CF67C10}" srcOrd="0" destOrd="3" presId="urn:microsoft.com/office/officeart/2005/8/layout/hList1"/>
    <dgm:cxn modelId="{4A863C10-CC9F-874A-BCF7-61823C40985E}" type="presOf" srcId="{6962781F-62F9-324E-B7B3-D3BDA56565D3}" destId="{BA49B81C-6957-324F-BC4F-CCE2A0D6E868}" srcOrd="0" destOrd="0" presId="urn:microsoft.com/office/officeart/2005/8/layout/hList1"/>
    <dgm:cxn modelId="{27E56223-6CF0-064E-B903-F8DBE01B282B}" type="presOf" srcId="{6A85F74C-19A4-5C42-A80E-2ECE6E279598}" destId="{3AA02933-7B66-E144-93A1-EA706CF67C10}" srcOrd="0" destOrd="0" presId="urn:microsoft.com/office/officeart/2005/8/layout/hList1"/>
    <dgm:cxn modelId="{3CE7B695-3B2A-ED4F-97A1-29C647CCBF7B}" type="presOf" srcId="{77DC83CD-787B-ED40-86C8-C34CA9775A8B}" destId="{F85505CA-F5C4-C842-A88A-E07A5CFA1C24}" srcOrd="0" destOrd="0" presId="urn:microsoft.com/office/officeart/2005/8/layout/hList1"/>
    <dgm:cxn modelId="{6773A394-EE79-0B40-AC67-CED166C7FF73}" type="presOf" srcId="{A37C0B13-1C0F-0643-AC3C-816075354F14}" destId="{E74B599C-6A18-EB4B-A64B-8384E9134FC2}" srcOrd="0" destOrd="1" presId="urn:microsoft.com/office/officeart/2005/8/layout/hList1"/>
    <dgm:cxn modelId="{B843EC92-A734-3A4E-9E35-F654740712F3}" srcId="{9298F2CF-8375-4944-86E5-4B8B7710E1DD}" destId="{87B0653B-B23B-F549-995D-3E47F2E9AC9C}" srcOrd="1" destOrd="0" parTransId="{A89AB618-4C60-2546-A3EB-C6D2929E57EB}" sibTransId="{F6BEDA27-9EB9-7A4B-AF3E-926CAC0CF6D4}"/>
    <dgm:cxn modelId="{16713D4F-E977-1F45-A271-C7394186EE86}" srcId="{A142BD14-7E73-DF47-8AF3-7DB3124C7518}" destId="{6962781F-62F9-324E-B7B3-D3BDA56565D3}" srcOrd="2" destOrd="0" parTransId="{13188961-2951-CC43-9493-88114EDAB64C}" sibTransId="{7E0B3BA6-B4B6-B144-9623-565022986DB3}"/>
    <dgm:cxn modelId="{D4F6A218-C69C-A14D-B338-37A2B42FF6FB}" type="presOf" srcId="{87B0653B-B23B-F549-995D-3E47F2E9AC9C}" destId="{3AA02933-7B66-E144-93A1-EA706CF67C10}" srcOrd="0" destOrd="1" presId="urn:microsoft.com/office/officeart/2005/8/layout/hList1"/>
    <dgm:cxn modelId="{75A7BABC-2F27-FA4B-87D6-D59381D703C6}" type="presOf" srcId="{A366A8F6-B154-C94B-9EDB-23F04775524D}" destId="{5F80E4F4-D7F6-B641-B1E0-2E5F14650E26}" srcOrd="0" destOrd="5" presId="urn:microsoft.com/office/officeart/2005/8/layout/hList1"/>
    <dgm:cxn modelId="{056AFE66-CBD1-4D4F-9352-EF05121A5399}" srcId="{A142BD14-7E73-DF47-8AF3-7DB3124C7518}" destId="{77DC83CD-787B-ED40-86C8-C34CA9775A8B}" srcOrd="0" destOrd="0" parTransId="{B7C6A25E-CF02-B94C-B6C3-D5827492EB6E}" sibTransId="{BEE676FD-C0B6-A742-86A0-CE4656579F5B}"/>
    <dgm:cxn modelId="{CC2BA6DF-B2EC-9E48-8A9F-C9A005509B64}" type="presOf" srcId="{02B44656-F683-9648-9CBF-1EF1E3ED05A0}" destId="{E74B599C-6A18-EB4B-A64B-8384E9134FC2}" srcOrd="0" destOrd="0" presId="urn:microsoft.com/office/officeart/2005/8/layout/hList1"/>
    <dgm:cxn modelId="{9FAFFAC0-9026-1242-8E83-B3B89428458C}" type="presOf" srcId="{A142BD14-7E73-DF47-8AF3-7DB3124C7518}" destId="{AA862EE2-B87C-704D-AC95-6F38C77BE32D}" srcOrd="0" destOrd="0" presId="urn:microsoft.com/office/officeart/2005/8/layout/hList1"/>
    <dgm:cxn modelId="{F9EE2A76-82AC-9447-9D87-3A84934E78F4}" type="presOf" srcId="{B8EC16C4-E4E6-FD47-BC85-B78474DCA047}" destId="{5F80E4F4-D7F6-B641-B1E0-2E5F14650E26}" srcOrd="0" destOrd="3" presId="urn:microsoft.com/office/officeart/2005/8/layout/hList1"/>
    <dgm:cxn modelId="{537ED230-8C64-F645-96AF-C7A7743F86E8}" srcId="{77DC83CD-787B-ED40-86C8-C34CA9775A8B}" destId="{2C0CC137-A15B-5949-A660-ABCF9B3119CA}" srcOrd="4" destOrd="0" parTransId="{53A26103-F3F8-A94A-A703-A884722DA34C}" sibTransId="{EE33FF85-92DC-5540-A6EB-8F8006B076DC}"/>
    <dgm:cxn modelId="{ACF0C516-D00F-D34B-8D43-9D007CF1E872}" srcId="{77DC83CD-787B-ED40-86C8-C34CA9775A8B}" destId="{76FAC3B8-DCE6-D948-AC19-74C3A6B1A269}" srcOrd="2" destOrd="0" parTransId="{FA3CFAA4-44E2-1842-B28B-DC3A194FBB02}" sibTransId="{5D6E0472-EE45-2C4C-A981-B7B88A4B212F}"/>
    <dgm:cxn modelId="{C5819942-BD69-2448-9CF7-25C93E53DD9F}" type="presOf" srcId="{76FAC3B8-DCE6-D948-AC19-74C3A6B1A269}" destId="{5F80E4F4-D7F6-B641-B1E0-2E5F14650E26}" srcOrd="0" destOrd="2" presId="urn:microsoft.com/office/officeart/2005/8/layout/hList1"/>
    <dgm:cxn modelId="{ECF310FC-4D27-9D49-B36F-1EC522398E9C}" srcId="{6962781F-62F9-324E-B7B3-D3BDA56565D3}" destId="{02B44656-F683-9648-9CBF-1EF1E3ED05A0}" srcOrd="0" destOrd="0" parTransId="{13CE55A3-378C-D449-8747-99878AA120A7}" sibTransId="{8096AC62-5E40-C747-8E1D-B6AF755CBE3D}"/>
    <dgm:cxn modelId="{3E50ACA8-603C-2F43-908F-DC796C662638}" type="presOf" srcId="{9298F2CF-8375-4944-86E5-4B8B7710E1DD}" destId="{8D2B0BE7-875F-1442-864B-CC2930B55E01}" srcOrd="0" destOrd="0" presId="urn:microsoft.com/office/officeart/2005/8/layout/hList1"/>
    <dgm:cxn modelId="{317BFAB2-8F44-744E-8AC1-980E31ABDD0F}" type="presOf" srcId="{EFC089F1-28EB-0B4C-BDC3-894CB017286A}" destId="{5F80E4F4-D7F6-B641-B1E0-2E5F14650E26}" srcOrd="0" destOrd="1" presId="urn:microsoft.com/office/officeart/2005/8/layout/hList1"/>
    <dgm:cxn modelId="{75BDA1EF-0271-E54A-990F-DB8DC0A61E1A}" srcId="{9298F2CF-8375-4944-86E5-4B8B7710E1DD}" destId="{1CF22655-775F-964B-98E9-9E58A669BD82}" srcOrd="3" destOrd="0" parTransId="{FB420F17-2D6D-F445-9F3B-D9F917960C1E}" sibTransId="{02B5D11C-6203-9541-B683-9781DF212B82}"/>
    <dgm:cxn modelId="{08D32C22-652E-6741-B970-5C0961E5BAC0}" srcId="{77DC83CD-787B-ED40-86C8-C34CA9775A8B}" destId="{5CC8961A-D355-AE43-9EB4-8F366BF4FB08}" srcOrd="0" destOrd="0" parTransId="{82BA8A3D-B288-DE44-8AFE-7CC1B4C9DDC1}" sibTransId="{EA6A0F6D-DA26-674E-BF79-A6410BDEC625}"/>
    <dgm:cxn modelId="{72C6EB9C-F1E5-A341-A5BD-2B95A251D377}" srcId="{9298F2CF-8375-4944-86E5-4B8B7710E1DD}" destId="{6A85F74C-19A4-5C42-A80E-2ECE6E279598}" srcOrd="0" destOrd="0" parTransId="{599D8E94-E45B-0D4C-B50B-A5198F816092}" sibTransId="{35461A00-D2A3-694C-B379-C9A414121B68}"/>
    <dgm:cxn modelId="{94FE3437-4C95-474E-A67B-913D7AA6E092}" type="presOf" srcId="{2C0CC137-A15B-5949-A660-ABCF9B3119CA}" destId="{5F80E4F4-D7F6-B641-B1E0-2E5F14650E26}" srcOrd="0" destOrd="4" presId="urn:microsoft.com/office/officeart/2005/8/layout/hList1"/>
    <dgm:cxn modelId="{D1A5CBA9-319A-D74E-A2B1-F91F6B766A7E}" srcId="{9298F2CF-8375-4944-86E5-4B8B7710E1DD}" destId="{BFDEBFF9-7EA0-464B-B12F-AB95A3775187}" srcOrd="2" destOrd="0" parTransId="{5ED687BC-8D0B-9445-8D54-748EC2659FD7}" sibTransId="{7B1D2055-56AD-5645-8BC1-AFC7DCA68170}"/>
    <dgm:cxn modelId="{6A87DDD0-71A8-9440-8A92-96FE3EF77924}" type="presParOf" srcId="{AA862EE2-B87C-704D-AC95-6F38C77BE32D}" destId="{B3C024BA-B5F1-7A40-8F17-48F599929258}" srcOrd="0" destOrd="0" presId="urn:microsoft.com/office/officeart/2005/8/layout/hList1"/>
    <dgm:cxn modelId="{EF27686C-AD2E-944F-AC85-28E4AADC9D13}" type="presParOf" srcId="{B3C024BA-B5F1-7A40-8F17-48F599929258}" destId="{F85505CA-F5C4-C842-A88A-E07A5CFA1C24}" srcOrd="0" destOrd="0" presId="urn:microsoft.com/office/officeart/2005/8/layout/hList1"/>
    <dgm:cxn modelId="{5BC72114-7896-AD42-8112-9ABFF9F1C01C}" type="presParOf" srcId="{B3C024BA-B5F1-7A40-8F17-48F599929258}" destId="{5F80E4F4-D7F6-B641-B1E0-2E5F14650E26}" srcOrd="1" destOrd="0" presId="urn:microsoft.com/office/officeart/2005/8/layout/hList1"/>
    <dgm:cxn modelId="{544C8FB4-EAC7-8A4B-9838-892BC06FA905}" type="presParOf" srcId="{AA862EE2-B87C-704D-AC95-6F38C77BE32D}" destId="{39A43055-2726-0140-9933-B6E94F14E790}" srcOrd="1" destOrd="0" presId="urn:microsoft.com/office/officeart/2005/8/layout/hList1"/>
    <dgm:cxn modelId="{807C1CE4-9277-9648-8BDC-EADE2F8FCA1E}" type="presParOf" srcId="{AA862EE2-B87C-704D-AC95-6F38C77BE32D}" destId="{52CDCB9E-4D83-C548-80F0-05DA845BF784}" srcOrd="2" destOrd="0" presId="urn:microsoft.com/office/officeart/2005/8/layout/hList1"/>
    <dgm:cxn modelId="{6D5A9764-6A2B-6545-B34C-8ED272D25230}" type="presParOf" srcId="{52CDCB9E-4D83-C548-80F0-05DA845BF784}" destId="{8D2B0BE7-875F-1442-864B-CC2930B55E01}" srcOrd="0" destOrd="0" presId="urn:microsoft.com/office/officeart/2005/8/layout/hList1"/>
    <dgm:cxn modelId="{D54C1556-7384-7A48-A78C-459ED4C71C6B}" type="presParOf" srcId="{52CDCB9E-4D83-C548-80F0-05DA845BF784}" destId="{3AA02933-7B66-E144-93A1-EA706CF67C10}" srcOrd="1" destOrd="0" presId="urn:microsoft.com/office/officeart/2005/8/layout/hList1"/>
    <dgm:cxn modelId="{55D66661-5B15-1D4E-BC8F-AB0BF8DC874C}" type="presParOf" srcId="{AA862EE2-B87C-704D-AC95-6F38C77BE32D}" destId="{5BEE1121-B5B1-8640-BB81-A69985B59D02}" srcOrd="3" destOrd="0" presId="urn:microsoft.com/office/officeart/2005/8/layout/hList1"/>
    <dgm:cxn modelId="{875040D5-EAEF-6943-8125-E206EC6B47B5}" type="presParOf" srcId="{AA862EE2-B87C-704D-AC95-6F38C77BE32D}" destId="{8C10A6EA-2E43-104B-8FFB-B40E35B14B82}" srcOrd="4" destOrd="0" presId="urn:microsoft.com/office/officeart/2005/8/layout/hList1"/>
    <dgm:cxn modelId="{2D7C4E62-67F0-3941-A7D1-EE146BFBCC61}" type="presParOf" srcId="{8C10A6EA-2E43-104B-8FFB-B40E35B14B82}" destId="{BA49B81C-6957-324F-BC4F-CCE2A0D6E868}" srcOrd="0" destOrd="0" presId="urn:microsoft.com/office/officeart/2005/8/layout/hList1"/>
    <dgm:cxn modelId="{EAB48D98-D59F-8C4A-A125-EF85A826E5AF}" type="presParOf" srcId="{8C10A6EA-2E43-104B-8FFB-B40E35B14B82}" destId="{E74B599C-6A18-EB4B-A64B-8384E9134F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11CD7-1038-EA43-B614-40A5F38DCD6C}" type="doc">
      <dgm:prSet loTypeId="urn:microsoft.com/office/officeart/2005/8/layout/venn1" loCatId="" qsTypeId="urn:microsoft.com/office/officeart/2005/8/quickstyle/3D3" qsCatId="3D" csTypeId="urn:microsoft.com/office/officeart/2005/8/colors/accent1_2" csCatId="accent1" phldr="1"/>
      <dgm:spPr/>
      <dgm:t>
        <a:bodyPr/>
        <a:lstStyle/>
        <a:p>
          <a:endParaRPr lang="en-US"/>
        </a:p>
      </dgm:t>
    </dgm:pt>
    <dgm:pt modelId="{1A90302A-7536-5D47-8599-4ACE9D64C709}">
      <dgm:prSet phldrT="[Text]" custT="1"/>
      <dgm:spPr/>
      <dgm:t>
        <a:bodyPr/>
        <a:lstStyle/>
        <a:p>
          <a:r>
            <a:rPr lang="en-US" sz="2000" dirty="0" smtClean="0"/>
            <a:t>Buprenorphine (89%) </a:t>
          </a:r>
          <a:endParaRPr lang="en-US" sz="2000" dirty="0"/>
        </a:p>
      </dgm:t>
    </dgm:pt>
    <dgm:pt modelId="{23A62F2E-704B-D248-BDCB-912EB0063288}" type="parTrans" cxnId="{05342FC3-AA6B-8B4C-A41C-60D5A0DEBDD9}">
      <dgm:prSet/>
      <dgm:spPr/>
      <dgm:t>
        <a:bodyPr/>
        <a:lstStyle/>
        <a:p>
          <a:endParaRPr lang="en-US"/>
        </a:p>
      </dgm:t>
    </dgm:pt>
    <dgm:pt modelId="{1C7D8D29-8DD7-3241-99B1-5630BE18EDF2}" type="sibTrans" cxnId="{05342FC3-AA6B-8B4C-A41C-60D5A0DEBDD9}">
      <dgm:prSet/>
      <dgm:spPr/>
      <dgm:t>
        <a:bodyPr/>
        <a:lstStyle/>
        <a:p>
          <a:endParaRPr lang="en-US"/>
        </a:p>
      </dgm:t>
    </dgm:pt>
    <dgm:pt modelId="{E31D77F2-36C6-5C44-9CFF-27A40173B82A}">
      <dgm:prSet phldrT="[Text]" custT="1"/>
      <dgm:spPr/>
      <dgm:t>
        <a:bodyPr/>
        <a:lstStyle/>
        <a:p>
          <a:r>
            <a:rPr lang="en-US" sz="2000" dirty="0" smtClean="0"/>
            <a:t>BZDs </a:t>
          </a:r>
          <a:br>
            <a:rPr lang="en-US" sz="2000" dirty="0" smtClean="0"/>
          </a:br>
          <a:r>
            <a:rPr lang="en-US" sz="2000" dirty="0" smtClean="0"/>
            <a:t>(34%) </a:t>
          </a:r>
          <a:endParaRPr lang="en-US" sz="2000" dirty="0"/>
        </a:p>
      </dgm:t>
    </dgm:pt>
    <dgm:pt modelId="{5E8842B5-F68B-B544-9EFE-BB498204BDD7}" type="parTrans" cxnId="{107452D4-5896-E144-93E9-EEACAACA5D34}">
      <dgm:prSet/>
      <dgm:spPr/>
      <dgm:t>
        <a:bodyPr/>
        <a:lstStyle/>
        <a:p>
          <a:endParaRPr lang="en-US"/>
        </a:p>
      </dgm:t>
    </dgm:pt>
    <dgm:pt modelId="{1D1F0879-C00A-E046-99AE-BE6425638EF3}" type="sibTrans" cxnId="{107452D4-5896-E144-93E9-EEACAACA5D34}">
      <dgm:prSet/>
      <dgm:spPr/>
      <dgm:t>
        <a:bodyPr/>
        <a:lstStyle/>
        <a:p>
          <a:endParaRPr lang="en-US"/>
        </a:p>
      </dgm:t>
    </dgm:pt>
    <dgm:pt modelId="{FDFBEA37-009F-6D43-A8A1-C2A383FA16F4}">
      <dgm:prSet phldrT="[Text]" custT="1"/>
      <dgm:spPr/>
      <dgm:t>
        <a:bodyPr/>
        <a:lstStyle/>
        <a:p>
          <a:r>
            <a:rPr lang="en-US" sz="2000" dirty="0" smtClean="0"/>
            <a:t>Methadone (9%)</a:t>
          </a:r>
          <a:endParaRPr lang="en-US" sz="2000" dirty="0"/>
        </a:p>
      </dgm:t>
    </dgm:pt>
    <dgm:pt modelId="{8630EC53-71E2-5E46-9FE0-59F96E0D2A62}" type="parTrans" cxnId="{FBC460FB-8755-4242-A1C9-06051D5BEDE7}">
      <dgm:prSet/>
      <dgm:spPr/>
      <dgm:t>
        <a:bodyPr/>
        <a:lstStyle/>
        <a:p>
          <a:endParaRPr lang="en-US"/>
        </a:p>
      </dgm:t>
    </dgm:pt>
    <dgm:pt modelId="{19602DBA-4D44-984D-B9A9-5C2C0117E467}" type="sibTrans" cxnId="{FBC460FB-8755-4242-A1C9-06051D5BEDE7}">
      <dgm:prSet/>
      <dgm:spPr/>
      <dgm:t>
        <a:bodyPr/>
        <a:lstStyle/>
        <a:p>
          <a:endParaRPr lang="en-US"/>
        </a:p>
      </dgm:t>
    </dgm:pt>
    <dgm:pt modelId="{79D98047-8DD0-E945-A0A1-CF1315AEEB82}" type="pres">
      <dgm:prSet presAssocID="{DA711CD7-1038-EA43-B614-40A5F38DCD6C}" presName="compositeShape" presStyleCnt="0">
        <dgm:presLayoutVars>
          <dgm:chMax val="7"/>
          <dgm:dir/>
          <dgm:resizeHandles val="exact"/>
        </dgm:presLayoutVars>
      </dgm:prSet>
      <dgm:spPr/>
      <dgm:t>
        <a:bodyPr/>
        <a:lstStyle/>
        <a:p>
          <a:endParaRPr lang="en-US"/>
        </a:p>
      </dgm:t>
    </dgm:pt>
    <dgm:pt modelId="{9030AB76-98D7-7D4B-B1C6-150774445960}" type="pres">
      <dgm:prSet presAssocID="{1A90302A-7536-5D47-8599-4ACE9D64C709}" presName="circ1" presStyleLbl="vennNode1" presStyleIdx="0" presStyleCnt="3"/>
      <dgm:spPr/>
      <dgm:t>
        <a:bodyPr/>
        <a:lstStyle/>
        <a:p>
          <a:endParaRPr lang="en-US"/>
        </a:p>
      </dgm:t>
    </dgm:pt>
    <dgm:pt modelId="{CE244837-24F7-CA4D-A46C-8504CC749EB8}" type="pres">
      <dgm:prSet presAssocID="{1A90302A-7536-5D47-8599-4ACE9D64C709}" presName="circ1Tx" presStyleLbl="revTx" presStyleIdx="0" presStyleCnt="0">
        <dgm:presLayoutVars>
          <dgm:chMax val="0"/>
          <dgm:chPref val="0"/>
          <dgm:bulletEnabled val="1"/>
        </dgm:presLayoutVars>
      </dgm:prSet>
      <dgm:spPr/>
      <dgm:t>
        <a:bodyPr/>
        <a:lstStyle/>
        <a:p>
          <a:endParaRPr lang="en-US"/>
        </a:p>
      </dgm:t>
    </dgm:pt>
    <dgm:pt modelId="{AB6D03DF-8EDA-974A-BAF0-761ABAD2FA79}" type="pres">
      <dgm:prSet presAssocID="{E31D77F2-36C6-5C44-9CFF-27A40173B82A}" presName="circ2" presStyleLbl="vennNode1" presStyleIdx="1" presStyleCnt="3"/>
      <dgm:spPr/>
      <dgm:t>
        <a:bodyPr/>
        <a:lstStyle/>
        <a:p>
          <a:endParaRPr lang="en-US"/>
        </a:p>
      </dgm:t>
    </dgm:pt>
    <dgm:pt modelId="{F5565A4F-5544-C340-AD44-03C9FAAFF71B}" type="pres">
      <dgm:prSet presAssocID="{E31D77F2-36C6-5C44-9CFF-27A40173B82A}" presName="circ2Tx" presStyleLbl="revTx" presStyleIdx="0" presStyleCnt="0">
        <dgm:presLayoutVars>
          <dgm:chMax val="0"/>
          <dgm:chPref val="0"/>
          <dgm:bulletEnabled val="1"/>
        </dgm:presLayoutVars>
      </dgm:prSet>
      <dgm:spPr/>
      <dgm:t>
        <a:bodyPr/>
        <a:lstStyle/>
        <a:p>
          <a:endParaRPr lang="en-US"/>
        </a:p>
      </dgm:t>
    </dgm:pt>
    <dgm:pt modelId="{B914C92B-4B90-0D43-9B3C-95D2C07EAE60}" type="pres">
      <dgm:prSet presAssocID="{FDFBEA37-009F-6D43-A8A1-C2A383FA16F4}" presName="circ3" presStyleLbl="vennNode1" presStyleIdx="2" presStyleCnt="3"/>
      <dgm:spPr/>
      <dgm:t>
        <a:bodyPr/>
        <a:lstStyle/>
        <a:p>
          <a:endParaRPr lang="en-US"/>
        </a:p>
      </dgm:t>
    </dgm:pt>
    <dgm:pt modelId="{95966390-772F-9F48-9770-557E5E652628}" type="pres">
      <dgm:prSet presAssocID="{FDFBEA37-009F-6D43-A8A1-C2A383FA16F4}" presName="circ3Tx" presStyleLbl="revTx" presStyleIdx="0" presStyleCnt="0">
        <dgm:presLayoutVars>
          <dgm:chMax val="0"/>
          <dgm:chPref val="0"/>
          <dgm:bulletEnabled val="1"/>
        </dgm:presLayoutVars>
      </dgm:prSet>
      <dgm:spPr/>
      <dgm:t>
        <a:bodyPr/>
        <a:lstStyle/>
        <a:p>
          <a:endParaRPr lang="en-US"/>
        </a:p>
      </dgm:t>
    </dgm:pt>
  </dgm:ptLst>
  <dgm:cxnLst>
    <dgm:cxn modelId="{05342FC3-AA6B-8B4C-A41C-60D5A0DEBDD9}" srcId="{DA711CD7-1038-EA43-B614-40A5F38DCD6C}" destId="{1A90302A-7536-5D47-8599-4ACE9D64C709}" srcOrd="0" destOrd="0" parTransId="{23A62F2E-704B-D248-BDCB-912EB0063288}" sibTransId="{1C7D8D29-8DD7-3241-99B1-5630BE18EDF2}"/>
    <dgm:cxn modelId="{F5B9F608-B32C-A749-8EA5-AA73EED2A9B7}" type="presOf" srcId="{FDFBEA37-009F-6D43-A8A1-C2A383FA16F4}" destId="{B914C92B-4B90-0D43-9B3C-95D2C07EAE60}" srcOrd="0" destOrd="0" presId="urn:microsoft.com/office/officeart/2005/8/layout/venn1"/>
    <dgm:cxn modelId="{887E0992-E0E2-4048-94DD-F857AD9C24AB}" type="presOf" srcId="{1A90302A-7536-5D47-8599-4ACE9D64C709}" destId="{9030AB76-98D7-7D4B-B1C6-150774445960}" srcOrd="0" destOrd="0" presId="urn:microsoft.com/office/officeart/2005/8/layout/venn1"/>
    <dgm:cxn modelId="{D285BF2B-DEFB-F44A-80B5-AE5D231C04BF}" type="presOf" srcId="{E31D77F2-36C6-5C44-9CFF-27A40173B82A}" destId="{AB6D03DF-8EDA-974A-BAF0-761ABAD2FA79}" srcOrd="0" destOrd="0" presId="urn:microsoft.com/office/officeart/2005/8/layout/venn1"/>
    <dgm:cxn modelId="{3CA520D0-D0AE-CF45-BAB9-60A5C78B7B2A}" type="presOf" srcId="{DA711CD7-1038-EA43-B614-40A5F38DCD6C}" destId="{79D98047-8DD0-E945-A0A1-CF1315AEEB82}" srcOrd="0" destOrd="0" presId="urn:microsoft.com/office/officeart/2005/8/layout/venn1"/>
    <dgm:cxn modelId="{37F7852B-DF0E-C844-B389-F845455113D0}" type="presOf" srcId="{FDFBEA37-009F-6D43-A8A1-C2A383FA16F4}" destId="{95966390-772F-9F48-9770-557E5E652628}" srcOrd="1" destOrd="0" presId="urn:microsoft.com/office/officeart/2005/8/layout/venn1"/>
    <dgm:cxn modelId="{4DAC9BDD-3FE4-DB43-BA2C-DB88FE1D5CE3}" type="presOf" srcId="{E31D77F2-36C6-5C44-9CFF-27A40173B82A}" destId="{F5565A4F-5544-C340-AD44-03C9FAAFF71B}" srcOrd="1" destOrd="0" presId="urn:microsoft.com/office/officeart/2005/8/layout/venn1"/>
    <dgm:cxn modelId="{CDDB668A-D185-0C4C-9B3A-ED5F55A2C54B}" type="presOf" srcId="{1A90302A-7536-5D47-8599-4ACE9D64C709}" destId="{CE244837-24F7-CA4D-A46C-8504CC749EB8}" srcOrd="1" destOrd="0" presId="urn:microsoft.com/office/officeart/2005/8/layout/venn1"/>
    <dgm:cxn modelId="{FBC460FB-8755-4242-A1C9-06051D5BEDE7}" srcId="{DA711CD7-1038-EA43-B614-40A5F38DCD6C}" destId="{FDFBEA37-009F-6D43-A8A1-C2A383FA16F4}" srcOrd="2" destOrd="0" parTransId="{8630EC53-71E2-5E46-9FE0-59F96E0D2A62}" sibTransId="{19602DBA-4D44-984D-B9A9-5C2C0117E467}"/>
    <dgm:cxn modelId="{107452D4-5896-E144-93E9-EEACAACA5D34}" srcId="{DA711CD7-1038-EA43-B614-40A5F38DCD6C}" destId="{E31D77F2-36C6-5C44-9CFF-27A40173B82A}" srcOrd="1" destOrd="0" parTransId="{5E8842B5-F68B-B544-9EFE-BB498204BDD7}" sibTransId="{1D1F0879-C00A-E046-99AE-BE6425638EF3}"/>
    <dgm:cxn modelId="{237B7CC4-AFAC-FD46-AA69-E678CDB3A28A}" type="presParOf" srcId="{79D98047-8DD0-E945-A0A1-CF1315AEEB82}" destId="{9030AB76-98D7-7D4B-B1C6-150774445960}" srcOrd="0" destOrd="0" presId="urn:microsoft.com/office/officeart/2005/8/layout/venn1"/>
    <dgm:cxn modelId="{058382B0-2BF7-DF4F-8177-D3F8790CB7ED}" type="presParOf" srcId="{79D98047-8DD0-E945-A0A1-CF1315AEEB82}" destId="{CE244837-24F7-CA4D-A46C-8504CC749EB8}" srcOrd="1" destOrd="0" presId="urn:microsoft.com/office/officeart/2005/8/layout/venn1"/>
    <dgm:cxn modelId="{0CC33DCE-BE94-1541-8AA7-19C0C5E6FB21}" type="presParOf" srcId="{79D98047-8DD0-E945-A0A1-CF1315AEEB82}" destId="{AB6D03DF-8EDA-974A-BAF0-761ABAD2FA79}" srcOrd="2" destOrd="0" presId="urn:microsoft.com/office/officeart/2005/8/layout/venn1"/>
    <dgm:cxn modelId="{421973DB-5E5F-4C4A-A6C7-313F61C6D852}" type="presParOf" srcId="{79D98047-8DD0-E945-A0A1-CF1315AEEB82}" destId="{F5565A4F-5544-C340-AD44-03C9FAAFF71B}" srcOrd="3" destOrd="0" presId="urn:microsoft.com/office/officeart/2005/8/layout/venn1"/>
    <dgm:cxn modelId="{1199AE76-DF6C-0C4E-95C2-7202E0502974}" type="presParOf" srcId="{79D98047-8DD0-E945-A0A1-CF1315AEEB82}" destId="{B914C92B-4B90-0D43-9B3C-95D2C07EAE60}" srcOrd="4" destOrd="0" presId="urn:microsoft.com/office/officeart/2005/8/layout/venn1"/>
    <dgm:cxn modelId="{95AE2682-22F4-C744-B40A-17E6C28B17B2}" type="presParOf" srcId="{79D98047-8DD0-E945-A0A1-CF1315AEEB82}" destId="{95966390-772F-9F48-9770-557E5E6526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3DA04-F7E2-AC49-872A-0776A6B96EB9}" type="doc">
      <dgm:prSet loTypeId="urn:microsoft.com/office/officeart/2005/8/layout/chevron2" loCatId="" qsTypeId="urn:microsoft.com/office/officeart/2005/8/quickstyle/3D3" qsCatId="3D" csTypeId="urn:microsoft.com/office/officeart/2005/8/colors/accent1_2" csCatId="accent1" phldr="1"/>
      <dgm:spPr/>
      <dgm:t>
        <a:bodyPr/>
        <a:lstStyle/>
        <a:p>
          <a:endParaRPr lang="en-US"/>
        </a:p>
      </dgm:t>
    </dgm:pt>
    <dgm:pt modelId="{AF2CD16C-3EC0-E845-BD03-93AE155C12E6}">
      <dgm:prSet phldrT="[Text]"/>
      <dgm:spPr/>
      <dgm:t>
        <a:bodyPr/>
        <a:lstStyle/>
        <a:p>
          <a:r>
            <a:rPr lang="en-US" dirty="0" smtClean="0"/>
            <a:t>Tertiary prevention</a:t>
          </a:r>
          <a:endParaRPr lang="en-US" dirty="0"/>
        </a:p>
      </dgm:t>
    </dgm:pt>
    <dgm:pt modelId="{39AA24F2-1261-524B-AB0C-B71F0E2675C8}" type="parTrans" cxnId="{35F911F4-7AE2-0D4B-BC4B-4B729D54B42E}">
      <dgm:prSet/>
      <dgm:spPr/>
      <dgm:t>
        <a:bodyPr/>
        <a:lstStyle/>
        <a:p>
          <a:endParaRPr lang="en-US"/>
        </a:p>
      </dgm:t>
    </dgm:pt>
    <dgm:pt modelId="{CCF795EF-2697-474F-A100-D13910A4635F}" type="sibTrans" cxnId="{35F911F4-7AE2-0D4B-BC4B-4B729D54B42E}">
      <dgm:prSet/>
      <dgm:spPr/>
      <dgm:t>
        <a:bodyPr/>
        <a:lstStyle/>
        <a:p>
          <a:endParaRPr lang="en-US"/>
        </a:p>
      </dgm:t>
    </dgm:pt>
    <dgm:pt modelId="{9879BB13-54FE-ED43-8679-84FB998AE1FD}">
      <dgm:prSet phldrT="[Text]" custT="1"/>
      <dgm:spPr/>
      <dgm:t>
        <a:bodyPr/>
        <a:lstStyle/>
        <a:p>
          <a:r>
            <a:rPr lang="en-US" sz="1600" dirty="0" smtClean="0"/>
            <a:t>Need to conduct to determine best practices for treatment of infants exposed to opioids and other substances in utero</a:t>
          </a:r>
          <a:endParaRPr lang="en-US" sz="1600" dirty="0"/>
        </a:p>
      </dgm:t>
    </dgm:pt>
    <dgm:pt modelId="{9A9EDE6F-5234-804E-9216-B5504380D99C}" type="parTrans" cxnId="{E14794CC-17F0-3F42-8487-E1347739E56C}">
      <dgm:prSet/>
      <dgm:spPr/>
      <dgm:t>
        <a:bodyPr/>
        <a:lstStyle/>
        <a:p>
          <a:endParaRPr lang="en-US"/>
        </a:p>
      </dgm:t>
    </dgm:pt>
    <dgm:pt modelId="{08842586-49D9-5647-BD41-10450EC69192}" type="sibTrans" cxnId="{E14794CC-17F0-3F42-8487-E1347739E56C}">
      <dgm:prSet/>
      <dgm:spPr/>
      <dgm:t>
        <a:bodyPr/>
        <a:lstStyle/>
        <a:p>
          <a:endParaRPr lang="en-US"/>
        </a:p>
      </dgm:t>
    </dgm:pt>
    <dgm:pt modelId="{1056A432-1917-3C42-B927-77A15FA96783}">
      <dgm:prSet phldrT="[Text]"/>
      <dgm:spPr/>
      <dgm:t>
        <a:bodyPr/>
        <a:lstStyle/>
        <a:p>
          <a:r>
            <a:rPr lang="en-US" dirty="0" smtClean="0"/>
            <a:t>Secondary prevention</a:t>
          </a:r>
          <a:endParaRPr lang="en-US" dirty="0"/>
        </a:p>
      </dgm:t>
    </dgm:pt>
    <dgm:pt modelId="{351B78ED-67DE-B540-8819-89DC41DCB19D}" type="parTrans" cxnId="{2F3667E4-9FFE-6C45-A1A2-EFC8997D1F9C}">
      <dgm:prSet/>
      <dgm:spPr/>
      <dgm:t>
        <a:bodyPr/>
        <a:lstStyle/>
        <a:p>
          <a:endParaRPr lang="en-US"/>
        </a:p>
      </dgm:t>
    </dgm:pt>
    <dgm:pt modelId="{1972D116-117C-FA48-BBC9-21CAEF84E7DF}" type="sibTrans" cxnId="{2F3667E4-9FFE-6C45-A1A2-EFC8997D1F9C}">
      <dgm:prSet/>
      <dgm:spPr/>
      <dgm:t>
        <a:bodyPr/>
        <a:lstStyle/>
        <a:p>
          <a:endParaRPr lang="en-US"/>
        </a:p>
      </dgm:t>
    </dgm:pt>
    <dgm:pt modelId="{B4AA51A3-29E7-EF4F-8F43-E36792F30084}">
      <dgm:prSet phldrT="[Text]"/>
      <dgm:spPr/>
      <dgm:t>
        <a:bodyPr/>
        <a:lstStyle/>
        <a:p>
          <a:r>
            <a:rPr lang="en-US" dirty="0" smtClean="0"/>
            <a:t>Primary prevention</a:t>
          </a:r>
        </a:p>
      </dgm:t>
    </dgm:pt>
    <dgm:pt modelId="{4CB1EF0E-E726-A346-B2C0-FADE95C0AD64}" type="parTrans" cxnId="{0A51E8BE-8A74-DD45-BE9D-0F067693C267}">
      <dgm:prSet/>
      <dgm:spPr/>
      <dgm:t>
        <a:bodyPr/>
        <a:lstStyle/>
        <a:p>
          <a:endParaRPr lang="en-US"/>
        </a:p>
      </dgm:t>
    </dgm:pt>
    <dgm:pt modelId="{662FC384-1DE0-504C-91EE-EBAFA2E6ACC1}" type="sibTrans" cxnId="{0A51E8BE-8A74-DD45-BE9D-0F067693C267}">
      <dgm:prSet/>
      <dgm:spPr/>
      <dgm:t>
        <a:bodyPr/>
        <a:lstStyle/>
        <a:p>
          <a:endParaRPr lang="en-US"/>
        </a:p>
      </dgm:t>
    </dgm:pt>
    <dgm:pt modelId="{2D023EC3-B596-7C4E-989E-FF3B45287D3B}">
      <dgm:prSet phldrT="[Text]" custT="1"/>
      <dgm:spPr/>
      <dgm:t>
        <a:bodyPr/>
        <a:lstStyle/>
        <a:p>
          <a:r>
            <a:rPr lang="en-US" sz="1600" dirty="0" smtClean="0"/>
            <a:t>Decrease opioid prescribing by providers</a:t>
          </a:r>
          <a:endParaRPr lang="en-US" sz="1600" dirty="0"/>
        </a:p>
      </dgm:t>
    </dgm:pt>
    <dgm:pt modelId="{BBC43953-DCB9-4D45-A509-34CE5E4F798D}" type="parTrans" cxnId="{6C93A55C-7853-A14D-8810-C5EE4ED9FF2E}">
      <dgm:prSet/>
      <dgm:spPr/>
      <dgm:t>
        <a:bodyPr/>
        <a:lstStyle/>
        <a:p>
          <a:endParaRPr lang="en-US"/>
        </a:p>
      </dgm:t>
    </dgm:pt>
    <dgm:pt modelId="{B5920E0F-85B0-0F42-9B40-830218751732}" type="sibTrans" cxnId="{6C93A55C-7853-A14D-8810-C5EE4ED9FF2E}">
      <dgm:prSet/>
      <dgm:spPr/>
      <dgm:t>
        <a:bodyPr/>
        <a:lstStyle/>
        <a:p>
          <a:endParaRPr lang="en-US"/>
        </a:p>
      </dgm:t>
    </dgm:pt>
    <dgm:pt modelId="{3FBC4840-BA7D-1B4E-8799-C8419624AE2D}">
      <dgm:prSet phldrT="[Text]" custT="1"/>
      <dgm:spPr/>
      <dgm:t>
        <a:bodyPr/>
        <a:lstStyle/>
        <a:p>
          <a:r>
            <a:rPr lang="en-US" sz="1600" dirty="0" smtClean="0"/>
            <a:t>Treat/prevent mental health illness in women of child bearing age</a:t>
          </a:r>
          <a:endParaRPr lang="en-US" sz="1600" dirty="0"/>
        </a:p>
      </dgm:t>
    </dgm:pt>
    <dgm:pt modelId="{25CDE28E-C14F-8A41-ADB4-2D50441BD18C}" type="parTrans" cxnId="{0897D775-074C-C140-BA86-D8930E3D0006}">
      <dgm:prSet/>
      <dgm:spPr/>
      <dgm:t>
        <a:bodyPr/>
        <a:lstStyle/>
        <a:p>
          <a:endParaRPr lang="en-US"/>
        </a:p>
      </dgm:t>
    </dgm:pt>
    <dgm:pt modelId="{2F405F44-C4EA-AF46-983A-B1307906CE03}" type="sibTrans" cxnId="{0897D775-074C-C140-BA86-D8930E3D0006}">
      <dgm:prSet/>
      <dgm:spPr/>
      <dgm:t>
        <a:bodyPr/>
        <a:lstStyle/>
        <a:p>
          <a:endParaRPr lang="en-US"/>
        </a:p>
      </dgm:t>
    </dgm:pt>
    <dgm:pt modelId="{671ECEC7-5303-480B-86D9-A694DFC99BAF}">
      <dgm:prSet phldrT="[Text]" custT="1"/>
      <dgm:spPr/>
      <dgm:t>
        <a:bodyPr/>
        <a:lstStyle/>
        <a:p>
          <a:r>
            <a:rPr lang="en-US" sz="1600" dirty="0" smtClean="0"/>
            <a:t>Prevent childhood trauma associated with poverty, family instability, parental drug use</a:t>
          </a:r>
          <a:endParaRPr lang="en-US" sz="1600" dirty="0"/>
        </a:p>
      </dgm:t>
    </dgm:pt>
    <dgm:pt modelId="{D8875788-459A-48D6-931E-7017FF14B6F1}" type="parTrans" cxnId="{D7F66385-9F43-4123-8B3F-A447C6F0FCE2}">
      <dgm:prSet/>
      <dgm:spPr/>
      <dgm:t>
        <a:bodyPr/>
        <a:lstStyle/>
        <a:p>
          <a:endParaRPr lang="en-US"/>
        </a:p>
      </dgm:t>
    </dgm:pt>
    <dgm:pt modelId="{17CDAFEE-6726-430F-BDBF-9CFA5F72659C}" type="sibTrans" cxnId="{D7F66385-9F43-4123-8B3F-A447C6F0FCE2}">
      <dgm:prSet/>
      <dgm:spPr/>
      <dgm:t>
        <a:bodyPr/>
        <a:lstStyle/>
        <a:p>
          <a:endParaRPr lang="en-US"/>
        </a:p>
      </dgm:t>
    </dgm:pt>
    <dgm:pt modelId="{F2F24C83-2AA2-4580-8E4F-6098B6B9F3B1}">
      <dgm:prSet phldrT="[Text]" custT="1"/>
      <dgm:spPr/>
      <dgm:t>
        <a:bodyPr/>
        <a:lstStyle/>
        <a:p>
          <a:r>
            <a:rPr lang="en-US" sz="1600" dirty="0" smtClean="0"/>
            <a:t>Increase access to LARCs and other contraception options for women</a:t>
          </a:r>
          <a:endParaRPr lang="en-US" sz="1600" dirty="0"/>
        </a:p>
      </dgm:t>
    </dgm:pt>
    <dgm:pt modelId="{EDE764F5-228F-4467-9BD5-4900612B45B3}" type="parTrans" cxnId="{97BD5B92-3FB9-4236-AFEE-03C1A450FC77}">
      <dgm:prSet/>
      <dgm:spPr/>
      <dgm:t>
        <a:bodyPr/>
        <a:lstStyle/>
        <a:p>
          <a:endParaRPr lang="en-US"/>
        </a:p>
      </dgm:t>
    </dgm:pt>
    <dgm:pt modelId="{A077DB19-A628-4ADA-91F4-C47D282B3CC5}" type="sibTrans" cxnId="{97BD5B92-3FB9-4236-AFEE-03C1A450FC77}">
      <dgm:prSet/>
      <dgm:spPr/>
      <dgm:t>
        <a:bodyPr/>
        <a:lstStyle/>
        <a:p>
          <a:endParaRPr lang="en-US"/>
        </a:p>
      </dgm:t>
    </dgm:pt>
    <dgm:pt modelId="{026D6517-A003-4FC7-B628-854882E80534}">
      <dgm:prSet custT="1"/>
      <dgm:spPr/>
      <dgm:t>
        <a:bodyPr/>
        <a:lstStyle/>
        <a:p>
          <a:r>
            <a:rPr lang="en-US" sz="1600" dirty="0" smtClean="0"/>
            <a:t>Increase access to drug  and smoking prevention and treatment for pregnant women and women of child bearing age</a:t>
          </a:r>
          <a:endParaRPr lang="en-US" sz="1600" dirty="0"/>
        </a:p>
      </dgm:t>
    </dgm:pt>
    <dgm:pt modelId="{A7A4F294-D42D-4532-A512-E28C386FC6AE}" type="sibTrans" cxnId="{1196633E-1314-4CB2-8FB9-7CC016932576}">
      <dgm:prSet/>
      <dgm:spPr/>
      <dgm:t>
        <a:bodyPr/>
        <a:lstStyle/>
        <a:p>
          <a:endParaRPr lang="en-US"/>
        </a:p>
      </dgm:t>
    </dgm:pt>
    <dgm:pt modelId="{14AD6E14-8B6D-42B0-BD8D-9CDCE18FA3A7}" type="parTrans" cxnId="{1196633E-1314-4CB2-8FB9-7CC016932576}">
      <dgm:prSet/>
      <dgm:spPr/>
      <dgm:t>
        <a:bodyPr/>
        <a:lstStyle/>
        <a:p>
          <a:endParaRPr lang="en-US"/>
        </a:p>
      </dgm:t>
    </dgm:pt>
    <dgm:pt modelId="{3850CD99-DA15-4BB3-BDC5-D1D049C2227B}">
      <dgm:prSet phldrT="[Text]" custT="1"/>
      <dgm:spPr/>
      <dgm:t>
        <a:bodyPr/>
        <a:lstStyle/>
        <a:p>
          <a:r>
            <a:rPr lang="en-US" sz="1600" dirty="0" smtClean="0"/>
            <a:t>Routine universal screening through brief questionnaires for drug, alcohol, and tobacco use before and throughout pregnancy</a:t>
          </a:r>
          <a:endParaRPr lang="en-US" sz="1600" dirty="0"/>
        </a:p>
      </dgm:t>
    </dgm:pt>
    <dgm:pt modelId="{721FD10A-51AB-41CC-A01F-8D76875E55FC}" type="sibTrans" cxnId="{6F84062C-3466-412F-A708-65A1FCDC7D73}">
      <dgm:prSet/>
      <dgm:spPr/>
      <dgm:t>
        <a:bodyPr/>
        <a:lstStyle/>
        <a:p>
          <a:endParaRPr lang="en-US"/>
        </a:p>
      </dgm:t>
    </dgm:pt>
    <dgm:pt modelId="{8D839635-1BEB-4DB8-BB94-AA4632112DF7}" type="parTrans" cxnId="{6F84062C-3466-412F-A708-65A1FCDC7D73}">
      <dgm:prSet/>
      <dgm:spPr/>
      <dgm:t>
        <a:bodyPr/>
        <a:lstStyle/>
        <a:p>
          <a:endParaRPr lang="en-US"/>
        </a:p>
      </dgm:t>
    </dgm:pt>
    <dgm:pt modelId="{5351A63C-AFDB-1241-B853-64E781672B85}">
      <dgm:prSet phldrT="[Text]" custT="1"/>
      <dgm:spPr/>
      <dgm:t>
        <a:bodyPr/>
        <a:lstStyle/>
        <a:p>
          <a:endParaRPr lang="en-US" sz="1600" dirty="0"/>
        </a:p>
      </dgm:t>
    </dgm:pt>
    <dgm:pt modelId="{BB3A5CCE-612F-C34A-80FF-0CE8DB27F7CA}" type="sibTrans" cxnId="{DF090F03-0D24-4341-855D-DA3E5868165B}">
      <dgm:prSet/>
      <dgm:spPr/>
      <dgm:t>
        <a:bodyPr/>
        <a:lstStyle/>
        <a:p>
          <a:endParaRPr lang="en-US"/>
        </a:p>
      </dgm:t>
    </dgm:pt>
    <dgm:pt modelId="{182A133D-A4A2-BA4A-8845-D952F3C993C4}" type="parTrans" cxnId="{DF090F03-0D24-4341-855D-DA3E5868165B}">
      <dgm:prSet/>
      <dgm:spPr/>
      <dgm:t>
        <a:bodyPr/>
        <a:lstStyle/>
        <a:p>
          <a:endParaRPr lang="en-US"/>
        </a:p>
      </dgm:t>
    </dgm:pt>
    <dgm:pt modelId="{D71034F2-74BD-7D4C-9AF6-092ACAC7D257}" type="pres">
      <dgm:prSet presAssocID="{8B23DA04-F7E2-AC49-872A-0776A6B96EB9}" presName="linearFlow" presStyleCnt="0">
        <dgm:presLayoutVars>
          <dgm:dir/>
          <dgm:animLvl val="lvl"/>
          <dgm:resizeHandles val="exact"/>
        </dgm:presLayoutVars>
      </dgm:prSet>
      <dgm:spPr/>
      <dgm:t>
        <a:bodyPr/>
        <a:lstStyle/>
        <a:p>
          <a:endParaRPr lang="en-US"/>
        </a:p>
      </dgm:t>
    </dgm:pt>
    <dgm:pt modelId="{F014419F-B450-F448-B006-7330F36EB291}" type="pres">
      <dgm:prSet presAssocID="{AF2CD16C-3EC0-E845-BD03-93AE155C12E6}" presName="composite" presStyleCnt="0"/>
      <dgm:spPr/>
    </dgm:pt>
    <dgm:pt modelId="{E1E9E540-6166-1A43-9E5C-9B36DD9F5193}" type="pres">
      <dgm:prSet presAssocID="{AF2CD16C-3EC0-E845-BD03-93AE155C12E6}" presName="parentText" presStyleLbl="alignNode1" presStyleIdx="0" presStyleCnt="3">
        <dgm:presLayoutVars>
          <dgm:chMax val="1"/>
          <dgm:bulletEnabled val="1"/>
        </dgm:presLayoutVars>
      </dgm:prSet>
      <dgm:spPr/>
      <dgm:t>
        <a:bodyPr/>
        <a:lstStyle/>
        <a:p>
          <a:endParaRPr lang="en-US"/>
        </a:p>
      </dgm:t>
    </dgm:pt>
    <dgm:pt modelId="{C7596BB1-2D07-9D45-8009-1DDF96A78940}" type="pres">
      <dgm:prSet presAssocID="{AF2CD16C-3EC0-E845-BD03-93AE155C12E6}" presName="descendantText" presStyleLbl="alignAcc1" presStyleIdx="0" presStyleCnt="3" custLinFactNeighborX="883" custLinFactNeighborY="69">
        <dgm:presLayoutVars>
          <dgm:bulletEnabled val="1"/>
        </dgm:presLayoutVars>
      </dgm:prSet>
      <dgm:spPr/>
      <dgm:t>
        <a:bodyPr/>
        <a:lstStyle/>
        <a:p>
          <a:endParaRPr lang="en-US"/>
        </a:p>
      </dgm:t>
    </dgm:pt>
    <dgm:pt modelId="{094D19CD-E881-8A44-81A4-1BC0B710E690}" type="pres">
      <dgm:prSet presAssocID="{CCF795EF-2697-474F-A100-D13910A4635F}" presName="sp" presStyleCnt="0"/>
      <dgm:spPr/>
    </dgm:pt>
    <dgm:pt modelId="{1F0C55ED-31A2-D04D-BF78-6DEC56D20EBE}" type="pres">
      <dgm:prSet presAssocID="{1056A432-1917-3C42-B927-77A15FA96783}" presName="composite" presStyleCnt="0"/>
      <dgm:spPr/>
    </dgm:pt>
    <dgm:pt modelId="{F33200FD-7910-7246-95A5-5FA8C28EDBF6}" type="pres">
      <dgm:prSet presAssocID="{1056A432-1917-3C42-B927-77A15FA96783}" presName="parentText" presStyleLbl="alignNode1" presStyleIdx="1" presStyleCnt="3" custScaleX="95512" custScaleY="125260">
        <dgm:presLayoutVars>
          <dgm:chMax val="1"/>
          <dgm:bulletEnabled val="1"/>
        </dgm:presLayoutVars>
      </dgm:prSet>
      <dgm:spPr/>
      <dgm:t>
        <a:bodyPr/>
        <a:lstStyle/>
        <a:p>
          <a:endParaRPr lang="en-US"/>
        </a:p>
      </dgm:t>
    </dgm:pt>
    <dgm:pt modelId="{97743CD4-0963-E849-ADCA-8E1BC32F7628}" type="pres">
      <dgm:prSet presAssocID="{1056A432-1917-3C42-B927-77A15FA96783}" presName="descendantText" presStyleLbl="alignAcc1" presStyleIdx="1" presStyleCnt="3" custScaleY="132227" custLinFactNeighborX="1131" custLinFactNeighborY="-1480">
        <dgm:presLayoutVars>
          <dgm:bulletEnabled val="1"/>
        </dgm:presLayoutVars>
      </dgm:prSet>
      <dgm:spPr/>
      <dgm:t>
        <a:bodyPr/>
        <a:lstStyle/>
        <a:p>
          <a:endParaRPr lang="en-US"/>
        </a:p>
      </dgm:t>
    </dgm:pt>
    <dgm:pt modelId="{588FA647-2905-2641-92B5-09BB75DCA82E}" type="pres">
      <dgm:prSet presAssocID="{1972D116-117C-FA48-BBC9-21CAEF84E7DF}" presName="sp" presStyleCnt="0"/>
      <dgm:spPr/>
    </dgm:pt>
    <dgm:pt modelId="{595CFFC0-5FB7-6A47-9AEB-28540B960F79}" type="pres">
      <dgm:prSet presAssocID="{B4AA51A3-29E7-EF4F-8F43-E36792F30084}" presName="composite" presStyleCnt="0"/>
      <dgm:spPr/>
    </dgm:pt>
    <dgm:pt modelId="{A4EAE0CD-DF40-2543-B640-8140C453BC3D}" type="pres">
      <dgm:prSet presAssocID="{B4AA51A3-29E7-EF4F-8F43-E36792F30084}" presName="parentText" presStyleLbl="alignNode1" presStyleIdx="2" presStyleCnt="3" custScaleX="91065" custScaleY="98874">
        <dgm:presLayoutVars>
          <dgm:chMax val="1"/>
          <dgm:bulletEnabled val="1"/>
        </dgm:presLayoutVars>
      </dgm:prSet>
      <dgm:spPr/>
      <dgm:t>
        <a:bodyPr/>
        <a:lstStyle/>
        <a:p>
          <a:endParaRPr lang="en-US"/>
        </a:p>
      </dgm:t>
    </dgm:pt>
    <dgm:pt modelId="{BE55FE4F-41BD-3A44-B735-905778568438}" type="pres">
      <dgm:prSet presAssocID="{B4AA51A3-29E7-EF4F-8F43-E36792F30084}" presName="descendantText" presStyleLbl="alignAcc1" presStyleIdx="2" presStyleCnt="3" custScaleY="127624" custLinFactNeighborX="-450" custLinFactNeighborY="17762">
        <dgm:presLayoutVars>
          <dgm:bulletEnabled val="1"/>
        </dgm:presLayoutVars>
      </dgm:prSet>
      <dgm:spPr/>
      <dgm:t>
        <a:bodyPr/>
        <a:lstStyle/>
        <a:p>
          <a:endParaRPr lang="en-US"/>
        </a:p>
      </dgm:t>
    </dgm:pt>
  </dgm:ptLst>
  <dgm:cxnLst>
    <dgm:cxn modelId="{6C93A55C-7853-A14D-8810-C5EE4ED9FF2E}" srcId="{B4AA51A3-29E7-EF4F-8F43-E36792F30084}" destId="{2D023EC3-B596-7C4E-989E-FF3B45287D3B}" srcOrd="0" destOrd="0" parTransId="{BBC43953-DCB9-4D45-A509-34CE5E4F798D}" sibTransId="{B5920E0F-85B0-0F42-9B40-830218751732}"/>
    <dgm:cxn modelId="{AED4DDD9-233E-4E52-BCB5-2DCC845A1B59}" type="presOf" srcId="{F2F24C83-2AA2-4580-8E4F-6098B6B9F3B1}" destId="{BE55FE4F-41BD-3A44-B735-905778568438}" srcOrd="0" destOrd="1" presId="urn:microsoft.com/office/officeart/2005/8/layout/chevron2"/>
    <dgm:cxn modelId="{35F911F4-7AE2-0D4B-BC4B-4B729D54B42E}" srcId="{8B23DA04-F7E2-AC49-872A-0776A6B96EB9}" destId="{AF2CD16C-3EC0-E845-BD03-93AE155C12E6}" srcOrd="0" destOrd="0" parTransId="{39AA24F2-1261-524B-AB0C-B71F0E2675C8}" sibTransId="{CCF795EF-2697-474F-A100-D13910A4635F}"/>
    <dgm:cxn modelId="{23288763-1E3E-8B4E-8EA1-5E9E489BD86D}" type="presOf" srcId="{3FBC4840-BA7D-1B4E-8799-C8419624AE2D}" destId="{BE55FE4F-41BD-3A44-B735-905778568438}" srcOrd="0" destOrd="3" presId="urn:microsoft.com/office/officeart/2005/8/layout/chevron2"/>
    <dgm:cxn modelId="{0897D775-074C-C140-BA86-D8930E3D0006}" srcId="{B4AA51A3-29E7-EF4F-8F43-E36792F30084}" destId="{3FBC4840-BA7D-1B4E-8799-C8419624AE2D}" srcOrd="3" destOrd="0" parTransId="{25CDE28E-C14F-8A41-ADB4-2D50441BD18C}" sibTransId="{2F405F44-C4EA-AF46-983A-B1307906CE03}"/>
    <dgm:cxn modelId="{0A51E8BE-8A74-DD45-BE9D-0F067693C267}" srcId="{8B23DA04-F7E2-AC49-872A-0776A6B96EB9}" destId="{B4AA51A3-29E7-EF4F-8F43-E36792F30084}" srcOrd="2" destOrd="0" parTransId="{4CB1EF0E-E726-A346-B2C0-FADE95C0AD64}" sibTransId="{662FC384-1DE0-504C-91EE-EBAFA2E6ACC1}"/>
    <dgm:cxn modelId="{6F84062C-3466-412F-A708-65A1FCDC7D73}" srcId="{1056A432-1917-3C42-B927-77A15FA96783}" destId="{3850CD99-DA15-4BB3-BDC5-D1D049C2227B}" srcOrd="1" destOrd="0" parTransId="{8D839635-1BEB-4DB8-BB94-AA4632112DF7}" sibTransId="{721FD10A-51AB-41CC-A01F-8D76875E55FC}"/>
    <dgm:cxn modelId="{D7F66385-9F43-4123-8B3F-A447C6F0FCE2}" srcId="{B4AA51A3-29E7-EF4F-8F43-E36792F30084}" destId="{671ECEC7-5303-480B-86D9-A694DFC99BAF}" srcOrd="2" destOrd="0" parTransId="{D8875788-459A-48D6-931E-7017FF14B6F1}" sibTransId="{17CDAFEE-6726-430F-BDBF-9CFA5F72659C}"/>
    <dgm:cxn modelId="{FC793F82-2DDF-9F41-865D-18FBB615E241}" type="presOf" srcId="{AF2CD16C-3EC0-E845-BD03-93AE155C12E6}" destId="{E1E9E540-6166-1A43-9E5C-9B36DD9F5193}" srcOrd="0" destOrd="0" presId="urn:microsoft.com/office/officeart/2005/8/layout/chevron2"/>
    <dgm:cxn modelId="{0112C6E0-9A53-4B91-B611-0C584A6CCF00}" type="presOf" srcId="{671ECEC7-5303-480B-86D9-A694DFC99BAF}" destId="{BE55FE4F-41BD-3A44-B735-905778568438}" srcOrd="0" destOrd="2" presId="urn:microsoft.com/office/officeart/2005/8/layout/chevron2"/>
    <dgm:cxn modelId="{3F53E080-623E-CD48-AF46-0103A423084E}" type="presOf" srcId="{1056A432-1917-3C42-B927-77A15FA96783}" destId="{F33200FD-7910-7246-95A5-5FA8C28EDBF6}" srcOrd="0" destOrd="0" presId="urn:microsoft.com/office/officeart/2005/8/layout/chevron2"/>
    <dgm:cxn modelId="{4A5ADB07-B2DB-6343-9227-F1B624E880F3}" type="presOf" srcId="{8B23DA04-F7E2-AC49-872A-0776A6B96EB9}" destId="{D71034F2-74BD-7D4C-9AF6-092ACAC7D257}" srcOrd="0" destOrd="0" presId="urn:microsoft.com/office/officeart/2005/8/layout/chevron2"/>
    <dgm:cxn modelId="{E14794CC-17F0-3F42-8487-E1347739E56C}" srcId="{AF2CD16C-3EC0-E845-BD03-93AE155C12E6}" destId="{9879BB13-54FE-ED43-8679-84FB998AE1FD}" srcOrd="0" destOrd="0" parTransId="{9A9EDE6F-5234-804E-9216-B5504380D99C}" sibTransId="{08842586-49D9-5647-BD41-10450EC69192}"/>
    <dgm:cxn modelId="{1196633E-1314-4CB2-8FB9-7CC016932576}" srcId="{1056A432-1917-3C42-B927-77A15FA96783}" destId="{026D6517-A003-4FC7-B628-854882E80534}" srcOrd="2" destOrd="0" parTransId="{14AD6E14-8B6D-42B0-BD8D-9CDCE18FA3A7}" sibTransId="{A7A4F294-D42D-4532-A512-E28C386FC6AE}"/>
    <dgm:cxn modelId="{97BD5B92-3FB9-4236-AFEE-03C1A450FC77}" srcId="{B4AA51A3-29E7-EF4F-8F43-E36792F30084}" destId="{F2F24C83-2AA2-4580-8E4F-6098B6B9F3B1}" srcOrd="1" destOrd="0" parTransId="{EDE764F5-228F-4467-9BD5-4900612B45B3}" sibTransId="{A077DB19-A628-4ADA-91F4-C47D282B3CC5}"/>
    <dgm:cxn modelId="{70FF5C04-AB2F-8340-8C76-92E3BA0BF329}" type="presOf" srcId="{2D023EC3-B596-7C4E-989E-FF3B45287D3B}" destId="{BE55FE4F-41BD-3A44-B735-905778568438}" srcOrd="0" destOrd="0" presId="urn:microsoft.com/office/officeart/2005/8/layout/chevron2"/>
    <dgm:cxn modelId="{DF090F03-0D24-4341-855D-DA3E5868165B}" srcId="{1056A432-1917-3C42-B927-77A15FA96783}" destId="{5351A63C-AFDB-1241-B853-64E781672B85}" srcOrd="0" destOrd="0" parTransId="{182A133D-A4A2-BA4A-8845-D952F3C993C4}" sibTransId="{BB3A5CCE-612F-C34A-80FF-0CE8DB27F7CA}"/>
    <dgm:cxn modelId="{121205F2-D7C3-4170-8F56-EDCD75B1AC68}" type="presOf" srcId="{026D6517-A003-4FC7-B628-854882E80534}" destId="{97743CD4-0963-E849-ADCA-8E1BC32F7628}" srcOrd="0" destOrd="2" presId="urn:microsoft.com/office/officeart/2005/8/layout/chevron2"/>
    <dgm:cxn modelId="{91BF92CD-7A2D-4B19-882C-0CE723F6975A}" type="presOf" srcId="{3850CD99-DA15-4BB3-BDC5-D1D049C2227B}" destId="{97743CD4-0963-E849-ADCA-8E1BC32F7628}" srcOrd="0" destOrd="1" presId="urn:microsoft.com/office/officeart/2005/8/layout/chevron2"/>
    <dgm:cxn modelId="{2F3667E4-9FFE-6C45-A1A2-EFC8997D1F9C}" srcId="{8B23DA04-F7E2-AC49-872A-0776A6B96EB9}" destId="{1056A432-1917-3C42-B927-77A15FA96783}" srcOrd="1" destOrd="0" parTransId="{351B78ED-67DE-B540-8819-89DC41DCB19D}" sibTransId="{1972D116-117C-FA48-BBC9-21CAEF84E7DF}"/>
    <dgm:cxn modelId="{A8B16133-1805-5C42-9F38-DEFAF0D239B6}" type="presOf" srcId="{9879BB13-54FE-ED43-8679-84FB998AE1FD}" destId="{C7596BB1-2D07-9D45-8009-1DDF96A78940}" srcOrd="0" destOrd="0" presId="urn:microsoft.com/office/officeart/2005/8/layout/chevron2"/>
    <dgm:cxn modelId="{1E87CE42-06E0-B744-8505-08DB2C81116E}" type="presOf" srcId="{B4AA51A3-29E7-EF4F-8F43-E36792F30084}" destId="{A4EAE0CD-DF40-2543-B640-8140C453BC3D}" srcOrd="0" destOrd="0" presId="urn:microsoft.com/office/officeart/2005/8/layout/chevron2"/>
    <dgm:cxn modelId="{6A7C6DE1-B4F0-A545-A1EE-4CB7AC920782}" type="presOf" srcId="{5351A63C-AFDB-1241-B853-64E781672B85}" destId="{97743CD4-0963-E849-ADCA-8E1BC32F7628}" srcOrd="0" destOrd="0" presId="urn:microsoft.com/office/officeart/2005/8/layout/chevron2"/>
    <dgm:cxn modelId="{1E077F7C-4DE8-5F48-9A5B-5E09436B9303}" type="presParOf" srcId="{D71034F2-74BD-7D4C-9AF6-092ACAC7D257}" destId="{F014419F-B450-F448-B006-7330F36EB291}" srcOrd="0" destOrd="0" presId="urn:microsoft.com/office/officeart/2005/8/layout/chevron2"/>
    <dgm:cxn modelId="{FE9ED14A-38E8-7640-9C26-BDF218D5E31C}" type="presParOf" srcId="{F014419F-B450-F448-B006-7330F36EB291}" destId="{E1E9E540-6166-1A43-9E5C-9B36DD9F5193}" srcOrd="0" destOrd="0" presId="urn:microsoft.com/office/officeart/2005/8/layout/chevron2"/>
    <dgm:cxn modelId="{144E51B8-814C-6D46-A0BB-3105B01DA483}" type="presParOf" srcId="{F014419F-B450-F448-B006-7330F36EB291}" destId="{C7596BB1-2D07-9D45-8009-1DDF96A78940}" srcOrd="1" destOrd="0" presId="urn:microsoft.com/office/officeart/2005/8/layout/chevron2"/>
    <dgm:cxn modelId="{00E8AA60-8142-BB4B-85E7-CCBFFA3848E5}" type="presParOf" srcId="{D71034F2-74BD-7D4C-9AF6-092ACAC7D257}" destId="{094D19CD-E881-8A44-81A4-1BC0B710E690}" srcOrd="1" destOrd="0" presId="urn:microsoft.com/office/officeart/2005/8/layout/chevron2"/>
    <dgm:cxn modelId="{12DEBA98-1DE6-2542-91C4-36F8DE9ED300}" type="presParOf" srcId="{D71034F2-74BD-7D4C-9AF6-092ACAC7D257}" destId="{1F0C55ED-31A2-D04D-BF78-6DEC56D20EBE}" srcOrd="2" destOrd="0" presId="urn:microsoft.com/office/officeart/2005/8/layout/chevron2"/>
    <dgm:cxn modelId="{D64CFF35-5020-6449-9365-E364A5378A92}" type="presParOf" srcId="{1F0C55ED-31A2-D04D-BF78-6DEC56D20EBE}" destId="{F33200FD-7910-7246-95A5-5FA8C28EDBF6}" srcOrd="0" destOrd="0" presId="urn:microsoft.com/office/officeart/2005/8/layout/chevron2"/>
    <dgm:cxn modelId="{F06C2A67-B418-FE4D-8986-B19559128B2D}" type="presParOf" srcId="{1F0C55ED-31A2-D04D-BF78-6DEC56D20EBE}" destId="{97743CD4-0963-E849-ADCA-8E1BC32F7628}" srcOrd="1" destOrd="0" presId="urn:microsoft.com/office/officeart/2005/8/layout/chevron2"/>
    <dgm:cxn modelId="{699A1930-4CEE-184B-9E26-60A445C0DD04}" type="presParOf" srcId="{D71034F2-74BD-7D4C-9AF6-092ACAC7D257}" destId="{588FA647-2905-2641-92B5-09BB75DCA82E}" srcOrd="3" destOrd="0" presId="urn:microsoft.com/office/officeart/2005/8/layout/chevron2"/>
    <dgm:cxn modelId="{C0F97807-1A27-A641-82BE-E66BE0D58B37}" type="presParOf" srcId="{D71034F2-74BD-7D4C-9AF6-092ACAC7D257}" destId="{595CFFC0-5FB7-6A47-9AEB-28540B960F79}" srcOrd="4" destOrd="0" presId="urn:microsoft.com/office/officeart/2005/8/layout/chevron2"/>
    <dgm:cxn modelId="{2251ECFA-572C-8347-AA9C-CD776A7C1A78}" type="presParOf" srcId="{595CFFC0-5FB7-6A47-9AEB-28540B960F79}" destId="{A4EAE0CD-DF40-2543-B640-8140C453BC3D}" srcOrd="0" destOrd="0" presId="urn:microsoft.com/office/officeart/2005/8/layout/chevron2"/>
    <dgm:cxn modelId="{F6E921CF-2962-6F48-B0A8-F3377378502A}" type="presParOf" srcId="{595CFFC0-5FB7-6A47-9AEB-28540B960F79}" destId="{BE55FE4F-41BD-3A44-B735-9057785684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505CA-F5C4-C842-A88A-E07A5CFA1C24}">
      <dsp:nvSpPr>
        <dsp:cNvPr id="0" name=""/>
        <dsp:cNvSpPr/>
      </dsp:nvSpPr>
      <dsp:spPr>
        <a:xfrm>
          <a:off x="2571" y="529190"/>
          <a:ext cx="2507456" cy="547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Demographics</a:t>
          </a:r>
          <a:endParaRPr lang="en-US" sz="2400" kern="1200" dirty="0"/>
        </a:p>
      </dsp:txBody>
      <dsp:txXfrm>
        <a:off x="2571" y="529190"/>
        <a:ext cx="2507456" cy="547200"/>
      </dsp:txXfrm>
    </dsp:sp>
    <dsp:sp modelId="{5F80E4F4-D7F6-B641-B1E0-2E5F14650E26}">
      <dsp:nvSpPr>
        <dsp:cNvPr id="0" name=""/>
        <dsp:cNvSpPr/>
      </dsp:nvSpPr>
      <dsp:spPr>
        <a:xfrm>
          <a:off x="2571" y="1076390"/>
          <a:ext cx="2507456" cy="25425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Age</a:t>
          </a:r>
          <a:endParaRPr lang="en-US" sz="1900" kern="1200" dirty="0"/>
        </a:p>
        <a:p>
          <a:pPr marL="171450" lvl="1" indent="-171450" algn="l" defTabSz="844550">
            <a:lnSpc>
              <a:spcPct val="90000"/>
            </a:lnSpc>
            <a:spcBef>
              <a:spcPct val="0"/>
            </a:spcBef>
            <a:spcAft>
              <a:spcPct val="15000"/>
            </a:spcAft>
            <a:buChar char="••"/>
          </a:pPr>
          <a:r>
            <a:rPr lang="en-US" sz="1900" kern="1200" dirty="0" smtClean="0"/>
            <a:t>Parity</a:t>
          </a:r>
          <a:endParaRPr lang="en-US" sz="1900" kern="1200" dirty="0"/>
        </a:p>
        <a:p>
          <a:pPr marL="171450" lvl="1" indent="-171450" algn="l" defTabSz="844550">
            <a:lnSpc>
              <a:spcPct val="90000"/>
            </a:lnSpc>
            <a:spcBef>
              <a:spcPct val="0"/>
            </a:spcBef>
            <a:spcAft>
              <a:spcPct val="15000"/>
            </a:spcAft>
            <a:buChar char="••"/>
          </a:pPr>
          <a:r>
            <a:rPr lang="en-US" sz="1900" kern="1200" dirty="0" smtClean="0"/>
            <a:t>Marital status</a:t>
          </a:r>
          <a:endParaRPr lang="en-US" sz="1900" kern="1200" dirty="0"/>
        </a:p>
        <a:p>
          <a:pPr marL="171450" lvl="1" indent="-171450" algn="l" defTabSz="844550">
            <a:lnSpc>
              <a:spcPct val="90000"/>
            </a:lnSpc>
            <a:spcBef>
              <a:spcPct val="0"/>
            </a:spcBef>
            <a:spcAft>
              <a:spcPct val="15000"/>
            </a:spcAft>
            <a:buChar char="••"/>
          </a:pPr>
          <a:r>
            <a:rPr lang="en-US" sz="1900" kern="1200" dirty="0" smtClean="0"/>
            <a:t>Education level</a:t>
          </a:r>
          <a:endParaRPr lang="en-US" sz="1900" kern="1200" dirty="0"/>
        </a:p>
        <a:p>
          <a:pPr marL="171450" lvl="1" indent="-171450" algn="l" defTabSz="844550">
            <a:lnSpc>
              <a:spcPct val="90000"/>
            </a:lnSpc>
            <a:spcBef>
              <a:spcPct val="0"/>
            </a:spcBef>
            <a:spcAft>
              <a:spcPct val="15000"/>
            </a:spcAft>
            <a:buChar char="••"/>
          </a:pPr>
          <a:r>
            <a:rPr lang="en-US" sz="1900" kern="1200" dirty="0" smtClean="0"/>
            <a:t>Insurance type</a:t>
          </a:r>
          <a:endParaRPr lang="en-US" sz="1900" kern="1200" dirty="0"/>
        </a:p>
        <a:p>
          <a:pPr marL="171450" lvl="1" indent="-171450" algn="l" defTabSz="844550">
            <a:lnSpc>
              <a:spcPct val="90000"/>
            </a:lnSpc>
            <a:spcBef>
              <a:spcPct val="0"/>
            </a:spcBef>
            <a:spcAft>
              <a:spcPct val="15000"/>
            </a:spcAft>
            <a:buChar char="••"/>
          </a:pPr>
          <a:r>
            <a:rPr lang="en-US" sz="1900" kern="1200" dirty="0" smtClean="0"/>
            <a:t>Type of delivery</a:t>
          </a:r>
          <a:endParaRPr lang="en-US" sz="1900" kern="1200" dirty="0"/>
        </a:p>
      </dsp:txBody>
      <dsp:txXfrm>
        <a:off x="2571" y="1076390"/>
        <a:ext cx="2507456" cy="2542556"/>
      </dsp:txXfrm>
    </dsp:sp>
    <dsp:sp modelId="{8D2B0BE7-875F-1442-864B-CC2930B55E01}">
      <dsp:nvSpPr>
        <dsp:cNvPr id="0" name=""/>
        <dsp:cNvSpPr/>
      </dsp:nvSpPr>
      <dsp:spPr>
        <a:xfrm>
          <a:off x="2861071" y="529190"/>
          <a:ext cx="2507456" cy="547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Maternal Habits</a:t>
          </a:r>
          <a:endParaRPr lang="en-US" sz="2400" kern="1200" dirty="0"/>
        </a:p>
      </dsp:txBody>
      <dsp:txXfrm>
        <a:off x="2861071" y="529190"/>
        <a:ext cx="2507456" cy="547200"/>
      </dsp:txXfrm>
    </dsp:sp>
    <dsp:sp modelId="{3AA02933-7B66-E144-93A1-EA706CF67C10}">
      <dsp:nvSpPr>
        <dsp:cNvPr id="0" name=""/>
        <dsp:cNvSpPr/>
      </dsp:nvSpPr>
      <dsp:spPr>
        <a:xfrm>
          <a:off x="2861071" y="1076390"/>
          <a:ext cx="2507456" cy="25425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Maternal tobacco use (&gt;5 cigs/day in last trimester)</a:t>
          </a:r>
          <a:endParaRPr lang="en-US" sz="1900" kern="1200" dirty="0"/>
        </a:p>
        <a:p>
          <a:pPr marL="171450" lvl="1" indent="-171450" algn="l" defTabSz="844550">
            <a:lnSpc>
              <a:spcPct val="90000"/>
            </a:lnSpc>
            <a:spcBef>
              <a:spcPct val="0"/>
            </a:spcBef>
            <a:spcAft>
              <a:spcPct val="15000"/>
            </a:spcAft>
            <a:buChar char="••"/>
          </a:pPr>
          <a:r>
            <a:rPr lang="en-US" sz="1900" kern="1200" dirty="0" smtClean="0"/>
            <a:t>Maternal alcohol intake</a:t>
          </a:r>
          <a:endParaRPr lang="en-US" sz="1900" kern="1200" dirty="0"/>
        </a:p>
        <a:p>
          <a:pPr marL="171450" lvl="1" indent="-171450" algn="l" defTabSz="844550">
            <a:lnSpc>
              <a:spcPct val="90000"/>
            </a:lnSpc>
            <a:spcBef>
              <a:spcPct val="0"/>
            </a:spcBef>
            <a:spcAft>
              <a:spcPct val="15000"/>
            </a:spcAft>
            <a:buChar char="••"/>
          </a:pPr>
          <a:r>
            <a:rPr lang="en-US" sz="1900" kern="1200" dirty="0" smtClean="0"/>
            <a:t>Drug use</a:t>
          </a:r>
          <a:endParaRPr lang="en-US" sz="1900" kern="1200" dirty="0"/>
        </a:p>
        <a:p>
          <a:pPr marL="171450" lvl="1" indent="-171450" algn="l" defTabSz="844550">
            <a:lnSpc>
              <a:spcPct val="90000"/>
            </a:lnSpc>
            <a:spcBef>
              <a:spcPct val="0"/>
            </a:spcBef>
            <a:spcAft>
              <a:spcPct val="15000"/>
            </a:spcAft>
            <a:buChar char="••"/>
          </a:pPr>
          <a:r>
            <a:rPr lang="en-US" sz="1900" kern="1200" dirty="0" smtClean="0"/>
            <a:t>UDS (</a:t>
          </a:r>
          <a:r>
            <a:rPr lang="en-US" sz="1900" kern="1200" smtClean="0"/>
            <a:t>prenatal,admission</a:t>
          </a:r>
          <a:r>
            <a:rPr lang="en-US" sz="1900" kern="1200" dirty="0" smtClean="0"/>
            <a:t>)</a:t>
          </a:r>
          <a:endParaRPr lang="en-US" sz="1900" kern="1200" dirty="0"/>
        </a:p>
      </dsp:txBody>
      <dsp:txXfrm>
        <a:off x="2861071" y="1076390"/>
        <a:ext cx="2507456" cy="2542556"/>
      </dsp:txXfrm>
    </dsp:sp>
    <dsp:sp modelId="{BA49B81C-6957-324F-BC4F-CCE2A0D6E868}">
      <dsp:nvSpPr>
        <dsp:cNvPr id="0" name=""/>
        <dsp:cNvSpPr/>
      </dsp:nvSpPr>
      <dsp:spPr>
        <a:xfrm>
          <a:off x="5719571" y="529190"/>
          <a:ext cx="2507456" cy="547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Past Medical </a:t>
          </a:r>
          <a:r>
            <a:rPr lang="en-US" sz="2400" kern="1200" dirty="0" err="1" smtClean="0"/>
            <a:t>Hx</a:t>
          </a:r>
          <a:endParaRPr lang="en-US" sz="2400" kern="1200" dirty="0"/>
        </a:p>
      </dsp:txBody>
      <dsp:txXfrm>
        <a:off x="5719571" y="529190"/>
        <a:ext cx="2507456" cy="547200"/>
      </dsp:txXfrm>
    </dsp:sp>
    <dsp:sp modelId="{E74B599C-6A18-EB4B-A64B-8384E9134FC2}">
      <dsp:nvSpPr>
        <dsp:cNvPr id="0" name=""/>
        <dsp:cNvSpPr/>
      </dsp:nvSpPr>
      <dsp:spPr>
        <a:xfrm>
          <a:off x="5719571" y="1076390"/>
          <a:ext cx="2507456" cy="25425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smtClean="0"/>
            <a:t>Hx</a:t>
          </a:r>
          <a:r>
            <a:rPr lang="en-US" sz="1900" kern="1200" dirty="0" smtClean="0"/>
            <a:t> of mental illness</a:t>
          </a:r>
          <a:endParaRPr lang="en-US" sz="1900" kern="1200" dirty="0"/>
        </a:p>
        <a:p>
          <a:pPr marL="171450" lvl="1" indent="-171450" algn="l" defTabSz="844550">
            <a:lnSpc>
              <a:spcPct val="90000"/>
            </a:lnSpc>
            <a:spcBef>
              <a:spcPct val="0"/>
            </a:spcBef>
            <a:spcAft>
              <a:spcPct val="15000"/>
            </a:spcAft>
            <a:buChar char="••"/>
          </a:pPr>
          <a:r>
            <a:rPr lang="en-US" sz="1900" kern="1200" dirty="0" smtClean="0"/>
            <a:t>Hepatitis C status</a:t>
          </a:r>
          <a:endParaRPr lang="en-US" sz="1900" kern="1200" dirty="0"/>
        </a:p>
      </dsp:txBody>
      <dsp:txXfrm>
        <a:off x="5719571" y="1076390"/>
        <a:ext cx="2507456" cy="2542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AB76-98D7-7D4B-B1C6-150774445960}">
      <dsp:nvSpPr>
        <dsp:cNvPr id="0" name=""/>
        <dsp:cNvSpPr/>
      </dsp:nvSpPr>
      <dsp:spPr>
        <a:xfrm>
          <a:off x="2870358" y="51851"/>
          <a:ext cx="2488882" cy="24888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Buprenorphine (89%) </a:t>
          </a:r>
          <a:endParaRPr lang="en-US" sz="2000" kern="1200" dirty="0"/>
        </a:p>
      </dsp:txBody>
      <dsp:txXfrm>
        <a:off x="3202209" y="487406"/>
        <a:ext cx="1825180" cy="1119997"/>
      </dsp:txXfrm>
    </dsp:sp>
    <dsp:sp modelId="{AB6D03DF-8EDA-974A-BAF0-761ABAD2FA79}">
      <dsp:nvSpPr>
        <dsp:cNvPr id="0" name=""/>
        <dsp:cNvSpPr/>
      </dsp:nvSpPr>
      <dsp:spPr>
        <a:xfrm>
          <a:off x="3768430" y="1607403"/>
          <a:ext cx="2488882" cy="24888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BZDs </a:t>
          </a:r>
          <a:br>
            <a:rPr lang="en-US" sz="2000" kern="1200" dirty="0" smtClean="0"/>
          </a:br>
          <a:r>
            <a:rPr lang="en-US" sz="2000" kern="1200" dirty="0" smtClean="0"/>
            <a:t>(34%) </a:t>
          </a:r>
          <a:endParaRPr lang="en-US" sz="2000" kern="1200" dirty="0"/>
        </a:p>
      </dsp:txBody>
      <dsp:txXfrm>
        <a:off x="4529613" y="2250364"/>
        <a:ext cx="1493329" cy="1368885"/>
      </dsp:txXfrm>
    </dsp:sp>
    <dsp:sp modelId="{B914C92B-4B90-0D43-9B3C-95D2C07EAE60}">
      <dsp:nvSpPr>
        <dsp:cNvPr id="0" name=""/>
        <dsp:cNvSpPr/>
      </dsp:nvSpPr>
      <dsp:spPr>
        <a:xfrm>
          <a:off x="1972286" y="1607403"/>
          <a:ext cx="2488882" cy="248888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Methadone (9%)</a:t>
          </a:r>
          <a:endParaRPr lang="en-US" sz="2000" kern="1200" dirty="0"/>
        </a:p>
      </dsp:txBody>
      <dsp:txXfrm>
        <a:off x="2206656" y="2250364"/>
        <a:ext cx="1493329" cy="136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9E540-6166-1A43-9E5C-9B36DD9F5193}">
      <dsp:nvSpPr>
        <dsp:cNvPr id="0" name=""/>
        <dsp:cNvSpPr/>
      </dsp:nvSpPr>
      <dsp:spPr>
        <a:xfrm rot="5400000">
          <a:off x="-285352" y="338961"/>
          <a:ext cx="1406979" cy="83627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Tertiary prevention</a:t>
          </a:r>
          <a:endParaRPr lang="en-US" sz="1300" kern="1200" dirty="0"/>
        </a:p>
      </dsp:txBody>
      <dsp:txXfrm rot="-5400000">
        <a:off x="1" y="471745"/>
        <a:ext cx="836274" cy="570705"/>
      </dsp:txXfrm>
    </dsp:sp>
    <dsp:sp modelId="{C7596BB1-2D07-9D45-8009-1DDF96A78940}">
      <dsp:nvSpPr>
        <dsp:cNvPr id="0" name=""/>
        <dsp:cNvSpPr/>
      </dsp:nvSpPr>
      <dsp:spPr>
        <a:xfrm rot="5400000">
          <a:off x="4142499" y="-3251949"/>
          <a:ext cx="965230" cy="757768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Need to conduct to determine best practices for treatment of infants exposed to opioids and other substances in utero</a:t>
          </a:r>
          <a:endParaRPr lang="en-US" sz="1600" kern="1200" dirty="0"/>
        </a:p>
      </dsp:txBody>
      <dsp:txXfrm rot="-5400000">
        <a:off x="836275" y="101394"/>
        <a:ext cx="7530561" cy="870992"/>
      </dsp:txXfrm>
    </dsp:sp>
    <dsp:sp modelId="{F33200FD-7910-7246-95A5-5FA8C28EDBF6}">
      <dsp:nvSpPr>
        <dsp:cNvPr id="0" name=""/>
        <dsp:cNvSpPr/>
      </dsp:nvSpPr>
      <dsp:spPr>
        <a:xfrm rot="5400000">
          <a:off x="-481820" y="1769685"/>
          <a:ext cx="1762382" cy="798742"/>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Secondary prevention</a:t>
          </a:r>
          <a:endParaRPr lang="en-US" sz="1300" kern="1200" dirty="0"/>
        </a:p>
      </dsp:txBody>
      <dsp:txXfrm rot="-5400000">
        <a:off x="0" y="1687236"/>
        <a:ext cx="798742" cy="963640"/>
      </dsp:txXfrm>
    </dsp:sp>
    <dsp:sp modelId="{97743CD4-0963-E849-ADCA-8E1BC32F7628}">
      <dsp:nvSpPr>
        <dsp:cNvPr id="0" name=""/>
        <dsp:cNvSpPr/>
      </dsp:nvSpPr>
      <dsp:spPr>
        <a:xfrm rot="5400000">
          <a:off x="3986967" y="-1854943"/>
          <a:ext cx="1276294" cy="757768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Routine universal screening through brief questionnaires for drug, alcohol, and tobacco use before and throughout pregnancy</a:t>
          </a:r>
          <a:endParaRPr lang="en-US" sz="1600" kern="1200" dirty="0"/>
        </a:p>
        <a:p>
          <a:pPr marL="171450" lvl="1" indent="-171450" algn="l" defTabSz="711200">
            <a:lnSpc>
              <a:spcPct val="90000"/>
            </a:lnSpc>
            <a:spcBef>
              <a:spcPct val="0"/>
            </a:spcBef>
            <a:spcAft>
              <a:spcPct val="15000"/>
            </a:spcAft>
            <a:buChar char="••"/>
          </a:pPr>
          <a:r>
            <a:rPr lang="en-US" sz="1600" kern="1200" dirty="0" smtClean="0"/>
            <a:t>Increase access to drug  and smoking prevention and treatment for pregnant women and women of child bearing age</a:t>
          </a:r>
          <a:endParaRPr lang="en-US" sz="1600" kern="1200" dirty="0"/>
        </a:p>
      </dsp:txBody>
      <dsp:txXfrm rot="-5400000">
        <a:off x="836274" y="1358054"/>
        <a:ext cx="7515376" cy="1151686"/>
      </dsp:txXfrm>
    </dsp:sp>
    <dsp:sp modelId="{A4EAE0CD-DF40-2543-B640-8140C453BC3D}">
      <dsp:nvSpPr>
        <dsp:cNvPr id="0" name=""/>
        <dsp:cNvSpPr/>
      </dsp:nvSpPr>
      <dsp:spPr>
        <a:xfrm rot="5400000">
          <a:off x="-314791" y="3333554"/>
          <a:ext cx="1391137" cy="761553"/>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Primary prevention</a:t>
          </a:r>
        </a:p>
      </dsp:txBody>
      <dsp:txXfrm rot="-5400000">
        <a:off x="2" y="3399539"/>
        <a:ext cx="761553" cy="629584"/>
      </dsp:txXfrm>
    </dsp:sp>
    <dsp:sp modelId="{BE55FE4F-41BD-3A44-B735-905778568438}">
      <dsp:nvSpPr>
        <dsp:cNvPr id="0" name=""/>
        <dsp:cNvSpPr/>
      </dsp:nvSpPr>
      <dsp:spPr>
        <a:xfrm rot="5400000">
          <a:off x="3937722" y="-123939"/>
          <a:ext cx="1231865" cy="757768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Decrease opioid prescribing by providers</a:t>
          </a:r>
          <a:endParaRPr lang="en-US" sz="1600" kern="1200" dirty="0"/>
        </a:p>
        <a:p>
          <a:pPr marL="171450" lvl="1" indent="-171450" algn="l" defTabSz="711200">
            <a:lnSpc>
              <a:spcPct val="90000"/>
            </a:lnSpc>
            <a:spcBef>
              <a:spcPct val="0"/>
            </a:spcBef>
            <a:spcAft>
              <a:spcPct val="15000"/>
            </a:spcAft>
            <a:buChar char="••"/>
          </a:pPr>
          <a:r>
            <a:rPr lang="en-US" sz="1600" kern="1200" dirty="0" smtClean="0"/>
            <a:t>Increase access to LARCs and other contraception options for women</a:t>
          </a:r>
          <a:endParaRPr lang="en-US" sz="1600" kern="1200" dirty="0"/>
        </a:p>
        <a:p>
          <a:pPr marL="171450" lvl="1" indent="-171450" algn="l" defTabSz="711200">
            <a:lnSpc>
              <a:spcPct val="90000"/>
            </a:lnSpc>
            <a:spcBef>
              <a:spcPct val="0"/>
            </a:spcBef>
            <a:spcAft>
              <a:spcPct val="15000"/>
            </a:spcAft>
            <a:buChar char="••"/>
          </a:pPr>
          <a:r>
            <a:rPr lang="en-US" sz="1600" kern="1200" dirty="0" smtClean="0"/>
            <a:t>Prevent childhood trauma associated with poverty, family instability, parental drug use</a:t>
          </a:r>
          <a:endParaRPr lang="en-US" sz="1600" kern="1200" dirty="0"/>
        </a:p>
        <a:p>
          <a:pPr marL="171450" lvl="1" indent="-171450" algn="l" defTabSz="711200">
            <a:lnSpc>
              <a:spcPct val="90000"/>
            </a:lnSpc>
            <a:spcBef>
              <a:spcPct val="0"/>
            </a:spcBef>
            <a:spcAft>
              <a:spcPct val="15000"/>
            </a:spcAft>
            <a:buChar char="••"/>
          </a:pPr>
          <a:r>
            <a:rPr lang="en-US" sz="1600" kern="1200" dirty="0" smtClean="0"/>
            <a:t>Treat/prevent mental health illness in women of child bearing age</a:t>
          </a:r>
          <a:endParaRPr lang="en-US" sz="1600" kern="1200" dirty="0"/>
        </a:p>
      </dsp:txBody>
      <dsp:txXfrm rot="-5400000">
        <a:off x="764815" y="3109103"/>
        <a:ext cx="7517545" cy="11115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632C3-5CF2-024F-9DB5-2BE5C2E27119}" type="datetimeFigureOut">
              <a:rPr lang="en-US" smtClean="0"/>
              <a:t>4/24/2017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D825F-EFB7-5949-8035-423C127F3BE7}" type="slidenum">
              <a:rPr lang="en-US" smtClean="0"/>
              <a:t>‹#›</a:t>
            </a:fld>
            <a:endParaRPr lang="en-US"/>
          </a:p>
        </p:txBody>
      </p:sp>
    </p:spTree>
    <p:extLst>
      <p:ext uri="{BB962C8B-B14F-4D97-AF65-F5344CB8AC3E}">
        <p14:creationId xmlns:p14="http://schemas.microsoft.com/office/powerpoint/2010/main" val="182030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is this such a big problem</a:t>
            </a:r>
            <a:r>
              <a:rPr lang="en-US" baseline="0" dirty="0" smtClean="0"/>
              <a:t> ?  To understand that lets first talk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Drug withdrawal syndrome seen shortly after birth in babies </a:t>
            </a:r>
            <a:r>
              <a:rPr lang="en-US" baseline="0" dirty="0" smtClean="0"/>
              <a:t>who were exposed to opioids in utero</a:t>
            </a:r>
            <a:endParaRPr lang="en-US" dirty="0" smtClean="0"/>
          </a:p>
          <a:p>
            <a:r>
              <a:rPr lang="en-US" dirty="0" smtClean="0"/>
              <a:t>Tremors Irritability Increased wakefulness High-pitched crying Increased muscle tone Hyperactive deep tendon reflexes Exaggerated Moro reflex Seizures Frequent yawning and sneezing.</a:t>
            </a:r>
            <a:endParaRPr lang="en-US" baseline="0" dirty="0" smtClean="0"/>
          </a:p>
          <a:p>
            <a:endParaRPr lang="en-US" dirty="0" smtClean="0"/>
          </a:p>
          <a:p>
            <a:r>
              <a:rPr lang="en-US" dirty="0" smtClean="0"/>
              <a:t>Poor feeding Uncoordinated and constant sucking Vomiting Diarrhea Dehydration Poor </a:t>
            </a:r>
            <a:r>
              <a:rPr lang="en-US" dirty="0" err="1" smtClean="0"/>
              <a:t>wt</a:t>
            </a:r>
            <a:r>
              <a:rPr lang="en-US" dirty="0" smtClean="0"/>
              <a:t> gain Autonomic signs Increased sweating Nasal stuffiness Fever Mottling Temperature instability</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2</a:t>
            </a:fld>
            <a:endParaRPr lang="en-US"/>
          </a:p>
        </p:txBody>
      </p:sp>
    </p:spTree>
    <p:extLst>
      <p:ext uri="{BB962C8B-B14F-4D97-AF65-F5344CB8AC3E}">
        <p14:creationId xmlns:p14="http://schemas.microsoft.com/office/powerpoint/2010/main" val="604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89% reported using buprenorphine/being</a:t>
            </a:r>
            <a:r>
              <a:rPr lang="en-US" baseline="0" dirty="0" smtClean="0"/>
              <a:t> prescribed buprenorphine, ONLY 61% had POSITIVE CORD TISSUE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Though 34% reported using BZDs/being </a:t>
            </a:r>
            <a:r>
              <a:rPr lang="en-US" baseline="0" dirty="0" smtClean="0"/>
              <a:t>prescribed BZD, ONLY 9% had POSITIVE CORD TISSUE ANALYSIS</a:t>
            </a:r>
            <a:endParaRPr lang="en-US" dirty="0" smtClean="0"/>
          </a:p>
          <a:p>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14</a:t>
            </a:fld>
            <a:endParaRPr lang="en-US"/>
          </a:p>
        </p:txBody>
      </p:sp>
    </p:spTree>
    <p:extLst>
      <p:ext uri="{BB962C8B-B14F-4D97-AF65-F5344CB8AC3E}">
        <p14:creationId xmlns:p14="http://schemas.microsoft.com/office/powerpoint/2010/main" val="121169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remove this slide</a:t>
            </a:r>
            <a:r>
              <a:rPr lang="en-US" baseline="0" dirty="0" smtClean="0"/>
              <a:t> if exceeding &gt;10 mins</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15</a:t>
            </a:fld>
            <a:endParaRPr lang="en-US"/>
          </a:p>
        </p:txBody>
      </p:sp>
    </p:spTree>
    <p:extLst>
      <p:ext uri="{BB962C8B-B14F-4D97-AF65-F5344CB8AC3E}">
        <p14:creationId xmlns:p14="http://schemas.microsoft.com/office/powerpoint/2010/main" val="211933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Backward elimination of variables that</a:t>
            </a:r>
            <a:r>
              <a:rPr lang="en-US" baseline="0" dirty="0" smtClean="0"/>
              <a:t> were found to be significant in bivariate analysis (p=0.15)</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infants exposed to benzodiazepines had 12.7 day longer LOS on average (p = 0.07)</a:t>
            </a:r>
          </a:p>
          <a:p>
            <a:r>
              <a:rPr lang="en-US" sz="1200" kern="1200" dirty="0" smtClean="0">
                <a:solidFill>
                  <a:schemeClr val="tx1"/>
                </a:solidFill>
                <a:effectLst/>
                <a:latin typeface="+mn-lt"/>
                <a:ea typeface="+mn-ea"/>
                <a:cs typeface="+mn-cs"/>
              </a:rPr>
              <a:t>infants born to mothers smoking &gt; 5 cigarettes per day in the last trimester had 6.4 day longer LOS on average (p = 0.022)</a:t>
            </a:r>
            <a:r>
              <a:rPr lang="en-US" dirty="0" smtClean="0">
                <a:effectLst/>
              </a:rPr>
              <a:t> </a:t>
            </a:r>
          </a:p>
          <a:p>
            <a:r>
              <a:rPr lang="en-US" dirty="0" smtClean="0">
                <a:effectLst/>
              </a:rPr>
              <a:t>Gestational age ( p= 0.027)</a:t>
            </a:r>
          </a:p>
          <a:p>
            <a:r>
              <a:rPr lang="en-US" dirty="0" smtClean="0">
                <a:effectLst/>
              </a:rPr>
              <a:t>BW (p= 0.149)</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16</a:t>
            </a:fld>
            <a:endParaRPr lang="en-US"/>
          </a:p>
        </p:txBody>
      </p:sp>
    </p:spTree>
    <p:extLst>
      <p:ext uri="{BB962C8B-B14F-4D97-AF65-F5344CB8AC3E}">
        <p14:creationId xmlns:p14="http://schemas.microsoft.com/office/powerpoint/2010/main" val="25938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all</a:t>
            </a:r>
            <a:r>
              <a:rPr lang="en-US" baseline="0" dirty="0" smtClean="0"/>
              <a:t> the factors in relationship to this cycle --- &gt; poverty, relationship instability, low education levels</a:t>
            </a:r>
          </a:p>
          <a:p>
            <a:r>
              <a:rPr lang="en-US" baseline="0" dirty="0" smtClean="0"/>
              <a:t>High risk health factors – mental illness, </a:t>
            </a:r>
            <a:r>
              <a:rPr lang="en-US" baseline="0" dirty="0" err="1" smtClean="0"/>
              <a:t>hep</a:t>
            </a:r>
            <a:r>
              <a:rPr lang="en-US" baseline="0" dirty="0" smtClean="0"/>
              <a:t> c, poly drug</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17</a:t>
            </a:fld>
            <a:endParaRPr lang="en-US"/>
          </a:p>
        </p:txBody>
      </p:sp>
    </p:spTree>
    <p:extLst>
      <p:ext uri="{BB962C8B-B14F-4D97-AF65-F5344CB8AC3E}">
        <p14:creationId xmlns:p14="http://schemas.microsoft.com/office/powerpoint/2010/main" val="206392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public health approach to substance use in pregnancy should begin with primary prevention: preventing substance and opioid misuse before pregnancy. In 2011, the White House Office of National Drug Control Policy released a plan to respond to the prescription opioid epidemic that has 4 main pillars: (1) improve public and provider education about the abuse potential of opioids, (2) reduce the abuse of prescription opioids by bolstering prescription drug monitoring programs, (3) ensure that unused opioids are properly disposed, and (4) provide law enforcement with the tools needed to stop illegal prescribing or dispensing of opioids. 8 Public health and policy approaches to the prescription opioid epidemic will help eliminate the burden of opioid use disorder before pregnancy begins. </a:t>
            </a:r>
          </a:p>
          <a:p>
            <a:r>
              <a:rPr lang="en-US" sz="1200" kern="1200" dirty="0" smtClean="0">
                <a:solidFill>
                  <a:schemeClr val="tx1"/>
                </a:solidFill>
                <a:effectLst/>
                <a:latin typeface="+mn-lt"/>
                <a:ea typeface="+mn-ea"/>
                <a:cs typeface="+mn-cs"/>
              </a:rPr>
              <a:t> </a:t>
            </a:r>
          </a:p>
          <a:p>
            <a:r>
              <a:rPr lang="en-US" dirty="0" smtClean="0">
                <a:solidFill>
                  <a:srgbClr val="FF0000"/>
                </a:solidFill>
              </a:rPr>
              <a:t>Preconception and </a:t>
            </a:r>
            <a:r>
              <a:rPr lang="en-US" dirty="0" err="1" smtClean="0">
                <a:solidFill>
                  <a:srgbClr val="FF0000"/>
                </a:solidFill>
              </a:rPr>
              <a:t>interconception</a:t>
            </a:r>
            <a:r>
              <a:rPr lang="en-US" dirty="0" smtClean="0">
                <a:solidFill>
                  <a:srgbClr val="FF0000"/>
                </a:solidFill>
              </a:rPr>
              <a:t> (between pregnancies</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care plays an important role in improving outcomes for pregnant women. Counseling during these crucial periods may play a role in identifying and mitigating risk to mothers and their infants. 9 Although </a:t>
            </a:r>
            <a:r>
              <a:rPr lang="en-US" sz="1200" b="1" u="sng" kern="1200" dirty="0" smtClean="0">
                <a:solidFill>
                  <a:schemeClr val="tx1"/>
                </a:solidFill>
                <a:effectLst/>
                <a:latin typeface="+mn-lt"/>
                <a:ea typeface="+mn-ea"/>
                <a:cs typeface="+mn-cs"/>
              </a:rPr>
              <a:t>31% to 47% </a:t>
            </a:r>
            <a:r>
              <a:rPr lang="en-US" sz="1200" kern="1200" dirty="0" smtClean="0">
                <a:solidFill>
                  <a:schemeClr val="tx1"/>
                </a:solidFill>
                <a:effectLst/>
                <a:latin typeface="+mn-lt"/>
                <a:ea typeface="+mn-ea"/>
                <a:cs typeface="+mn-cs"/>
              </a:rPr>
              <a:t>of US pregnancies are unintended, research suggests that, for women with opioid use disorder, the proportion of unintended pregnancies </a:t>
            </a:r>
            <a:r>
              <a:rPr lang="en-US" sz="1200" b="1" u="sng" kern="1200" dirty="0" smtClean="0">
                <a:solidFill>
                  <a:schemeClr val="tx1"/>
                </a:solidFill>
                <a:effectLst/>
                <a:latin typeface="+mn-lt"/>
                <a:ea typeface="+mn-ea"/>
                <a:cs typeface="+mn-cs"/>
              </a:rPr>
              <a:t>was higher than 85%.</a:t>
            </a:r>
            <a:r>
              <a:rPr lang="en-US" sz="1200" kern="1200" dirty="0" smtClean="0">
                <a:solidFill>
                  <a:schemeClr val="tx1"/>
                </a:solidFill>
                <a:effectLst/>
                <a:latin typeface="+mn-lt"/>
                <a:ea typeface="+mn-ea"/>
                <a:cs typeface="+mn-cs"/>
              </a:rPr>
              <a:t> 10 Education and expansion of access to effective contraception, particularly long-acting reversible contraception (LARC) methods, 11 are important components of primary prevention. Access to LARC methods is supported by both the American Academy of Family Physicians (AAFP) and the American College of Obstetricians and Gynecologists (ACOG) 12, 13 during both the pre- and </a:t>
            </a:r>
            <a:r>
              <a:rPr lang="en-US" sz="1200" kern="1200" dirty="0" err="1" smtClean="0">
                <a:solidFill>
                  <a:schemeClr val="tx1"/>
                </a:solidFill>
                <a:effectLst/>
                <a:latin typeface="+mn-lt"/>
                <a:ea typeface="+mn-ea"/>
                <a:cs typeface="+mn-cs"/>
              </a:rPr>
              <a:t>interconception</a:t>
            </a:r>
            <a:r>
              <a:rPr lang="en-US" sz="1200" kern="1200" dirty="0" smtClean="0">
                <a:solidFill>
                  <a:schemeClr val="tx1"/>
                </a:solidFill>
                <a:effectLst/>
                <a:latin typeface="+mn-lt"/>
                <a:ea typeface="+mn-ea"/>
                <a:cs typeface="+mn-cs"/>
              </a:rPr>
              <a:t> periods. </a:t>
            </a:r>
          </a:p>
          <a:p>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Drug screening and testing in pregnancy should be used to identify women with substance use disorder and enable access to comprehensive treatment. </a:t>
            </a:r>
            <a:r>
              <a:rPr lang="en-US" sz="1200" kern="1200" dirty="0" smtClean="0">
                <a:solidFill>
                  <a:schemeClr val="tx1"/>
                </a:solidFill>
                <a:effectLst/>
                <a:latin typeface="+mn-lt"/>
                <a:ea typeface="+mn-ea"/>
                <a:cs typeface="+mn-cs"/>
              </a:rPr>
              <a:t>Access to comprehensive prenatal care and treatment of women with substance use disorders is associated with fewer preterm deliveries, small-for-gestational-age infants, and infants with low birth weight. 27 – 30 The literature suggests that pregnancy can motivate women with substance use disorders to seek treatment.31 However, there remains a dearth of comprehensive treatment programs geared toward pregnant and parenting women. Only 19 states have treatment programs specifically designed for pregnant women. 32 Furthermore, only 15% of current treatment centers across the country offer specific services for pregnant women with substance use disorders, and the majority of these are located in urban areas. 33 Women with substance use disorder report high rates of past trauma, including physical and sexual abuse, and need access to gender-specific, family-friendly addiction treatment programs, psychosocial services, and mental health treatment. 34 –36 Trauma-informed services should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6D825F-EFB7-5949-8035-423C127F3BE7}" type="slidenum">
              <a:rPr lang="en-US" smtClean="0"/>
              <a:t>18</a:t>
            </a:fld>
            <a:endParaRPr lang="en-US"/>
          </a:p>
        </p:txBody>
      </p:sp>
    </p:spTree>
    <p:extLst>
      <p:ext uri="{BB962C8B-B14F-4D97-AF65-F5344CB8AC3E}">
        <p14:creationId xmlns:p14="http://schemas.microsoft.com/office/powerpoint/2010/main" val="194934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could be pain relievers, illicit substance, </a:t>
            </a:r>
            <a:r>
              <a:rPr lang="en-US" dirty="0" err="1" smtClean="0"/>
              <a:t>opiod</a:t>
            </a:r>
            <a:r>
              <a:rPr lang="en-US" dirty="0" smtClean="0"/>
              <a:t> maintenance therapy (Long-term treatment for opioid use disorder, under medical supervision, with a longer-acting but less euphoric opioid)</a:t>
            </a:r>
          </a:p>
          <a:p>
            <a:endParaRPr lang="en-US" dirty="0" smtClean="0"/>
          </a:p>
          <a:p>
            <a:r>
              <a:rPr lang="en-US" dirty="0" smtClean="0"/>
              <a:t>Source: https://</a:t>
            </a:r>
            <a:r>
              <a:rPr lang="en-US" dirty="0" err="1" smtClean="0"/>
              <a:t>www.cdc.gov</a:t>
            </a:r>
            <a:r>
              <a:rPr lang="en-US" dirty="0" smtClean="0"/>
              <a:t>/</a:t>
            </a:r>
            <a:r>
              <a:rPr lang="en-US" dirty="0" err="1" smtClean="0"/>
              <a:t>cdcgrandrounds</a:t>
            </a:r>
            <a:r>
              <a:rPr lang="en-US" dirty="0" smtClean="0"/>
              <a:t>/pdf/archives/2016/august2016.pdf</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3</a:t>
            </a:fld>
            <a:endParaRPr lang="en-US"/>
          </a:p>
        </p:txBody>
      </p:sp>
    </p:spTree>
    <p:extLst>
      <p:ext uri="{BB962C8B-B14F-4D97-AF65-F5344CB8AC3E}">
        <p14:creationId xmlns:p14="http://schemas.microsoft.com/office/powerpoint/2010/main" val="162444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 Mutually Exclusive Sources of Exposure for Neonatal Abstinence Syndrome Cases, Tennessee 2013-2015. The increase in exposure to prescription drugs only was statistically significant (p=0.01). Time trends did not reach statistical significance for exposure to illicit/diverted drugs only (p=0.07) or prescription and illicit drugs (p=0.55).</a:t>
            </a:r>
          </a:p>
          <a:p>
            <a:endParaRPr lang="en-US" dirty="0" smtClean="0"/>
          </a:p>
          <a:p>
            <a:r>
              <a:rPr lang="en-US" dirty="0" smtClean="0">
                <a:solidFill>
                  <a:srgbClr val="FF0000"/>
                </a:solidFill>
              </a:rPr>
              <a:t>??Need info</a:t>
            </a:r>
            <a:r>
              <a:rPr lang="en-US" baseline="0" dirty="0" smtClean="0">
                <a:solidFill>
                  <a:srgbClr val="FF0000"/>
                </a:solidFill>
              </a:rPr>
              <a:t> for our study sample, illicit vs MAT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06D825F-EFB7-5949-8035-423C127F3BE7}" type="slidenum">
              <a:rPr lang="en-US" smtClean="0"/>
              <a:t>4</a:t>
            </a:fld>
            <a:endParaRPr lang="en-US"/>
          </a:p>
        </p:txBody>
      </p:sp>
    </p:spTree>
    <p:extLst>
      <p:ext uri="{BB962C8B-B14F-4D97-AF65-F5344CB8AC3E}">
        <p14:creationId xmlns:p14="http://schemas.microsoft.com/office/powerpoint/2010/main" val="121370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5</a:t>
            </a:fld>
            <a:endParaRPr lang="en-US"/>
          </a:p>
        </p:txBody>
      </p:sp>
    </p:spTree>
    <p:extLst>
      <p:ext uri="{BB962C8B-B14F-4D97-AF65-F5344CB8AC3E}">
        <p14:creationId xmlns:p14="http://schemas.microsoft.com/office/powerpoint/2010/main" val="158144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epidemic of NAS is evolving</a:t>
            </a:r>
            <a:r>
              <a:rPr lang="en-US" baseline="0" dirty="0" smtClean="0"/>
              <a:t> in the United States and TN is the epicenter as it is the second highest prescribing state (after Alabama)</a:t>
            </a:r>
          </a:p>
          <a:p>
            <a:r>
              <a:rPr lang="en-US" sz="1200" b="0" i="0" kern="1200" dirty="0" smtClean="0">
                <a:solidFill>
                  <a:schemeClr val="tx1"/>
                </a:solidFill>
                <a:effectLst/>
                <a:latin typeface="+mn-lt"/>
                <a:ea typeface="+mn-ea"/>
                <a:cs typeface="+mn-cs"/>
              </a:rPr>
              <a:t>For both opiates and benzodiazepines, Alabama, Tennessee, and West Virginia were the three highest-prescribing states.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 Incidence in north-east TN over 50 per 1000 live births</a:t>
            </a:r>
          </a:p>
          <a:p>
            <a:endParaRPr lang="en-US" baseline="0" dirty="0" smtClean="0"/>
          </a:p>
          <a:p>
            <a:r>
              <a:rPr lang="en-US" baseline="0" dirty="0" smtClean="0"/>
              <a:t>142.9, 142.8 prescriptions per 100 persons</a:t>
            </a:r>
          </a:p>
          <a:p>
            <a:r>
              <a:rPr lang="en-US" sz="1200" b="0" i="1" kern="1200" dirty="0" err="1" smtClean="0">
                <a:solidFill>
                  <a:schemeClr val="tx1"/>
                </a:solidFill>
                <a:effectLst/>
                <a:latin typeface="+mn-lt"/>
                <a:ea typeface="+mn-ea"/>
                <a:cs typeface="+mn-cs"/>
              </a:rPr>
              <a:t>Paulozzi</a:t>
            </a:r>
            <a:r>
              <a:rPr lang="en-US" sz="1200" b="0" i="1" kern="1200" dirty="0" smtClean="0">
                <a:solidFill>
                  <a:schemeClr val="tx1"/>
                </a:solidFill>
                <a:effectLst/>
                <a:latin typeface="+mn-lt"/>
                <a:ea typeface="+mn-ea"/>
                <a:cs typeface="+mn-cs"/>
              </a:rPr>
              <a:t>, L. J., Mack, K. A., &amp; </a:t>
            </a:r>
            <a:r>
              <a:rPr lang="en-US" sz="1200" b="0" i="1" kern="1200" dirty="0" err="1" smtClean="0">
                <a:solidFill>
                  <a:schemeClr val="tx1"/>
                </a:solidFill>
                <a:effectLst/>
                <a:latin typeface="+mn-lt"/>
                <a:ea typeface="+mn-ea"/>
                <a:cs typeface="+mn-cs"/>
              </a:rPr>
              <a:t>Hockenberry</a:t>
            </a:r>
            <a:r>
              <a:rPr lang="en-US" sz="1200" b="0" i="1" kern="1200" dirty="0" smtClean="0">
                <a:solidFill>
                  <a:schemeClr val="tx1"/>
                </a:solidFill>
                <a:effectLst/>
                <a:latin typeface="+mn-lt"/>
                <a:ea typeface="+mn-ea"/>
                <a:cs typeface="+mn-cs"/>
              </a:rPr>
              <a:t>, J. M. (2014). Vital signs: variation among states in prescribing of opioid pain relievers and benzodiazepines—United States, 2012. MMWR </a:t>
            </a:r>
            <a:r>
              <a:rPr lang="en-US" sz="1200" b="0" i="1" kern="1200" dirty="0" err="1" smtClean="0">
                <a:solidFill>
                  <a:schemeClr val="tx1"/>
                </a:solidFill>
                <a:effectLst/>
                <a:latin typeface="+mn-lt"/>
                <a:ea typeface="+mn-ea"/>
                <a:cs typeface="+mn-cs"/>
              </a:rPr>
              <a:t>Morb</a:t>
            </a:r>
            <a:r>
              <a:rPr lang="en-US" sz="1200" b="0" i="1" kern="1200" dirty="0" smtClean="0">
                <a:solidFill>
                  <a:schemeClr val="tx1"/>
                </a:solidFill>
                <a:effectLst/>
                <a:latin typeface="+mn-lt"/>
                <a:ea typeface="+mn-ea"/>
                <a:cs typeface="+mn-cs"/>
              </a:rPr>
              <a:t> Mortal </a:t>
            </a:r>
            <a:r>
              <a:rPr lang="en-US" sz="1200" b="0" i="1" kern="1200" dirty="0" err="1" smtClean="0">
                <a:solidFill>
                  <a:schemeClr val="tx1"/>
                </a:solidFill>
                <a:effectLst/>
                <a:latin typeface="+mn-lt"/>
                <a:ea typeface="+mn-ea"/>
                <a:cs typeface="+mn-cs"/>
              </a:rPr>
              <a:t>Wkly</a:t>
            </a:r>
            <a:r>
              <a:rPr lang="en-US" sz="1200" b="0" i="1" kern="1200" dirty="0" smtClean="0">
                <a:solidFill>
                  <a:schemeClr val="tx1"/>
                </a:solidFill>
                <a:effectLst/>
                <a:latin typeface="+mn-lt"/>
                <a:ea typeface="+mn-ea"/>
                <a:cs typeface="+mn-cs"/>
              </a:rPr>
              <a:t> Rep, 63(26), 563-8.</a:t>
            </a:r>
            <a:endParaRPr lang="en-US" i="1" dirty="0"/>
          </a:p>
        </p:txBody>
      </p:sp>
      <p:sp>
        <p:nvSpPr>
          <p:cNvPr id="4" name="Slide Number Placeholder 3"/>
          <p:cNvSpPr>
            <a:spLocks noGrp="1"/>
          </p:cNvSpPr>
          <p:nvPr>
            <p:ph type="sldNum" sz="quarter" idx="10"/>
          </p:nvPr>
        </p:nvSpPr>
        <p:spPr/>
        <p:txBody>
          <a:bodyPr/>
          <a:lstStyle/>
          <a:p>
            <a:fld id="{406D825F-EFB7-5949-8035-423C127F3BE7}" type="slidenum">
              <a:rPr lang="en-US" smtClean="0"/>
              <a:t>6</a:t>
            </a:fld>
            <a:endParaRPr lang="en-US"/>
          </a:p>
        </p:txBody>
      </p:sp>
    </p:spTree>
    <p:extLst>
      <p:ext uri="{BB962C8B-B14F-4D97-AF65-F5344CB8AC3E}">
        <p14:creationId xmlns:p14="http://schemas.microsoft.com/office/powerpoint/2010/main" val="89110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9</a:t>
            </a:fld>
            <a:endParaRPr lang="en-US"/>
          </a:p>
        </p:txBody>
      </p:sp>
    </p:spTree>
    <p:extLst>
      <p:ext uri="{BB962C8B-B14F-4D97-AF65-F5344CB8AC3E}">
        <p14:creationId xmlns:p14="http://schemas.microsoft.com/office/powerpoint/2010/main" val="60630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remove this slide</a:t>
            </a:r>
            <a:r>
              <a:rPr lang="en-US" baseline="0" dirty="0" smtClean="0"/>
              <a:t> if exceeding &gt;10 mins</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11</a:t>
            </a:fld>
            <a:endParaRPr lang="en-US"/>
          </a:p>
        </p:txBody>
      </p:sp>
    </p:spTree>
    <p:extLst>
      <p:ext uri="{BB962C8B-B14F-4D97-AF65-F5344CB8AC3E}">
        <p14:creationId xmlns:p14="http://schemas.microsoft.com/office/powerpoint/2010/main" val="203476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remove this slide</a:t>
            </a:r>
            <a:r>
              <a:rPr lang="en-US" baseline="0" dirty="0" smtClean="0"/>
              <a:t> if exceeding &gt;10 mins</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12</a:t>
            </a:fld>
            <a:endParaRPr lang="en-US"/>
          </a:p>
        </p:txBody>
      </p:sp>
    </p:spTree>
    <p:extLst>
      <p:ext uri="{BB962C8B-B14F-4D97-AF65-F5344CB8AC3E}">
        <p14:creationId xmlns:p14="http://schemas.microsoft.com/office/powerpoint/2010/main" val="149933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remove this slide</a:t>
            </a:r>
            <a:r>
              <a:rPr lang="en-US" baseline="0" dirty="0" smtClean="0"/>
              <a:t> if exceeding &gt;10 mins</a:t>
            </a:r>
            <a:endParaRPr lang="en-US" dirty="0"/>
          </a:p>
        </p:txBody>
      </p:sp>
      <p:sp>
        <p:nvSpPr>
          <p:cNvPr id="4" name="Slide Number Placeholder 3"/>
          <p:cNvSpPr>
            <a:spLocks noGrp="1"/>
          </p:cNvSpPr>
          <p:nvPr>
            <p:ph type="sldNum" sz="quarter" idx="10"/>
          </p:nvPr>
        </p:nvSpPr>
        <p:spPr/>
        <p:txBody>
          <a:bodyPr/>
          <a:lstStyle/>
          <a:p>
            <a:fld id="{406D825F-EFB7-5949-8035-423C127F3BE7}" type="slidenum">
              <a:rPr lang="en-US" smtClean="0"/>
              <a:t>13</a:t>
            </a:fld>
            <a:endParaRPr lang="en-US"/>
          </a:p>
        </p:txBody>
      </p:sp>
    </p:spTree>
    <p:extLst>
      <p:ext uri="{BB962C8B-B14F-4D97-AF65-F5344CB8AC3E}">
        <p14:creationId xmlns:p14="http://schemas.microsoft.com/office/powerpoint/2010/main" val="145126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9141"/>
            <a:ext cx="7772400" cy="1470025"/>
          </a:xfrm>
        </p:spPr>
        <p:txBody>
          <a:bodyPr/>
          <a:lstStyle>
            <a:lvl1pPr>
              <a:defRPr>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314916"/>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CF7E4C-8237-E74A-A7DE-3F2F006848A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4988C-F017-DC44-ABED-48F62B39040D}" type="slidenum">
              <a:rPr lang="en-US" smtClean="0"/>
              <a:t>‹#›</a:t>
            </a:fld>
            <a:endParaRPr lang="en-US"/>
          </a:p>
        </p:txBody>
      </p:sp>
      <p:pic>
        <p:nvPicPr>
          <p:cNvPr id="7" name="Picture 6" descr="ETSU stacked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200" y="4357116"/>
            <a:ext cx="3074865" cy="1268755"/>
          </a:xfrm>
          <a:prstGeom prst="rect">
            <a:avLst/>
          </a:prstGeom>
        </p:spPr>
      </p:pic>
    </p:spTree>
    <p:extLst>
      <p:ext uri="{BB962C8B-B14F-4D97-AF65-F5344CB8AC3E}">
        <p14:creationId xmlns:p14="http://schemas.microsoft.com/office/powerpoint/2010/main" val="60840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4808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F7E4C-8237-E74A-A7DE-3F2F006848A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4988C-F017-DC44-ABED-48F62B39040D}" type="slidenum">
              <a:rPr lang="en-US" smtClean="0"/>
              <a:t>‹#›</a:t>
            </a:fld>
            <a:endParaRPr lang="en-US"/>
          </a:p>
        </p:txBody>
      </p:sp>
      <p:pic>
        <p:nvPicPr>
          <p:cNvPr id="7" name="Picture 6"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19121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043328"/>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043328"/>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F7E4C-8237-E74A-A7DE-3F2F006848A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313647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94841"/>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94841"/>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F7E4C-8237-E74A-A7DE-3F2F006848AD}"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4988C-F017-DC44-ABED-48F62B39040D}" type="slidenum">
              <a:rPr lang="en-US" smtClean="0"/>
              <a:t>‹#›</a:t>
            </a:fld>
            <a:endParaRPr lang="en-US"/>
          </a:p>
        </p:txBody>
      </p:sp>
      <p:pic>
        <p:nvPicPr>
          <p:cNvPr id="10" name="Picture 9"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2413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F7E4C-8237-E74A-A7DE-3F2F006848AD}"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F4988C-F017-DC44-ABED-48F62B39040D}" type="slidenum">
              <a:rPr lang="en-US" smtClean="0"/>
              <a:t>‹#›</a:t>
            </a:fld>
            <a:endParaRPr lang="en-US"/>
          </a:p>
        </p:txBody>
      </p:sp>
      <p:pic>
        <p:nvPicPr>
          <p:cNvPr id="6" name="Picture 5"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2144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F7E4C-8237-E74A-A7DE-3F2F006848AD}"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F4988C-F017-DC44-ABED-48F62B39040D}" type="slidenum">
              <a:rPr lang="en-US" smtClean="0"/>
              <a:t>‹#›</a:t>
            </a:fld>
            <a:endParaRPr lang="en-US"/>
          </a:p>
        </p:txBody>
      </p:sp>
      <p:pic>
        <p:nvPicPr>
          <p:cNvPr id="5" name="Picture 4"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728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81624"/>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19575"/>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F7E4C-8237-E74A-A7DE-3F2F006848A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34173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F7E4C-8237-E74A-A7DE-3F2F006848A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09137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F7E4C-8237-E74A-A7DE-3F2F006848AD}"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4988C-F017-DC44-ABED-48F62B39040D}" type="slidenum">
              <a:rPr lang="en-US" smtClean="0"/>
              <a:t>‹#›</a:t>
            </a:fld>
            <a:endParaRPr lang="en-US"/>
          </a:p>
        </p:txBody>
      </p:sp>
    </p:spTree>
    <p:extLst>
      <p:ext uri="{BB962C8B-B14F-4D97-AF65-F5344CB8AC3E}">
        <p14:creationId xmlns:p14="http://schemas.microsoft.com/office/powerpoint/2010/main" val="1034979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TSU stacked gol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200" y="4357116"/>
            <a:ext cx="3074865" cy="1268755"/>
          </a:xfrm>
          <a:prstGeom prst="rect">
            <a:avLst/>
          </a:prstGeom>
        </p:spPr>
      </p:pic>
      <p:sp>
        <p:nvSpPr>
          <p:cNvPr id="5" name="Title 4"/>
          <p:cNvSpPr>
            <a:spLocks noGrp="1"/>
          </p:cNvSpPr>
          <p:nvPr>
            <p:ph type="ctrTitle"/>
          </p:nvPr>
        </p:nvSpPr>
        <p:spPr>
          <a:xfrm>
            <a:off x="685800" y="916494"/>
            <a:ext cx="7772400" cy="1470025"/>
          </a:xfrm>
        </p:spPr>
        <p:txBody>
          <a:bodyPr>
            <a:noAutofit/>
          </a:bodyPr>
          <a:lstStyle/>
          <a:p>
            <a:r>
              <a:rPr lang="en-US" sz="3600" b="1" dirty="0"/>
              <a:t>Factors Associated with Maternal Drug Use and the Severity of Neonatal Abstinence Syndrome</a:t>
            </a:r>
            <a:r>
              <a:rPr lang="en-US" sz="3600" dirty="0"/>
              <a:t/>
            </a:r>
            <a:br>
              <a:rPr lang="en-US" sz="3600" dirty="0"/>
            </a:br>
            <a:endParaRPr lang="en-US" sz="3600" dirty="0"/>
          </a:p>
        </p:txBody>
      </p:sp>
      <p:sp>
        <p:nvSpPr>
          <p:cNvPr id="7" name="Subtitle 6"/>
          <p:cNvSpPr>
            <a:spLocks noGrp="1"/>
          </p:cNvSpPr>
          <p:nvPr>
            <p:ph type="subTitle" idx="1"/>
          </p:nvPr>
        </p:nvSpPr>
        <p:spPr>
          <a:xfrm>
            <a:off x="1371600" y="2604516"/>
            <a:ext cx="6400800" cy="1752600"/>
          </a:xfrm>
        </p:spPr>
        <p:txBody>
          <a:bodyPr>
            <a:noAutofit/>
          </a:bodyPr>
          <a:lstStyle/>
          <a:p>
            <a:pPr>
              <a:spcBef>
                <a:spcPts val="600"/>
              </a:spcBef>
            </a:pPr>
            <a:r>
              <a:rPr lang="en-US" sz="2400" dirty="0"/>
              <a:t>Dr. Pratibha Agarwal, </a:t>
            </a:r>
            <a:r>
              <a:rPr lang="en-US" sz="2400" dirty="0" smtClean="0"/>
              <a:t>Student</a:t>
            </a:r>
          </a:p>
          <a:p>
            <a:pPr>
              <a:spcBef>
                <a:spcPts val="600"/>
              </a:spcBef>
            </a:pPr>
            <a:r>
              <a:rPr lang="en-US" sz="2400" dirty="0" smtClean="0"/>
              <a:t> Dr</a:t>
            </a:r>
            <a:r>
              <a:rPr lang="en-US" sz="2400" dirty="0"/>
              <a:t>. David Wood, </a:t>
            </a:r>
            <a:r>
              <a:rPr lang="en-US" sz="2400" dirty="0" smtClean="0"/>
              <a:t>Mentor</a:t>
            </a:r>
          </a:p>
          <a:p>
            <a:pPr>
              <a:spcBef>
                <a:spcPts val="600"/>
              </a:spcBef>
            </a:pPr>
            <a:r>
              <a:rPr lang="en-US" sz="2400" dirty="0" smtClean="0"/>
              <a:t>Beth </a:t>
            </a:r>
            <a:r>
              <a:rPr lang="en-US" sz="2400" dirty="0"/>
              <a:t>Bailey, PhD, </a:t>
            </a:r>
            <a:r>
              <a:rPr lang="en-US" sz="2400" dirty="0" smtClean="0"/>
              <a:t>Statistician</a:t>
            </a:r>
          </a:p>
          <a:p>
            <a:pPr>
              <a:spcBef>
                <a:spcPts val="600"/>
              </a:spcBef>
            </a:pPr>
            <a:r>
              <a:rPr lang="en-US" sz="2400" dirty="0" err="1" smtClean="0"/>
              <a:t>Jesi</a:t>
            </a:r>
            <a:r>
              <a:rPr lang="en-US" sz="2400" dirty="0" smtClean="0"/>
              <a:t> </a:t>
            </a:r>
            <a:r>
              <a:rPr lang="en-US" sz="2400" dirty="0"/>
              <a:t>Hall, R</a:t>
            </a:r>
            <a:r>
              <a:rPr lang="en-US" sz="2400" dirty="0" smtClean="0"/>
              <a:t>esearch Assistant</a:t>
            </a:r>
            <a:endParaRPr lang="en-US" sz="2400" dirty="0"/>
          </a:p>
        </p:txBody>
      </p:sp>
    </p:spTree>
    <p:extLst>
      <p:ext uri="{BB962C8B-B14F-4D97-AF65-F5344CB8AC3E}">
        <p14:creationId xmlns:p14="http://schemas.microsoft.com/office/powerpoint/2010/main" val="310980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Health Information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8094457"/>
              </p:ext>
            </p:extLst>
          </p:nvPr>
        </p:nvGraphicFramePr>
        <p:xfrm>
          <a:off x="914399" y="1673043"/>
          <a:ext cx="7625752" cy="3036978"/>
        </p:xfrm>
        <a:graphic>
          <a:graphicData uri="http://schemas.openxmlformats.org/drawingml/2006/table">
            <a:tbl>
              <a:tblPr bandRow="1">
                <a:tableStyleId>{69CF1AB2-1976-4502-BF36-3FF5EA218861}</a:tableStyleId>
              </a:tblPr>
              <a:tblGrid>
                <a:gridCol w="3812876">
                  <a:extLst>
                    <a:ext uri="{9D8B030D-6E8A-4147-A177-3AD203B41FA5}">
                      <a16:colId xmlns:a16="http://schemas.microsoft.com/office/drawing/2014/main" val="20000"/>
                    </a:ext>
                  </a:extLst>
                </a:gridCol>
                <a:gridCol w="3812876">
                  <a:extLst>
                    <a:ext uri="{9D8B030D-6E8A-4147-A177-3AD203B41FA5}">
                      <a16:colId xmlns:a16="http://schemas.microsoft.com/office/drawing/2014/main" val="20001"/>
                    </a:ext>
                  </a:extLst>
                </a:gridCol>
              </a:tblGrid>
              <a:tr h="616906">
                <a:tc>
                  <a:txBody>
                    <a:bodyPr/>
                    <a:lstStyle/>
                    <a:p>
                      <a:pPr marL="342900" indent="-342900" algn="l">
                        <a:buFont typeface="Arial" charset="0"/>
                        <a:buChar char="•"/>
                      </a:pPr>
                      <a:r>
                        <a:rPr lang="en-US" sz="2400" dirty="0" smtClean="0"/>
                        <a:t>Length of stay</a:t>
                      </a:r>
                      <a:endParaRPr lang="en-US" sz="2400" dirty="0"/>
                    </a:p>
                  </a:txBody>
                  <a:tcPr anchor="ctr"/>
                </a:tc>
                <a:tc>
                  <a:txBody>
                    <a:bodyPr/>
                    <a:lstStyle/>
                    <a:p>
                      <a:pPr marL="342900" indent="-342900" algn="l">
                        <a:buFont typeface="Arial" charset="0"/>
                        <a:buChar char="•"/>
                      </a:pPr>
                      <a:r>
                        <a:rPr lang="en-US" sz="2400" dirty="0" smtClean="0"/>
                        <a:t>Gestational age</a:t>
                      </a:r>
                      <a:endParaRPr lang="en-US" sz="2400" dirty="0"/>
                    </a:p>
                  </a:txBody>
                  <a:tcPr anchor="ctr"/>
                </a:tc>
                <a:extLst>
                  <a:ext uri="{0D108BD9-81ED-4DB2-BD59-A6C34878D82A}">
                    <a16:rowId xmlns:a16="http://schemas.microsoft.com/office/drawing/2014/main" val="10000"/>
                  </a:ext>
                </a:extLst>
              </a:tr>
              <a:tr h="616906">
                <a:tc>
                  <a:txBody>
                    <a:bodyPr/>
                    <a:lstStyle/>
                    <a:p>
                      <a:pPr marL="342900" indent="-342900" algn="l">
                        <a:buFont typeface="Arial" charset="0"/>
                        <a:buChar char="•"/>
                      </a:pPr>
                      <a:r>
                        <a:rPr lang="en-US" sz="2400" dirty="0" smtClean="0"/>
                        <a:t>Feeding status</a:t>
                      </a:r>
                      <a:endParaRPr lang="en-US" sz="2400" dirty="0"/>
                    </a:p>
                  </a:txBody>
                  <a:tcPr anchor="ctr"/>
                </a:tc>
                <a:tc>
                  <a:txBody>
                    <a:bodyPr/>
                    <a:lstStyle/>
                    <a:p>
                      <a:pPr marL="342900" indent="-342900" algn="l">
                        <a:buFont typeface="Arial" charset="0"/>
                        <a:buChar char="•"/>
                      </a:pPr>
                      <a:r>
                        <a:rPr lang="en-US" sz="2400" dirty="0" smtClean="0"/>
                        <a:t>Gender</a:t>
                      </a:r>
                      <a:endParaRPr lang="en-US" sz="2400" dirty="0"/>
                    </a:p>
                  </a:txBody>
                  <a:tcPr anchor="ctr"/>
                </a:tc>
                <a:extLst>
                  <a:ext uri="{0D108BD9-81ED-4DB2-BD59-A6C34878D82A}">
                    <a16:rowId xmlns:a16="http://schemas.microsoft.com/office/drawing/2014/main" val="10001"/>
                  </a:ext>
                </a:extLst>
              </a:tr>
              <a:tr h="616906">
                <a:tc>
                  <a:txBody>
                    <a:bodyPr/>
                    <a:lstStyle/>
                    <a:p>
                      <a:pPr marL="342900" indent="-342900" algn="l">
                        <a:buFont typeface="Arial" charset="0"/>
                        <a:buChar char="•"/>
                      </a:pPr>
                      <a:r>
                        <a:rPr lang="en-US" sz="2400" dirty="0" smtClean="0"/>
                        <a:t>Pharmacologic</a:t>
                      </a:r>
                      <a:r>
                        <a:rPr lang="en-US" sz="2400" baseline="0" dirty="0" smtClean="0"/>
                        <a:t> treatment</a:t>
                      </a:r>
                      <a:endParaRPr lang="en-US" sz="2400" dirty="0"/>
                    </a:p>
                  </a:txBody>
                  <a:tcPr anchor="ctr"/>
                </a:tc>
                <a:tc>
                  <a:txBody>
                    <a:bodyPr/>
                    <a:lstStyle/>
                    <a:p>
                      <a:pPr marL="342900" indent="-342900" algn="l">
                        <a:buFont typeface="Arial" charset="0"/>
                        <a:buChar char="•"/>
                      </a:pPr>
                      <a:r>
                        <a:rPr lang="en-US" sz="2400" dirty="0" smtClean="0"/>
                        <a:t>Birth weight</a:t>
                      </a:r>
                      <a:endParaRPr lang="en-US" sz="2400" dirty="0"/>
                    </a:p>
                  </a:txBody>
                  <a:tcPr anchor="ctr"/>
                </a:tc>
                <a:extLst>
                  <a:ext uri="{0D108BD9-81ED-4DB2-BD59-A6C34878D82A}">
                    <a16:rowId xmlns:a16="http://schemas.microsoft.com/office/drawing/2014/main" val="10002"/>
                  </a:ext>
                </a:extLst>
              </a:tr>
              <a:tr h="1186260">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a:pPr>
                      <a:r>
                        <a:rPr lang="en-US" sz="2400" kern="1200" dirty="0" smtClean="0"/>
                        <a:t>Non pharmacologic treatment</a:t>
                      </a:r>
                    </a:p>
                  </a:txBody>
                  <a:tcPr anchor="ctr"/>
                </a:tc>
                <a:tc>
                  <a:txBody>
                    <a:bodyPr/>
                    <a:lstStyle/>
                    <a:p>
                      <a:pPr marL="342900" marR="0" indent="-342900" algn="l" defTabSz="457200" rtl="0" eaLnBrk="1" fontAlgn="auto" latinLnBrk="0" hangingPunct="1">
                        <a:lnSpc>
                          <a:spcPct val="100000"/>
                        </a:lnSpc>
                        <a:spcBef>
                          <a:spcPts val="0"/>
                        </a:spcBef>
                        <a:spcAft>
                          <a:spcPts val="0"/>
                        </a:spcAft>
                        <a:buClrTx/>
                        <a:buSzTx/>
                        <a:buFont typeface="Arial" charset="0"/>
                        <a:buChar char="•"/>
                        <a:tabLst/>
                        <a:defRPr/>
                      </a:pPr>
                      <a:r>
                        <a:rPr lang="en-US" sz="2400" kern="1200" dirty="0" smtClean="0"/>
                        <a:t>Highest Finnegan score</a:t>
                      </a:r>
                    </a:p>
                    <a:p>
                      <a:pPr marL="285750" indent="-285750" algn="l">
                        <a:buFont typeface="Arial" charset="0"/>
                        <a:buChar char="•"/>
                      </a:pPr>
                      <a:endParaRPr 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346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475" y="1565694"/>
            <a:ext cx="8229600" cy="4148081"/>
          </a:xfrm>
        </p:spPr>
        <p:txBody>
          <a:bodyPr/>
          <a:lstStyle/>
          <a:p>
            <a:r>
              <a:rPr lang="en-US" dirty="0" smtClean="0"/>
              <a:t>Descriptive statistics</a:t>
            </a:r>
          </a:p>
          <a:p>
            <a:pPr lvl="1"/>
            <a:r>
              <a:rPr lang="en-US" dirty="0" smtClean="0"/>
              <a:t>Mothers</a:t>
            </a:r>
          </a:p>
          <a:p>
            <a:pPr lvl="1"/>
            <a:r>
              <a:rPr lang="en-US" dirty="0" smtClean="0"/>
              <a:t>Infants</a:t>
            </a:r>
          </a:p>
          <a:p>
            <a:r>
              <a:rPr lang="en-US" dirty="0" smtClean="0"/>
              <a:t>Bivariate analysis</a:t>
            </a:r>
          </a:p>
          <a:p>
            <a:r>
              <a:rPr lang="en-US" dirty="0" smtClean="0"/>
              <a:t>Multivariate analysis</a:t>
            </a:r>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Results</a:t>
            </a:r>
            <a:endParaRPr lang="en-US" dirty="0"/>
          </a:p>
        </p:txBody>
      </p:sp>
    </p:spTree>
    <p:extLst>
      <p:ext uri="{BB962C8B-B14F-4D97-AF65-F5344CB8AC3E}">
        <p14:creationId xmlns:p14="http://schemas.microsoft.com/office/powerpoint/2010/main" val="101771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475" y="1565694"/>
            <a:ext cx="8229600" cy="4148081"/>
          </a:xfrm>
        </p:spPr>
        <p:txBody>
          <a:bodyPr>
            <a:normAutofit/>
          </a:bodyPr>
          <a:lstStyle/>
          <a:p>
            <a:r>
              <a:rPr lang="en-US" dirty="0"/>
              <a:t>Mothers mean age was 28.3 (</a:t>
            </a:r>
            <a:r>
              <a:rPr lang="en-US" dirty="0" err="1"/>
              <a:t>s.d.</a:t>
            </a:r>
            <a:r>
              <a:rPr lang="en-US" dirty="0"/>
              <a:t> = 4.8</a:t>
            </a:r>
            <a:r>
              <a:rPr lang="en-US" dirty="0" smtClean="0"/>
              <a:t>)</a:t>
            </a:r>
            <a:endParaRPr lang="en-US" dirty="0"/>
          </a:p>
          <a:p>
            <a:r>
              <a:rPr lang="en-US" dirty="0"/>
              <a:t>Mean parity was 1.74 (</a:t>
            </a:r>
            <a:r>
              <a:rPr lang="en-US" dirty="0" err="1"/>
              <a:t>s.d.</a:t>
            </a:r>
            <a:r>
              <a:rPr lang="en-US" dirty="0"/>
              <a:t> = 0.49</a:t>
            </a:r>
            <a:r>
              <a:rPr lang="en-US" dirty="0" smtClean="0"/>
              <a:t>)</a:t>
            </a:r>
            <a:endParaRPr lang="en-US" dirty="0"/>
          </a:p>
          <a:p>
            <a:r>
              <a:rPr lang="en-US" dirty="0"/>
              <a:t>Social factors</a:t>
            </a:r>
          </a:p>
          <a:p>
            <a:pPr lvl="1"/>
            <a:r>
              <a:rPr lang="en-US" sz="2400" dirty="0"/>
              <a:t>72 % were unmarried </a:t>
            </a:r>
          </a:p>
          <a:p>
            <a:pPr lvl="1"/>
            <a:r>
              <a:rPr lang="en-US" sz="2400" dirty="0"/>
              <a:t>34.2% had less than HS and 38.4% had HS education </a:t>
            </a:r>
          </a:p>
          <a:p>
            <a:pPr lvl="1"/>
            <a:r>
              <a:rPr lang="en-US" sz="2400" dirty="0"/>
              <a:t>87% were on public health insurance (proxy for poverty)</a:t>
            </a:r>
          </a:p>
        </p:txBody>
      </p:sp>
      <p:sp>
        <p:nvSpPr>
          <p:cNvPr id="4" name="Title 1"/>
          <p:cNvSpPr>
            <a:spLocks noGrp="1"/>
          </p:cNvSpPr>
          <p:nvPr>
            <p:ph type="title"/>
          </p:nvPr>
        </p:nvSpPr>
        <p:spPr>
          <a:xfrm>
            <a:off x="457200" y="274638"/>
            <a:ext cx="8229600" cy="1143000"/>
          </a:xfrm>
        </p:spPr>
        <p:txBody>
          <a:bodyPr/>
          <a:lstStyle/>
          <a:p>
            <a:r>
              <a:rPr lang="en-US" dirty="0" smtClean="0"/>
              <a:t>Results (cont.)</a:t>
            </a:r>
            <a:endParaRPr lang="en-US" dirty="0"/>
          </a:p>
        </p:txBody>
      </p:sp>
    </p:spTree>
    <p:extLst>
      <p:ext uri="{BB962C8B-B14F-4D97-AF65-F5344CB8AC3E}">
        <p14:creationId xmlns:p14="http://schemas.microsoft.com/office/powerpoint/2010/main" val="69849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475" y="1565694"/>
            <a:ext cx="8229600" cy="4148081"/>
          </a:xfrm>
        </p:spPr>
        <p:txBody>
          <a:bodyPr>
            <a:normAutofit/>
          </a:bodyPr>
          <a:lstStyle/>
          <a:p>
            <a:r>
              <a:rPr lang="en-US" dirty="0"/>
              <a:t>34% delivered by C section</a:t>
            </a:r>
          </a:p>
          <a:p>
            <a:r>
              <a:rPr lang="en-US" b="1" dirty="0"/>
              <a:t>53% had a  history of mental illness</a:t>
            </a:r>
          </a:p>
          <a:p>
            <a:r>
              <a:rPr lang="en-US" dirty="0"/>
              <a:t>37% were positive for hepatitis C</a:t>
            </a:r>
          </a:p>
          <a:p>
            <a:r>
              <a:rPr lang="en-US" b="1" dirty="0"/>
              <a:t>53% smoked more than 5 cigarettes per day in last trimester</a:t>
            </a:r>
          </a:p>
        </p:txBody>
      </p:sp>
      <p:sp>
        <p:nvSpPr>
          <p:cNvPr id="4" name="Title 1"/>
          <p:cNvSpPr>
            <a:spLocks noGrp="1"/>
          </p:cNvSpPr>
          <p:nvPr>
            <p:ph type="title"/>
          </p:nvPr>
        </p:nvSpPr>
        <p:spPr>
          <a:xfrm>
            <a:off x="457200" y="274638"/>
            <a:ext cx="8229600" cy="1143000"/>
          </a:xfrm>
        </p:spPr>
        <p:txBody>
          <a:bodyPr/>
          <a:lstStyle/>
          <a:p>
            <a:r>
              <a:rPr lang="en-US" dirty="0" smtClean="0"/>
              <a:t>Results (cont.)</a:t>
            </a:r>
            <a:endParaRPr lang="en-US" dirty="0"/>
          </a:p>
        </p:txBody>
      </p:sp>
    </p:spTree>
    <p:extLst>
      <p:ext uri="{BB962C8B-B14F-4D97-AF65-F5344CB8AC3E}">
        <p14:creationId xmlns:p14="http://schemas.microsoft.com/office/powerpoint/2010/main" val="27198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used </a:t>
            </a:r>
            <a:r>
              <a:rPr lang="en-US" smtClean="0"/>
              <a:t>by Mothers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52538"/>
              </p:ext>
            </p:extLst>
          </p:nvPr>
        </p:nvGraphicFramePr>
        <p:xfrm>
          <a:off x="457200" y="1417638"/>
          <a:ext cx="8229600" cy="414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7-Point Star 6"/>
          <p:cNvSpPr/>
          <p:nvPr/>
        </p:nvSpPr>
        <p:spPr>
          <a:xfrm>
            <a:off x="6694099" y="4568019"/>
            <a:ext cx="879894" cy="849370"/>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9%</a:t>
            </a:r>
            <a:endParaRPr lang="en-US" b="1" dirty="0">
              <a:solidFill>
                <a:srgbClr val="FFFF00"/>
              </a:solidFill>
            </a:endParaRPr>
          </a:p>
        </p:txBody>
      </p:sp>
      <p:sp>
        <p:nvSpPr>
          <p:cNvPr id="12" name="7-Point Star 11"/>
          <p:cNvSpPr/>
          <p:nvPr/>
        </p:nvSpPr>
        <p:spPr>
          <a:xfrm>
            <a:off x="2101972" y="1417638"/>
            <a:ext cx="1089802" cy="967234"/>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61%</a:t>
            </a:r>
            <a:endParaRPr lang="en-US" b="1" dirty="0">
              <a:solidFill>
                <a:srgbClr val="FFFF00"/>
              </a:solidFill>
            </a:endParaRPr>
          </a:p>
        </p:txBody>
      </p:sp>
      <p:sp>
        <p:nvSpPr>
          <p:cNvPr id="3" name="Rectangle 2"/>
          <p:cNvSpPr/>
          <p:nvPr/>
        </p:nvSpPr>
        <p:spPr>
          <a:xfrm>
            <a:off x="627962" y="2237472"/>
            <a:ext cx="1752467" cy="646331"/>
          </a:xfrm>
          <a:prstGeom prst="rect">
            <a:avLst/>
          </a:prstGeom>
        </p:spPr>
        <p:txBody>
          <a:bodyPr wrap="none">
            <a:spAutoFit/>
          </a:bodyPr>
          <a:lstStyle/>
          <a:p>
            <a:r>
              <a:rPr lang="en-US" dirty="0"/>
              <a:t>POSITIVE CORD </a:t>
            </a:r>
            <a:endParaRPr lang="en-US" dirty="0" smtClean="0"/>
          </a:p>
          <a:p>
            <a:r>
              <a:rPr lang="en-US" dirty="0" smtClean="0"/>
              <a:t>TISSUE </a:t>
            </a:r>
            <a:r>
              <a:rPr lang="en-US" dirty="0"/>
              <a:t>ANALYSIS</a:t>
            </a:r>
          </a:p>
        </p:txBody>
      </p:sp>
      <p:sp>
        <p:nvSpPr>
          <p:cNvPr id="8" name="Rectangle 7"/>
          <p:cNvSpPr/>
          <p:nvPr/>
        </p:nvSpPr>
        <p:spPr>
          <a:xfrm>
            <a:off x="7254163" y="3928798"/>
            <a:ext cx="1752467" cy="646331"/>
          </a:xfrm>
          <a:prstGeom prst="rect">
            <a:avLst/>
          </a:prstGeom>
        </p:spPr>
        <p:txBody>
          <a:bodyPr wrap="none">
            <a:spAutoFit/>
          </a:bodyPr>
          <a:lstStyle/>
          <a:p>
            <a:r>
              <a:rPr lang="en-US" dirty="0"/>
              <a:t>POSITIVE CORD </a:t>
            </a:r>
            <a:endParaRPr lang="en-US" dirty="0" smtClean="0"/>
          </a:p>
          <a:p>
            <a:r>
              <a:rPr lang="en-US" dirty="0" smtClean="0"/>
              <a:t>TISSUE </a:t>
            </a:r>
            <a:r>
              <a:rPr lang="en-US" dirty="0"/>
              <a:t>ANALYSIS</a:t>
            </a:r>
          </a:p>
        </p:txBody>
      </p:sp>
    </p:spTree>
    <p:extLst>
      <p:ext uri="{BB962C8B-B14F-4D97-AF65-F5344CB8AC3E}">
        <p14:creationId xmlns:p14="http://schemas.microsoft.com/office/powerpoint/2010/main" val="2006959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475" y="1565694"/>
            <a:ext cx="8229600" cy="4148081"/>
          </a:xfrm>
        </p:spPr>
        <p:txBody>
          <a:bodyPr>
            <a:normAutofit fontScale="85000" lnSpcReduction="20000"/>
          </a:bodyPr>
          <a:lstStyle/>
          <a:p>
            <a:r>
              <a:rPr lang="en-US" dirty="0"/>
              <a:t>Infant’s mean LOS 17.7 days (</a:t>
            </a:r>
            <a:r>
              <a:rPr lang="en-US" dirty="0" err="1"/>
              <a:t>s.d.</a:t>
            </a:r>
            <a:r>
              <a:rPr lang="en-US" dirty="0"/>
              <a:t> = 11.6)</a:t>
            </a:r>
          </a:p>
          <a:p>
            <a:r>
              <a:rPr lang="en-US" b="1" dirty="0"/>
              <a:t>15% were low birthweight</a:t>
            </a:r>
          </a:p>
          <a:p>
            <a:r>
              <a:rPr lang="en-US" dirty="0"/>
              <a:t>Average gestational age: 38.8 (</a:t>
            </a:r>
            <a:r>
              <a:rPr lang="en-US" dirty="0" err="1"/>
              <a:t>s.d.</a:t>
            </a:r>
            <a:r>
              <a:rPr lang="en-US" dirty="0"/>
              <a:t> = 1.8)</a:t>
            </a:r>
          </a:p>
          <a:p>
            <a:r>
              <a:rPr lang="en-US" dirty="0"/>
              <a:t>60% were male</a:t>
            </a:r>
          </a:p>
          <a:p>
            <a:r>
              <a:rPr lang="en-US" dirty="0"/>
              <a:t>41% were breast fed</a:t>
            </a:r>
          </a:p>
          <a:p>
            <a:r>
              <a:rPr lang="en-US" b="1" dirty="0"/>
              <a:t>52% received nonpharmacological</a:t>
            </a:r>
            <a:r>
              <a:rPr lang="en-US" dirty="0"/>
              <a:t> </a:t>
            </a:r>
            <a:endParaRPr lang="en-US" dirty="0" smtClean="0"/>
          </a:p>
          <a:p>
            <a:r>
              <a:rPr lang="en-US" b="1" dirty="0" smtClean="0"/>
              <a:t>86</a:t>
            </a:r>
            <a:r>
              <a:rPr lang="en-US" b="1" dirty="0"/>
              <a:t>% received pharmacologic (morphine) treatment for NAS</a:t>
            </a:r>
            <a:endParaRPr lang="en-US" dirty="0"/>
          </a:p>
          <a:p>
            <a:r>
              <a:rPr lang="en-US" dirty="0"/>
              <a:t>Highest Finnegan score was a mean of </a:t>
            </a:r>
            <a:r>
              <a:rPr lang="en-US" dirty="0" smtClean="0"/>
              <a:t>13.06     </a:t>
            </a:r>
            <a:r>
              <a:rPr lang="en-US" dirty="0"/>
              <a:t>(</a:t>
            </a:r>
            <a:r>
              <a:rPr lang="en-US" dirty="0" err="1"/>
              <a:t>s.d.</a:t>
            </a:r>
            <a:r>
              <a:rPr lang="en-US" dirty="0"/>
              <a:t> = 2.7</a:t>
            </a:r>
            <a:r>
              <a:rPr lang="en-US" dirty="0" smtClean="0"/>
              <a:t>)</a:t>
            </a:r>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Results (cont.)</a:t>
            </a:r>
            <a:endParaRPr lang="en-US" dirty="0"/>
          </a:p>
        </p:txBody>
      </p:sp>
    </p:spTree>
    <p:extLst>
      <p:ext uri="{BB962C8B-B14F-4D97-AF65-F5344CB8AC3E}">
        <p14:creationId xmlns:p14="http://schemas.microsoft.com/office/powerpoint/2010/main" val="1609684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of Length of Stay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2671554"/>
              </p:ext>
            </p:extLst>
          </p:nvPr>
        </p:nvGraphicFramePr>
        <p:xfrm>
          <a:off x="457200" y="1417638"/>
          <a:ext cx="8229600"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96950" y="4727279"/>
            <a:ext cx="3174522" cy="1015663"/>
          </a:xfrm>
          <a:prstGeom prst="rect">
            <a:avLst/>
          </a:prstGeom>
          <a:noFill/>
        </p:spPr>
        <p:txBody>
          <a:bodyPr wrap="square" rtlCol="0">
            <a:spAutoFit/>
          </a:bodyPr>
          <a:lstStyle/>
          <a:p>
            <a:r>
              <a:rPr lang="en-US" sz="1200" dirty="0" smtClean="0"/>
              <a:t>*** smoked &gt;5 cig/d in last trimester</a:t>
            </a:r>
          </a:p>
          <a:p>
            <a:r>
              <a:rPr lang="en-US" sz="1200" dirty="0" smtClean="0"/>
              <a:t>*only if Cord tissue was positive</a:t>
            </a:r>
          </a:p>
          <a:p>
            <a:r>
              <a:rPr lang="en-US" sz="1200" dirty="0" smtClean="0"/>
              <a:t>+for every increase in BW by 1000g, LOS decreased by 5days</a:t>
            </a:r>
          </a:p>
          <a:p>
            <a:endParaRPr lang="en-US" sz="1200" dirty="0"/>
          </a:p>
        </p:txBody>
      </p:sp>
    </p:spTree>
    <p:extLst>
      <p:ext uri="{BB962C8B-B14F-4D97-AF65-F5344CB8AC3E}">
        <p14:creationId xmlns:p14="http://schemas.microsoft.com/office/powerpoint/2010/main" val="1494592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63" b="4533"/>
          <a:stretch/>
        </p:blipFill>
        <p:spPr bwMode="auto">
          <a:xfrm>
            <a:off x="123326" y="29473"/>
            <a:ext cx="8780167" cy="654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701985" y="4713428"/>
            <a:ext cx="1657822" cy="315772"/>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Frame 6"/>
          <p:cNvSpPr/>
          <p:nvPr/>
        </p:nvSpPr>
        <p:spPr>
          <a:xfrm>
            <a:off x="731340" y="5767687"/>
            <a:ext cx="1544980" cy="293106"/>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Frame 7"/>
          <p:cNvSpPr/>
          <p:nvPr/>
        </p:nvSpPr>
        <p:spPr>
          <a:xfrm>
            <a:off x="3597872" y="5949704"/>
            <a:ext cx="1575714" cy="334991"/>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Frame 8"/>
          <p:cNvSpPr/>
          <p:nvPr/>
        </p:nvSpPr>
        <p:spPr>
          <a:xfrm>
            <a:off x="775121" y="3741173"/>
            <a:ext cx="2005012" cy="300038"/>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Frame 9"/>
          <p:cNvSpPr/>
          <p:nvPr/>
        </p:nvSpPr>
        <p:spPr>
          <a:xfrm>
            <a:off x="757866" y="4106442"/>
            <a:ext cx="2219509" cy="443255"/>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Frame 10"/>
          <p:cNvSpPr/>
          <p:nvPr/>
        </p:nvSpPr>
        <p:spPr>
          <a:xfrm>
            <a:off x="3833868" y="761911"/>
            <a:ext cx="1552171" cy="275152"/>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Frame 11"/>
          <p:cNvSpPr/>
          <p:nvPr/>
        </p:nvSpPr>
        <p:spPr>
          <a:xfrm>
            <a:off x="721696" y="1488173"/>
            <a:ext cx="2032659" cy="307173"/>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Frame 12"/>
          <p:cNvSpPr/>
          <p:nvPr/>
        </p:nvSpPr>
        <p:spPr>
          <a:xfrm>
            <a:off x="543103" y="6124698"/>
            <a:ext cx="2681287" cy="329804"/>
          </a:xfrm>
          <a:prstGeom prst="frame">
            <a:avLst/>
          </a:prstGeom>
          <a:solidFill>
            <a:srgbClr val="FF0000"/>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510957" y="6189854"/>
            <a:ext cx="2745580" cy="307777"/>
          </a:xfrm>
          <a:prstGeom prst="rect">
            <a:avLst/>
          </a:prstGeom>
          <a:noFill/>
        </p:spPr>
        <p:txBody>
          <a:bodyPr wrap="square" rtlCol="0">
            <a:spAutoFit/>
          </a:bodyPr>
          <a:lstStyle/>
          <a:p>
            <a:r>
              <a:rPr lang="en-US" sz="1400" dirty="0" smtClean="0"/>
              <a:t>Disrupted maternal infant bonding</a:t>
            </a:r>
            <a:endParaRPr lang="en-US" sz="1400" dirty="0"/>
          </a:p>
        </p:txBody>
      </p:sp>
    </p:spTree>
    <p:extLst>
      <p:ext uri="{BB962C8B-B14F-4D97-AF65-F5344CB8AC3E}">
        <p14:creationId xmlns:p14="http://schemas.microsoft.com/office/powerpoint/2010/main" val="899262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662655"/>
              </p:ext>
            </p:extLst>
          </p:nvPr>
        </p:nvGraphicFramePr>
        <p:xfrm>
          <a:off x="205938" y="1128713"/>
          <a:ext cx="8413955" cy="446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5938" y="6275438"/>
            <a:ext cx="4172937" cy="415498"/>
          </a:xfrm>
          <a:prstGeom prst="rect">
            <a:avLst/>
          </a:prstGeom>
          <a:noFill/>
        </p:spPr>
        <p:txBody>
          <a:bodyPr wrap="none" rtlCol="0">
            <a:spAutoFit/>
          </a:bodyPr>
          <a:lstStyle/>
          <a:p>
            <a:r>
              <a:rPr lang="en-US" sz="1050" dirty="0" smtClean="0">
                <a:solidFill>
                  <a:schemeClr val="bg1"/>
                </a:solidFill>
              </a:rPr>
              <a:t>Patrick SW, et. Al.  A </a:t>
            </a:r>
            <a:r>
              <a:rPr lang="en-US" sz="1050" dirty="0">
                <a:solidFill>
                  <a:schemeClr val="bg1"/>
                </a:solidFill>
              </a:rPr>
              <a:t>Public Health Response </a:t>
            </a:r>
            <a:r>
              <a:rPr lang="en-US" sz="1050" dirty="0" smtClean="0">
                <a:solidFill>
                  <a:schemeClr val="bg1"/>
                </a:solidFill>
              </a:rPr>
              <a:t>to Opioid </a:t>
            </a:r>
            <a:r>
              <a:rPr lang="en-US" sz="1050" dirty="0">
                <a:solidFill>
                  <a:schemeClr val="bg1"/>
                </a:solidFill>
              </a:rPr>
              <a:t>Use in </a:t>
            </a:r>
            <a:r>
              <a:rPr lang="en-US" sz="1050" dirty="0" smtClean="0">
                <a:solidFill>
                  <a:schemeClr val="bg1"/>
                </a:solidFill>
              </a:rPr>
              <a:t>Pregnancy. </a:t>
            </a:r>
          </a:p>
          <a:p>
            <a:r>
              <a:rPr lang="en-US" sz="1050" dirty="0" smtClean="0">
                <a:solidFill>
                  <a:schemeClr val="bg1"/>
                </a:solidFill>
              </a:rPr>
              <a:t>PEDIATRICS </a:t>
            </a:r>
            <a:r>
              <a:rPr lang="en-US" sz="1050" dirty="0">
                <a:solidFill>
                  <a:schemeClr val="bg1"/>
                </a:solidFill>
              </a:rPr>
              <a:t>Volume 1 </a:t>
            </a:r>
            <a:r>
              <a:rPr lang="en-US" sz="1050" dirty="0" smtClean="0">
                <a:solidFill>
                  <a:schemeClr val="bg1"/>
                </a:solidFill>
              </a:rPr>
              <a:t>39, </a:t>
            </a:r>
            <a:r>
              <a:rPr lang="en-US" sz="1050" dirty="0">
                <a:solidFill>
                  <a:schemeClr val="bg1"/>
                </a:solidFill>
              </a:rPr>
              <a:t>M arch 2017: e2 0164070</a:t>
            </a:r>
          </a:p>
        </p:txBody>
      </p:sp>
    </p:spTree>
    <p:extLst>
      <p:ext uri="{BB962C8B-B14F-4D97-AF65-F5344CB8AC3E}">
        <p14:creationId xmlns:p14="http://schemas.microsoft.com/office/powerpoint/2010/main" val="100747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Limited power to the study</a:t>
            </a:r>
          </a:p>
          <a:p>
            <a:r>
              <a:rPr lang="en-US" dirty="0" smtClean="0"/>
              <a:t>Lack of availability of all Finnegan scores</a:t>
            </a:r>
          </a:p>
          <a:p>
            <a:r>
              <a:rPr lang="en-US" dirty="0" smtClean="0"/>
              <a:t>Retrospective </a:t>
            </a:r>
            <a:endParaRPr lang="en-US" dirty="0"/>
          </a:p>
        </p:txBody>
      </p:sp>
    </p:spTree>
    <p:extLst>
      <p:ext uri="{BB962C8B-B14F-4D97-AF65-F5344CB8AC3E}">
        <p14:creationId xmlns:p14="http://schemas.microsoft.com/office/powerpoint/2010/main" val="84991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r>
              <a:rPr lang="en-US" sz="2800" dirty="0" smtClean="0"/>
              <a:t>What is NAS </a:t>
            </a:r>
            <a:r>
              <a:rPr lang="en-US" sz="2800" dirty="0"/>
              <a:t>?</a:t>
            </a:r>
            <a:r>
              <a:rPr lang="en-US" sz="2800" dirty="0" smtClean="0"/>
              <a:t> </a:t>
            </a:r>
          </a:p>
          <a:p>
            <a:r>
              <a:rPr lang="en-US" sz="2800" dirty="0" smtClean="0"/>
              <a:t>Symptoms: Neurologic excitability and gastrointestinal dysfunction</a:t>
            </a:r>
          </a:p>
          <a:p>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95" t="3099" b="33296"/>
          <a:stretch/>
        </p:blipFill>
        <p:spPr>
          <a:xfrm>
            <a:off x="457200" y="3351105"/>
            <a:ext cx="8229600" cy="2217907"/>
          </a:xfrm>
          <a:prstGeom prst="rect">
            <a:avLst/>
          </a:prstGeom>
        </p:spPr>
      </p:pic>
      <p:sp>
        <p:nvSpPr>
          <p:cNvPr id="5" name="TextBox 4"/>
          <p:cNvSpPr txBox="1"/>
          <p:nvPr/>
        </p:nvSpPr>
        <p:spPr>
          <a:xfrm>
            <a:off x="6341286" y="5558109"/>
            <a:ext cx="2345514" cy="261610"/>
          </a:xfrm>
          <a:prstGeom prst="rect">
            <a:avLst/>
          </a:prstGeom>
          <a:noFill/>
        </p:spPr>
        <p:txBody>
          <a:bodyPr wrap="none" rtlCol="0">
            <a:spAutoFit/>
          </a:bodyPr>
          <a:lstStyle/>
          <a:p>
            <a:r>
              <a:rPr lang="en-US" sz="1100" i="1" dirty="0" smtClean="0"/>
              <a:t>Source: National Institute of Drug Use</a:t>
            </a:r>
            <a:endParaRPr lang="en-US" sz="1100" i="1" dirty="0"/>
          </a:p>
        </p:txBody>
      </p:sp>
    </p:spTree>
    <p:extLst>
      <p:ext uri="{BB962C8B-B14F-4D97-AF65-F5344CB8AC3E}">
        <p14:creationId xmlns:p14="http://schemas.microsoft.com/office/powerpoint/2010/main" val="718301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Project	</a:t>
            </a:r>
            <a:endParaRPr lang="en-US" dirty="0"/>
          </a:p>
        </p:txBody>
      </p:sp>
      <p:sp>
        <p:nvSpPr>
          <p:cNvPr id="3" name="Content Placeholder 2"/>
          <p:cNvSpPr>
            <a:spLocks noGrp="1"/>
          </p:cNvSpPr>
          <p:nvPr>
            <p:ph idx="1"/>
          </p:nvPr>
        </p:nvSpPr>
        <p:spPr/>
        <p:txBody>
          <a:bodyPr/>
          <a:lstStyle/>
          <a:p>
            <a:r>
              <a:rPr lang="en-US" dirty="0" smtClean="0"/>
              <a:t>Retrospective chart review</a:t>
            </a:r>
          </a:p>
          <a:p>
            <a:pPr lvl="1"/>
            <a:r>
              <a:rPr lang="en-US" dirty="0" smtClean="0"/>
              <a:t>~ 600 total infants with NAS</a:t>
            </a:r>
          </a:p>
          <a:p>
            <a:r>
              <a:rPr lang="en-US" dirty="0" smtClean="0"/>
              <a:t>Prospective data collection on pregnant women and infants with drug exposure </a:t>
            </a:r>
          </a:p>
          <a:p>
            <a:endParaRPr lang="en-US" dirty="0" smtClean="0"/>
          </a:p>
          <a:p>
            <a:endParaRPr lang="en-US" dirty="0" smtClean="0"/>
          </a:p>
        </p:txBody>
      </p:sp>
    </p:spTree>
    <p:extLst>
      <p:ext uri="{BB962C8B-B14F-4D97-AF65-F5344CB8AC3E}">
        <p14:creationId xmlns:p14="http://schemas.microsoft.com/office/powerpoint/2010/main" val="314164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8329"/>
            <a:ext cx="8948407" cy="4455324"/>
          </a:xfrm>
          <a:prstGeom prst="rect">
            <a:avLst/>
          </a:prstGeom>
        </p:spPr>
      </p:pic>
    </p:spTree>
    <p:extLst>
      <p:ext uri="{BB962C8B-B14F-4D97-AF65-F5344CB8AC3E}">
        <p14:creationId xmlns:p14="http://schemas.microsoft.com/office/powerpoint/2010/main" val="24929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185" y="367635"/>
            <a:ext cx="2529990" cy="4469892"/>
          </a:xfrm>
        </p:spPr>
        <p:txBody>
          <a:bodyPr/>
          <a:lstStyle/>
          <a:p>
            <a:r>
              <a:rPr lang="en-US" dirty="0" smtClean="0"/>
              <a:t>Finnegan Score</a:t>
            </a:r>
            <a:br>
              <a:rPr lang="en-US" dirty="0" smtClean="0"/>
            </a:br>
            <a:r>
              <a:rPr lang="en-US" dirty="0" smtClean="0"/>
              <a:t>Sheet</a:t>
            </a:r>
            <a:endParaRPr lang="en-US" dirty="0"/>
          </a:p>
        </p:txBody>
      </p:sp>
      <p:sp>
        <p:nvSpPr>
          <p:cNvPr id="7" name="TextBox 6"/>
          <p:cNvSpPr txBox="1"/>
          <p:nvPr/>
        </p:nvSpPr>
        <p:spPr>
          <a:xfrm>
            <a:off x="10524226" y="6038491"/>
            <a:ext cx="184731" cy="369332"/>
          </a:xfrm>
          <a:prstGeom prst="rect">
            <a:avLst/>
          </a:prstGeom>
          <a:noFill/>
        </p:spPr>
        <p:txBody>
          <a:bodyPr wrap="none" rtlCol="0">
            <a:spAutoFit/>
          </a:bodyPr>
          <a:lstStyle/>
          <a:p>
            <a:endParaRPr lang="en-US" dirty="0"/>
          </a:p>
        </p:txBody>
      </p:sp>
      <p:sp>
        <p:nvSpPr>
          <p:cNvPr id="8" name="TextBox 7"/>
          <p:cNvSpPr txBox="1"/>
          <p:nvPr/>
        </p:nvSpPr>
        <p:spPr>
          <a:xfrm>
            <a:off x="10869283" y="9523562"/>
            <a:ext cx="184731" cy="369332"/>
          </a:xfrm>
          <a:prstGeom prst="rect">
            <a:avLst/>
          </a:prstGeom>
          <a:noFill/>
        </p:spPr>
        <p:txBody>
          <a:bodyPr wrap="none" rtlCol="0">
            <a:spAutoFit/>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56" t="14279" r="3336" b="8163"/>
          <a:stretch/>
        </p:blipFill>
        <p:spPr>
          <a:xfrm>
            <a:off x="189782" y="207034"/>
            <a:ext cx="5658928" cy="6200789"/>
          </a:xfrm>
          <a:prstGeom prst="rect">
            <a:avLst/>
          </a:prstGeom>
        </p:spPr>
      </p:pic>
      <p:sp>
        <p:nvSpPr>
          <p:cNvPr id="11" name="TextBox 10"/>
          <p:cNvSpPr txBox="1"/>
          <p:nvPr/>
        </p:nvSpPr>
        <p:spPr>
          <a:xfrm>
            <a:off x="6041247" y="5288573"/>
            <a:ext cx="2870658" cy="276999"/>
          </a:xfrm>
          <a:prstGeom prst="rect">
            <a:avLst/>
          </a:prstGeom>
          <a:noFill/>
        </p:spPr>
        <p:txBody>
          <a:bodyPr wrap="none" rtlCol="0">
            <a:spAutoFit/>
          </a:bodyPr>
          <a:lstStyle/>
          <a:p>
            <a:r>
              <a:rPr lang="en-US" sz="1200" i="1" dirty="0" smtClean="0">
                <a:solidFill>
                  <a:srgbClr val="122F53"/>
                </a:solidFill>
              </a:rPr>
              <a:t>Source: http</a:t>
            </a:r>
            <a:r>
              <a:rPr lang="en-US" sz="1200" i="1" dirty="0">
                <a:solidFill>
                  <a:srgbClr val="122F53"/>
                </a:solidFill>
              </a:rPr>
              <a:t>://</a:t>
            </a:r>
            <a:r>
              <a:rPr lang="en-US" sz="1200" i="1" dirty="0" err="1">
                <a:solidFill>
                  <a:srgbClr val="122F53"/>
                </a:solidFill>
              </a:rPr>
              <a:t>www.vuneo.org</a:t>
            </a:r>
            <a:r>
              <a:rPr lang="en-US" sz="1200" i="1" dirty="0">
                <a:solidFill>
                  <a:srgbClr val="122F53"/>
                </a:solidFill>
              </a:rPr>
              <a:t>/</a:t>
            </a:r>
            <a:r>
              <a:rPr lang="en-US" sz="1200" i="1" dirty="0" err="1">
                <a:solidFill>
                  <a:srgbClr val="122F53"/>
                </a:solidFill>
              </a:rPr>
              <a:t>npNAS.htm</a:t>
            </a:r>
            <a:endParaRPr lang="en-US" sz="1200" i="1" dirty="0">
              <a:solidFill>
                <a:srgbClr val="122F53"/>
              </a:solidFill>
            </a:endParaRPr>
          </a:p>
        </p:txBody>
      </p:sp>
    </p:spTree>
    <p:extLst>
      <p:ext uri="{BB962C8B-B14F-4D97-AF65-F5344CB8AC3E}">
        <p14:creationId xmlns:p14="http://schemas.microsoft.com/office/powerpoint/2010/main" val="2042987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variables</a:t>
            </a:r>
            <a:endParaRPr lang="en-US" dirty="0"/>
          </a:p>
        </p:txBody>
      </p:sp>
      <p:sp>
        <p:nvSpPr>
          <p:cNvPr id="3" name="Content Placeholder 2"/>
          <p:cNvSpPr>
            <a:spLocks noGrp="1"/>
          </p:cNvSpPr>
          <p:nvPr>
            <p:ph idx="1"/>
          </p:nvPr>
        </p:nvSpPr>
        <p:spPr/>
        <p:txBody>
          <a:bodyPr>
            <a:normAutofit/>
          </a:bodyPr>
          <a:lstStyle/>
          <a:p>
            <a:pPr marL="0" indent="0">
              <a:buNone/>
            </a:pPr>
            <a:r>
              <a:rPr lang="en-US" sz="2200" b="1" u="sng" dirty="0" err="1" smtClean="0"/>
              <a:t>MatMH</a:t>
            </a:r>
            <a:r>
              <a:rPr lang="en-US" sz="2200" b="1" u="sng" dirty="0" smtClean="0"/>
              <a:t> (Maternal Mental Health)</a:t>
            </a:r>
            <a:endParaRPr lang="en-US" sz="2200" b="1" u="sng" dirty="0"/>
          </a:p>
          <a:p>
            <a:r>
              <a:rPr lang="en-US" sz="2200" dirty="0"/>
              <a:t>Mention of mental illness in history and physical AND/OR</a:t>
            </a:r>
          </a:p>
          <a:p>
            <a:r>
              <a:rPr lang="en-US" sz="2200" dirty="0"/>
              <a:t>Mention of maternal history of psychiatric illness in admission record AND/OR</a:t>
            </a:r>
          </a:p>
          <a:p>
            <a:r>
              <a:rPr lang="en-US" sz="2200" dirty="0"/>
              <a:t>Mother received alprazolam while in the hospital AND/OR</a:t>
            </a:r>
          </a:p>
          <a:p>
            <a:r>
              <a:rPr lang="en-US" sz="2200" dirty="0"/>
              <a:t>Mother received clonazepam while in the hospital AND/OR</a:t>
            </a:r>
          </a:p>
          <a:p>
            <a:r>
              <a:rPr lang="en-US" sz="2200" dirty="0"/>
              <a:t>Mother received paroxetine while in the hospital </a:t>
            </a:r>
            <a:r>
              <a:rPr lang="en-US" sz="2200" dirty="0" smtClean="0"/>
              <a:t>AND/OR</a:t>
            </a:r>
          </a:p>
          <a:p>
            <a:pPr lvl="0"/>
            <a:r>
              <a:rPr lang="en-US" sz="2200" dirty="0"/>
              <a:t>Mother received sertraline while in the hospital</a:t>
            </a:r>
          </a:p>
          <a:p>
            <a:endParaRPr lang="en-US" sz="2200" dirty="0"/>
          </a:p>
          <a:p>
            <a:endParaRPr lang="en-US" sz="2200" dirty="0"/>
          </a:p>
        </p:txBody>
      </p:sp>
    </p:spTree>
    <p:extLst>
      <p:ext uri="{BB962C8B-B14F-4D97-AF65-F5344CB8AC3E}">
        <p14:creationId xmlns:p14="http://schemas.microsoft.com/office/powerpoint/2010/main" val="69445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166" y="150963"/>
            <a:ext cx="8358996" cy="4921369"/>
          </a:xfrm>
        </p:spPr>
        <p:txBody>
          <a:bodyPr>
            <a:normAutofit fontScale="70000" lnSpcReduction="20000"/>
          </a:bodyPr>
          <a:lstStyle/>
          <a:p>
            <a:pPr marL="0" indent="0">
              <a:buNone/>
            </a:pPr>
            <a:r>
              <a:rPr lang="en-US" b="1" u="sng" dirty="0" err="1" smtClean="0"/>
              <a:t>Preg_Bupr</a:t>
            </a:r>
            <a:endParaRPr lang="en-US" b="1" u="sng" dirty="0"/>
          </a:p>
          <a:p>
            <a:r>
              <a:rPr lang="en-US" dirty="0"/>
              <a:t>Mother was taking buprenorphine when she was admitted to the hospital AND/OR</a:t>
            </a:r>
          </a:p>
          <a:p>
            <a:r>
              <a:rPr lang="en-US" dirty="0"/>
              <a:t>Mother received buprenorphine while in the hospital AND/OR</a:t>
            </a:r>
          </a:p>
          <a:p>
            <a:r>
              <a:rPr lang="en-US" dirty="0"/>
              <a:t>Mother mentioned receiving buprenorphine in her history and physical AND/OR</a:t>
            </a:r>
          </a:p>
          <a:p>
            <a:r>
              <a:rPr lang="en-US" dirty="0"/>
              <a:t>Mother mentioned that she was receiving a prescription for buprenorphine in her admission record AND/OR</a:t>
            </a:r>
          </a:p>
          <a:p>
            <a:r>
              <a:rPr lang="en-US" dirty="0"/>
              <a:t>Baby’s cord stat was positive for </a:t>
            </a:r>
            <a:r>
              <a:rPr lang="en-US" dirty="0" smtClean="0"/>
              <a:t>buprenorphine</a:t>
            </a:r>
          </a:p>
          <a:p>
            <a:endParaRPr lang="en-US" dirty="0" smtClean="0"/>
          </a:p>
          <a:p>
            <a:pPr marL="0" indent="0">
              <a:buNone/>
            </a:pPr>
            <a:r>
              <a:rPr lang="en-US" b="1" u="sng" dirty="0"/>
              <a:t> </a:t>
            </a:r>
            <a:r>
              <a:rPr lang="en-US" b="1" u="sng" dirty="0" err="1" smtClean="0"/>
              <a:t>Preg_methdn</a:t>
            </a:r>
            <a:endParaRPr lang="en-US" b="1" u="sng" dirty="0"/>
          </a:p>
          <a:p>
            <a:pPr lvl="0"/>
            <a:r>
              <a:rPr lang="en-US" dirty="0"/>
              <a:t>Mother was taking methadone on admission to the hospital AND/OR</a:t>
            </a:r>
          </a:p>
          <a:p>
            <a:pPr lvl="0"/>
            <a:r>
              <a:rPr lang="en-US" dirty="0"/>
              <a:t>Baby’s cord state was positive for methadone AND/OR</a:t>
            </a:r>
          </a:p>
          <a:p>
            <a:pPr lvl="0"/>
            <a:r>
              <a:rPr lang="en-US" dirty="0"/>
              <a:t>Mother’s history and physical mentioned methadone</a:t>
            </a:r>
          </a:p>
          <a:p>
            <a:endParaRPr lang="en-US" dirty="0" smtClean="0"/>
          </a:p>
          <a:p>
            <a:endParaRPr lang="en-US" dirty="0"/>
          </a:p>
          <a:p>
            <a:endParaRPr lang="en-US" dirty="0"/>
          </a:p>
        </p:txBody>
      </p:sp>
    </p:spTree>
    <p:extLst>
      <p:ext uri="{BB962C8B-B14F-4D97-AF65-F5344CB8AC3E}">
        <p14:creationId xmlns:p14="http://schemas.microsoft.com/office/powerpoint/2010/main" val="90654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19" y="0"/>
            <a:ext cx="8229600" cy="4148081"/>
          </a:xfrm>
        </p:spPr>
        <p:txBody>
          <a:bodyPr>
            <a:noAutofit/>
          </a:bodyPr>
          <a:lstStyle/>
          <a:p>
            <a:pPr marL="0" indent="0">
              <a:buNone/>
            </a:pPr>
            <a:r>
              <a:rPr lang="en-US" sz="2000" b="1" u="sng" dirty="0" err="1"/>
              <a:t>Preg_benzo</a:t>
            </a:r>
            <a:endParaRPr lang="en-US" sz="2000" b="1" u="sng" dirty="0"/>
          </a:p>
          <a:p>
            <a:pPr lvl="0"/>
            <a:r>
              <a:rPr lang="en-US" sz="2000" dirty="0"/>
              <a:t>Mother has positive UDS for benzos AND/OR</a:t>
            </a:r>
          </a:p>
          <a:p>
            <a:pPr lvl="0"/>
            <a:r>
              <a:rPr lang="en-US" sz="2000" dirty="0"/>
              <a:t>Mother was taking clonazepam on admission to the hospital AND/OR</a:t>
            </a:r>
          </a:p>
          <a:p>
            <a:pPr lvl="0"/>
            <a:r>
              <a:rPr lang="en-US" sz="2000" dirty="0"/>
              <a:t>Mother was taking alprazolam on admission to the hospital AND/OR</a:t>
            </a:r>
          </a:p>
          <a:p>
            <a:pPr lvl="0"/>
            <a:r>
              <a:rPr lang="en-US" sz="2000" dirty="0"/>
              <a:t>Mother received </a:t>
            </a:r>
            <a:r>
              <a:rPr lang="en-US" sz="2000" dirty="0" smtClean="0"/>
              <a:t>alprazolam/clonazepam/lorazepam </a:t>
            </a:r>
            <a:r>
              <a:rPr lang="en-US" sz="2000" dirty="0"/>
              <a:t>while in the hospital AND/OR</a:t>
            </a:r>
          </a:p>
          <a:p>
            <a:pPr lvl="0"/>
            <a:r>
              <a:rPr lang="en-US" sz="2000" dirty="0" smtClean="0"/>
              <a:t>Baby’s </a:t>
            </a:r>
            <a:r>
              <a:rPr lang="en-US" sz="2000" dirty="0"/>
              <a:t>cord stat was positive for benzos AND/OR</a:t>
            </a:r>
          </a:p>
          <a:p>
            <a:pPr lvl="0"/>
            <a:r>
              <a:rPr lang="en-US" sz="2000" dirty="0"/>
              <a:t>Mother’s history and physical mentioned </a:t>
            </a:r>
            <a:r>
              <a:rPr lang="en-US" sz="2000" dirty="0" smtClean="0"/>
              <a:t>clonazepam/benzos/Xanax</a:t>
            </a:r>
            <a:endParaRPr lang="en-US" sz="2000" dirty="0"/>
          </a:p>
          <a:p>
            <a:pPr marL="0" indent="0">
              <a:buNone/>
            </a:pPr>
            <a:r>
              <a:rPr lang="en-US" sz="2000" b="1" dirty="0" err="1" smtClean="0"/>
              <a:t>Preg_opi</a:t>
            </a:r>
            <a:endParaRPr lang="en-US" sz="2000" b="1" dirty="0"/>
          </a:p>
          <a:p>
            <a:pPr lvl="0"/>
            <a:r>
              <a:rPr lang="en-US" sz="2000" dirty="0"/>
              <a:t>Baby’s cord stat tested positive for </a:t>
            </a:r>
            <a:r>
              <a:rPr lang="en-US" sz="2000" dirty="0" smtClean="0"/>
              <a:t>oxy/opiates/</a:t>
            </a:r>
            <a:r>
              <a:rPr lang="en-US" sz="2000" dirty="0" err="1" smtClean="0"/>
              <a:t>tramodol</a:t>
            </a:r>
            <a:r>
              <a:rPr lang="en-US" sz="2000" dirty="0" smtClean="0"/>
              <a:t> </a:t>
            </a:r>
            <a:r>
              <a:rPr lang="en-US" sz="2000" dirty="0"/>
              <a:t>AND/OR</a:t>
            </a:r>
          </a:p>
          <a:p>
            <a:pPr lvl="0"/>
            <a:r>
              <a:rPr lang="en-US" sz="2000" dirty="0" smtClean="0"/>
              <a:t>Mother </a:t>
            </a:r>
            <a:r>
              <a:rPr lang="en-US" sz="2000" dirty="0"/>
              <a:t>mentioned cocaine/crack use in the admission record AND/OR</a:t>
            </a:r>
          </a:p>
          <a:p>
            <a:pPr lvl="0"/>
            <a:r>
              <a:rPr lang="en-US" sz="2000" dirty="0"/>
              <a:t>Mother received opiate while in the hospital (fentanyl, hydrocodone, hydromorphone, oxycodone, or tramadol) AND/OR</a:t>
            </a:r>
          </a:p>
          <a:p>
            <a:pPr lvl="0"/>
            <a:r>
              <a:rPr lang="en-US" sz="2000" dirty="0"/>
              <a:t>Mother mentioned use of an opiate in her admission record or </a:t>
            </a:r>
            <a:r>
              <a:rPr lang="en-US" sz="2000" dirty="0" smtClean="0"/>
              <a:t>H&amp;P</a:t>
            </a:r>
            <a:endParaRPr lang="en-US" sz="2000" dirty="0"/>
          </a:p>
        </p:txBody>
      </p:sp>
    </p:spTree>
    <p:extLst>
      <p:ext uri="{BB962C8B-B14F-4D97-AF65-F5344CB8AC3E}">
        <p14:creationId xmlns:p14="http://schemas.microsoft.com/office/powerpoint/2010/main" val="1309998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causing NAS</a:t>
            </a:r>
            <a:endParaRPr lang="en-US" dirty="0"/>
          </a:p>
        </p:txBody>
      </p:sp>
      <p:sp>
        <p:nvSpPr>
          <p:cNvPr id="3" name="Content Placeholder 2"/>
          <p:cNvSpPr>
            <a:spLocks noGrp="1"/>
          </p:cNvSpPr>
          <p:nvPr>
            <p:ph idx="1"/>
          </p:nvPr>
        </p:nvSpPr>
        <p:spPr/>
        <p:txBody>
          <a:bodyPr>
            <a:noAutofit/>
          </a:bodyPr>
          <a:lstStyle/>
          <a:p>
            <a:pPr>
              <a:spcBef>
                <a:spcPts val="0"/>
              </a:spcBef>
            </a:pPr>
            <a:r>
              <a:rPr lang="en-US" sz="2800" dirty="0" smtClean="0"/>
              <a:t>Most likely opioids</a:t>
            </a:r>
          </a:p>
          <a:p>
            <a:pPr lvl="1">
              <a:spcBef>
                <a:spcPts val="0"/>
              </a:spcBef>
            </a:pPr>
            <a:r>
              <a:rPr lang="en-US" sz="2200" dirty="0" smtClean="0"/>
              <a:t>Percocet</a:t>
            </a:r>
          </a:p>
          <a:p>
            <a:pPr lvl="1">
              <a:spcBef>
                <a:spcPts val="0"/>
              </a:spcBef>
            </a:pPr>
            <a:r>
              <a:rPr lang="en-US" sz="2200" dirty="0" smtClean="0"/>
              <a:t>Heroin</a:t>
            </a:r>
          </a:p>
          <a:p>
            <a:pPr lvl="1">
              <a:spcBef>
                <a:spcPts val="0"/>
              </a:spcBef>
            </a:pPr>
            <a:r>
              <a:rPr lang="en-US" sz="2200" dirty="0" smtClean="0"/>
              <a:t>Methadone</a:t>
            </a:r>
          </a:p>
          <a:p>
            <a:pPr lvl="1">
              <a:spcBef>
                <a:spcPts val="0"/>
              </a:spcBef>
            </a:pPr>
            <a:r>
              <a:rPr lang="en-US" sz="2200" dirty="0" smtClean="0"/>
              <a:t>Buprenorphine</a:t>
            </a:r>
            <a:br>
              <a:rPr lang="en-US" sz="2200" dirty="0" smtClean="0"/>
            </a:br>
            <a:endParaRPr lang="en-US" sz="2200" dirty="0" smtClean="0"/>
          </a:p>
          <a:p>
            <a:pPr>
              <a:spcBef>
                <a:spcPts val="0"/>
              </a:spcBef>
            </a:pPr>
            <a:r>
              <a:rPr lang="en-US" sz="2800" dirty="0" smtClean="0"/>
              <a:t>Others</a:t>
            </a:r>
          </a:p>
          <a:p>
            <a:pPr lvl="1">
              <a:spcBef>
                <a:spcPts val="0"/>
              </a:spcBef>
            </a:pPr>
            <a:r>
              <a:rPr lang="en-US" sz="2200" dirty="0" smtClean="0"/>
              <a:t>Cocaine</a:t>
            </a:r>
          </a:p>
          <a:p>
            <a:pPr lvl="1">
              <a:spcBef>
                <a:spcPts val="0"/>
              </a:spcBef>
            </a:pPr>
            <a:r>
              <a:rPr lang="en-US" sz="2200" dirty="0" smtClean="0"/>
              <a:t>Amphetamines</a:t>
            </a:r>
          </a:p>
          <a:p>
            <a:pPr lvl="1">
              <a:spcBef>
                <a:spcPts val="0"/>
              </a:spcBef>
            </a:pPr>
            <a:r>
              <a:rPr lang="en-US" sz="2200" dirty="0" smtClean="0"/>
              <a:t>Barbiturates</a:t>
            </a:r>
          </a:p>
          <a:p>
            <a:pPr lvl="1">
              <a:spcBef>
                <a:spcPts val="0"/>
              </a:spcBef>
            </a:pPr>
            <a:r>
              <a:rPr lang="en-US" sz="2200" dirty="0" smtClean="0"/>
              <a:t>Benzodiazepines</a:t>
            </a:r>
            <a:r>
              <a:rPr lang="en-US" dirty="0"/>
              <a:t>	 </a:t>
            </a:r>
          </a:p>
        </p:txBody>
      </p:sp>
    </p:spTree>
    <p:extLst>
      <p:ext uri="{BB962C8B-B14F-4D97-AF65-F5344CB8AC3E}">
        <p14:creationId xmlns:p14="http://schemas.microsoft.com/office/powerpoint/2010/main" val="140264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66" t="14335" r="6698" b="-5186"/>
          <a:stretch/>
        </p:blipFill>
        <p:spPr>
          <a:xfrm>
            <a:off x="138023" y="266639"/>
            <a:ext cx="8479766" cy="5153388"/>
          </a:xfrm>
          <a:prstGeom prst="rect">
            <a:avLst/>
          </a:prstGeom>
        </p:spPr>
      </p:pic>
      <p:sp>
        <p:nvSpPr>
          <p:cNvPr id="7" name="Rectangle 6"/>
          <p:cNvSpPr/>
          <p:nvPr/>
        </p:nvSpPr>
        <p:spPr>
          <a:xfrm>
            <a:off x="4665812" y="5289222"/>
            <a:ext cx="6133381" cy="261610"/>
          </a:xfrm>
          <a:prstGeom prst="rect">
            <a:avLst/>
          </a:prstGeom>
        </p:spPr>
        <p:txBody>
          <a:bodyPr wrap="square">
            <a:spAutoFit/>
          </a:bodyPr>
          <a:lstStyle/>
          <a:p>
            <a:r>
              <a:rPr lang="en-US" sz="1100" i="1" dirty="0" smtClean="0"/>
              <a:t>Source: Neonatal Abstinence Syndrome Surveillance Annual Report </a:t>
            </a:r>
            <a:r>
              <a:rPr lang="en-US" sz="1100" i="1" dirty="0"/>
              <a:t>2015</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4245" t="-566" b="83837"/>
          <a:stretch/>
        </p:blipFill>
        <p:spPr>
          <a:xfrm>
            <a:off x="7103853" y="701712"/>
            <a:ext cx="763438" cy="1376691"/>
          </a:xfrm>
          <a:prstGeom prst="rect">
            <a:avLst/>
          </a:prstGeom>
        </p:spPr>
      </p:pic>
    </p:spTree>
    <p:extLst>
      <p:ext uri="{BB962C8B-B14F-4D97-AF65-F5344CB8AC3E}">
        <p14:creationId xmlns:p14="http://schemas.microsoft.com/office/powerpoint/2010/main" val="714217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nion Pro"/>
                <a:cs typeface="Minion Pro"/>
              </a:rPr>
              <a:t>Add Title Here</a:t>
            </a:r>
            <a:endParaRPr lang="en-US" dirty="0">
              <a:latin typeface="Minion Pro"/>
              <a:cs typeface="Minion Pro"/>
            </a:endParaRPr>
          </a:p>
        </p:txBody>
      </p:sp>
      <p:sp>
        <p:nvSpPr>
          <p:cNvPr id="3" name="Content Placeholder 2"/>
          <p:cNvSpPr>
            <a:spLocks noGrp="1"/>
          </p:cNvSpPr>
          <p:nvPr>
            <p:ph sz="half" idx="1"/>
          </p:nvPr>
        </p:nvSpPr>
        <p:spPr/>
        <p:txBody>
          <a:bodyPr/>
          <a:lstStyle/>
          <a:p>
            <a:r>
              <a:rPr lang="en-US" dirty="0" smtClean="0">
                <a:latin typeface="Myriad Pro"/>
                <a:cs typeface="Myriad Pro"/>
              </a:rPr>
              <a:t>Bullet points</a:t>
            </a:r>
          </a:p>
          <a:p>
            <a:r>
              <a:rPr lang="en-US" dirty="0" smtClean="0">
                <a:latin typeface="Myriad Pro"/>
                <a:cs typeface="Myriad Pro"/>
              </a:rPr>
              <a:t>Go here</a:t>
            </a:r>
            <a:endParaRPr lang="en-US" dirty="0">
              <a:latin typeface="Myriad Pro"/>
              <a:cs typeface="Myriad Pro"/>
            </a:endParaRP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592" r="422" b="4693"/>
          <a:stretch/>
        </p:blipFill>
        <p:spPr>
          <a:xfrm>
            <a:off x="286966" y="274638"/>
            <a:ext cx="8417668" cy="5497740"/>
          </a:xfrm>
        </p:spPr>
      </p:pic>
      <p:pic>
        <p:nvPicPr>
          <p:cNvPr id="4" name="Picture 3" descr="ETSU long gol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88234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8229600" cy="1143000"/>
          </a:xfrm>
        </p:spPr>
        <p:txBody>
          <a:bodyPr/>
          <a:lstStyle/>
          <a:p>
            <a:r>
              <a:rPr lang="en-US" dirty="0" smtClean="0"/>
              <a:t>NAS Epidemic</a:t>
            </a:r>
            <a:endParaRPr lang="en-US" dirty="0"/>
          </a:p>
        </p:txBody>
      </p:sp>
      <p:sp>
        <p:nvSpPr>
          <p:cNvPr id="5" name="Content Placeholder 4"/>
          <p:cNvSpPr>
            <a:spLocks noGrp="1"/>
          </p:cNvSpPr>
          <p:nvPr>
            <p:ph idx="1"/>
          </p:nvPr>
        </p:nvSpPr>
        <p:spPr>
          <a:xfrm>
            <a:off x="457200" y="1417638"/>
            <a:ext cx="8229600" cy="4049712"/>
          </a:xfrm>
        </p:spPr>
        <p:txBody>
          <a:bodyPr/>
          <a:lstStyle/>
          <a:p>
            <a:endParaRPr lang="en-US" dirty="0" smtClean="0"/>
          </a:p>
          <a:p>
            <a:endParaRPr lang="en-US" dirty="0" smtClean="0"/>
          </a:p>
          <a:p>
            <a:endParaRPr lang="en-US" dirty="0" smtClean="0"/>
          </a:p>
          <a:p>
            <a:endParaRPr lang="en-US" dirty="0"/>
          </a:p>
          <a:p>
            <a:endParaRPr lang="en-US"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r="-1097" b="42897"/>
          <a:stretch/>
        </p:blipFill>
        <p:spPr>
          <a:xfrm>
            <a:off x="1142493" y="1378669"/>
            <a:ext cx="4444050" cy="1986152"/>
          </a:xfrm>
          <a:prstGeom prst="rect">
            <a:avLst/>
          </a:prstGeom>
        </p:spPr>
      </p:pic>
      <p:sp>
        <p:nvSpPr>
          <p:cNvPr id="8" name="Rectangle 7"/>
          <p:cNvSpPr/>
          <p:nvPr/>
        </p:nvSpPr>
        <p:spPr>
          <a:xfrm>
            <a:off x="6069729" y="1606531"/>
            <a:ext cx="2133883" cy="954107"/>
          </a:xfrm>
          <a:prstGeom prst="rect">
            <a:avLst/>
          </a:prstGeom>
        </p:spPr>
        <p:txBody>
          <a:bodyPr wrap="square">
            <a:spAutoFit/>
          </a:bodyPr>
          <a:lstStyle/>
          <a:p>
            <a:pPr algn="just"/>
            <a:r>
              <a:rPr lang="en-US" sz="800" i="1" dirty="0" smtClean="0">
                <a:solidFill>
                  <a:srgbClr val="222222"/>
                </a:solidFill>
                <a:latin typeface="Arial" charset="0"/>
              </a:rPr>
              <a:t>Source: Patrick</a:t>
            </a:r>
            <a:r>
              <a:rPr lang="en-US" sz="800" i="1" dirty="0">
                <a:solidFill>
                  <a:srgbClr val="222222"/>
                </a:solidFill>
                <a:latin typeface="Arial" charset="0"/>
              </a:rPr>
              <a:t>, S. W., Davis, M. M., Lehmann, C. U., &amp; Cooper, W. O. (2015). Increasing incidence and geographic distribution of neonatal abstinence syndrome: United States 2009 to 2012. Journal of Perinatology, 35(8), 650-655.</a:t>
            </a:r>
            <a:endParaRPr lang="en-US" sz="800" i="1" dirty="0"/>
          </a:p>
        </p:txBody>
      </p:sp>
      <p:pic>
        <p:nvPicPr>
          <p:cNvPr id="2" name="Picture 1"/>
          <p:cNvPicPr>
            <a:picLocks noChangeAspect="1"/>
          </p:cNvPicPr>
          <p:nvPr/>
        </p:nvPicPr>
        <p:blipFill rotWithShape="1">
          <a:blip r:embed="rId4"/>
          <a:srcRect l="1916" b="85232"/>
          <a:stretch/>
        </p:blipFill>
        <p:spPr>
          <a:xfrm>
            <a:off x="3078183" y="3861114"/>
            <a:ext cx="5129344" cy="355059"/>
          </a:xfrm>
          <a:prstGeom prst="rect">
            <a:avLst/>
          </a:prstGeom>
        </p:spPr>
      </p:pic>
      <p:pic>
        <p:nvPicPr>
          <p:cNvPr id="11" name="Picture 10"/>
          <p:cNvPicPr>
            <a:picLocks noChangeAspect="1"/>
          </p:cNvPicPr>
          <p:nvPr/>
        </p:nvPicPr>
        <p:blipFill rotWithShape="1">
          <a:blip r:embed="rId4"/>
          <a:srcRect l="10172" t="30354" r="7094" b="38763"/>
          <a:stretch/>
        </p:blipFill>
        <p:spPr>
          <a:xfrm>
            <a:off x="273992" y="4395388"/>
            <a:ext cx="7144468" cy="1226091"/>
          </a:xfrm>
          <a:prstGeom prst="rect">
            <a:avLst/>
          </a:prstGeom>
        </p:spPr>
      </p:pic>
      <p:sp>
        <p:nvSpPr>
          <p:cNvPr id="10" name="Donut 9"/>
          <p:cNvSpPr/>
          <p:nvPr/>
        </p:nvSpPr>
        <p:spPr>
          <a:xfrm>
            <a:off x="3364518" y="1924846"/>
            <a:ext cx="1536970" cy="1303506"/>
          </a:xfrm>
          <a:prstGeom prst="donut">
            <a:avLst>
              <a:gd name="adj" fmla="val 458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185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&amp; Objectives</a:t>
            </a:r>
            <a:endParaRPr lang="en-US" dirty="0"/>
          </a:p>
        </p:txBody>
      </p:sp>
      <p:sp>
        <p:nvSpPr>
          <p:cNvPr id="3" name="Content Placeholder 2"/>
          <p:cNvSpPr>
            <a:spLocks noGrp="1"/>
          </p:cNvSpPr>
          <p:nvPr>
            <p:ph idx="1"/>
          </p:nvPr>
        </p:nvSpPr>
        <p:spPr/>
        <p:txBody>
          <a:bodyPr/>
          <a:lstStyle/>
          <a:p>
            <a:r>
              <a:rPr lang="en-US" dirty="0" smtClean="0"/>
              <a:t>Describe our study sample</a:t>
            </a:r>
          </a:p>
          <a:p>
            <a:endParaRPr lang="en-US" dirty="0" smtClean="0"/>
          </a:p>
          <a:p>
            <a:r>
              <a:rPr lang="en-US" dirty="0" smtClean="0"/>
              <a:t>Determine maternal and fetal risk factors affecting the severity of NAS</a:t>
            </a:r>
            <a:endParaRPr lang="en-US" dirty="0"/>
          </a:p>
        </p:txBody>
      </p:sp>
    </p:spTree>
    <p:extLst>
      <p:ext uri="{BB962C8B-B14F-4D97-AF65-F5344CB8AC3E}">
        <p14:creationId xmlns:p14="http://schemas.microsoft.com/office/powerpoint/2010/main" val="42700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Retrospective chart review ( 2013 – 2016)</a:t>
            </a:r>
          </a:p>
          <a:p>
            <a:r>
              <a:rPr lang="en-US" dirty="0" smtClean="0"/>
              <a:t>73 infants admitted to Neonatal ICU with a diagnoses of NAS</a:t>
            </a:r>
          </a:p>
          <a:p>
            <a:r>
              <a:rPr lang="en-US" dirty="0" smtClean="0"/>
              <a:t>Multiple sources used</a:t>
            </a:r>
          </a:p>
          <a:p>
            <a:pPr lvl="1"/>
            <a:r>
              <a:rPr lang="en-US" sz="1600" dirty="0"/>
              <a:t>Prenatal records</a:t>
            </a:r>
          </a:p>
          <a:p>
            <a:pPr lvl="1"/>
            <a:r>
              <a:rPr lang="en-US" sz="1600" dirty="0"/>
              <a:t>birth history</a:t>
            </a:r>
          </a:p>
          <a:p>
            <a:pPr lvl="1"/>
            <a:r>
              <a:rPr lang="en-US" sz="1600" dirty="0"/>
              <a:t>urine drug screen</a:t>
            </a:r>
          </a:p>
          <a:p>
            <a:pPr lvl="1"/>
            <a:r>
              <a:rPr lang="en-US" sz="1600" dirty="0"/>
              <a:t>infant cord tissue analysis</a:t>
            </a:r>
          </a:p>
          <a:p>
            <a:pPr lvl="1"/>
            <a:r>
              <a:rPr lang="en-US" sz="1600" dirty="0"/>
              <a:t>admission history and physical</a:t>
            </a:r>
          </a:p>
          <a:p>
            <a:pPr lvl="1"/>
            <a:r>
              <a:rPr lang="en-US" sz="1600" dirty="0"/>
              <a:t>discharge </a:t>
            </a:r>
            <a:r>
              <a:rPr lang="en-US" sz="1600" dirty="0" smtClean="0"/>
              <a:t>summary</a:t>
            </a:r>
            <a:endParaRPr lang="en-US" sz="1600" dirty="0"/>
          </a:p>
        </p:txBody>
      </p:sp>
    </p:spTree>
    <p:extLst>
      <p:ext uri="{BB962C8B-B14F-4D97-AF65-F5344CB8AC3E}">
        <p14:creationId xmlns:p14="http://schemas.microsoft.com/office/powerpoint/2010/main" val="103354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Health Information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486064"/>
              </p:ext>
            </p:extLst>
          </p:nvPr>
        </p:nvGraphicFramePr>
        <p:xfrm>
          <a:off x="457200" y="1600200"/>
          <a:ext cx="8229600" cy="414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515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4365</TotalTime>
  <Words>1478</Words>
  <Application>Microsoft Office PowerPoint</Application>
  <PresentationFormat>On-screen Show (4:3)</PresentationFormat>
  <Paragraphs>217</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Minion Pro</vt:lpstr>
      <vt:lpstr>Myriad Pro</vt:lpstr>
      <vt:lpstr>1_Custom Design</vt:lpstr>
      <vt:lpstr>Factors Associated with Maternal Drug Use and the Severity of Neonatal Abstinence Syndrome </vt:lpstr>
      <vt:lpstr>Problem Statement</vt:lpstr>
      <vt:lpstr>Drugs causing NAS</vt:lpstr>
      <vt:lpstr>PowerPoint Presentation</vt:lpstr>
      <vt:lpstr>Add Title Here</vt:lpstr>
      <vt:lpstr>NAS Epidemic</vt:lpstr>
      <vt:lpstr>Aims &amp; Objectives</vt:lpstr>
      <vt:lpstr>Methodology</vt:lpstr>
      <vt:lpstr>Maternal Health Information</vt:lpstr>
      <vt:lpstr>Infant Health Information</vt:lpstr>
      <vt:lpstr>Results</vt:lpstr>
      <vt:lpstr>Results (cont.)</vt:lpstr>
      <vt:lpstr>Results (cont.)</vt:lpstr>
      <vt:lpstr>Drugs used by Mothers</vt:lpstr>
      <vt:lpstr>Results (cont.)</vt:lpstr>
      <vt:lpstr>Predictors of Length of Stay</vt:lpstr>
      <vt:lpstr>PowerPoint Presentation</vt:lpstr>
      <vt:lpstr>Conclusion</vt:lpstr>
      <vt:lpstr>Limitations</vt:lpstr>
      <vt:lpstr>Ongoing Project </vt:lpstr>
      <vt:lpstr>PowerPoint Presentation</vt:lpstr>
      <vt:lpstr>Finnegan Score Sheet</vt:lpstr>
      <vt:lpstr>Description of variables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Westbrooks</dc:creator>
  <cp:lastModifiedBy>Laura Magistro Wells</cp:lastModifiedBy>
  <cp:revision>283</cp:revision>
  <dcterms:created xsi:type="dcterms:W3CDTF">2013-01-22T14:08:15Z</dcterms:created>
  <dcterms:modified xsi:type="dcterms:W3CDTF">2017-04-24T12:06:54Z</dcterms:modified>
</cp:coreProperties>
</file>