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28"/>
  </p:notesMasterIdLst>
  <p:handoutMasterIdLst>
    <p:handoutMasterId r:id="rId29"/>
  </p:handoutMasterIdLst>
  <p:sldIdLst>
    <p:sldId id="256" r:id="rId2"/>
    <p:sldId id="293" r:id="rId3"/>
    <p:sldId id="275" r:id="rId4"/>
    <p:sldId id="280" r:id="rId5"/>
    <p:sldId id="287" r:id="rId6"/>
    <p:sldId id="276" r:id="rId7"/>
    <p:sldId id="281" r:id="rId8"/>
    <p:sldId id="304" r:id="rId9"/>
    <p:sldId id="277" r:id="rId10"/>
    <p:sldId id="285" r:id="rId11"/>
    <p:sldId id="258" r:id="rId12"/>
    <p:sldId id="265" r:id="rId13"/>
    <p:sldId id="266" r:id="rId14"/>
    <p:sldId id="306" r:id="rId15"/>
    <p:sldId id="263" r:id="rId16"/>
    <p:sldId id="310" r:id="rId17"/>
    <p:sldId id="308" r:id="rId18"/>
    <p:sldId id="309" r:id="rId19"/>
    <p:sldId id="307" r:id="rId20"/>
    <p:sldId id="292" r:id="rId21"/>
    <p:sldId id="301" r:id="rId22"/>
    <p:sldId id="283" r:id="rId23"/>
    <p:sldId id="291" r:id="rId24"/>
    <p:sldId id="272" r:id="rId25"/>
    <p:sldId id="302" r:id="rId26"/>
    <p:sldId id="303" r:id="rId2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illips, Victoria L" initials="PVL" lastIdx="48" clrIdx="0">
    <p:extLst/>
  </p:cmAuthor>
  <p:cmAuthor id="2" name="Hu, Xin" initials="HX" lastIdx="4" clrIdx="1">
    <p:extLst/>
  </p:cmAuthor>
  <p:cmAuthor id="3" name="Laura Gaydos" initials="LG" lastIdx="17" clrIdx="2">
    <p:extLst/>
  </p:cmAuthor>
  <p:cmAuthor id="4" name="Xin Hu" initials="XH"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6" autoAdjust="0"/>
    <p:restoredTop sz="94576" autoAdjust="0"/>
  </p:normalViewPr>
  <p:slideViewPr>
    <p:cSldViewPr snapToGrid="0">
      <p:cViewPr varScale="1">
        <p:scale>
          <a:sx n="81" d="100"/>
          <a:sy n="81" d="100"/>
        </p:scale>
        <p:origin x="1026" y="90"/>
      </p:cViewPr>
      <p:guideLst>
        <p:guide orient="horz" pos="2160"/>
        <p:guide pos="2880"/>
      </p:guideLst>
    </p:cSldViewPr>
  </p:slideViewPr>
  <p:outlineViewPr>
    <p:cViewPr>
      <p:scale>
        <a:sx n="33" d="100"/>
        <a:sy n="33" d="100"/>
      </p:scale>
      <p:origin x="0" y="213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A26FC0-E6CA-41DA-B2EB-D087C5E13700}" type="doc">
      <dgm:prSet loTypeId="urn:microsoft.com/office/officeart/2005/8/layout/cycle8" loCatId="cycle" qsTypeId="urn:microsoft.com/office/officeart/2005/8/quickstyle/3d1" qsCatId="3D" csTypeId="urn:microsoft.com/office/officeart/2005/8/colors/colorful4" csCatId="colorful" phldr="1"/>
      <dgm:spPr/>
      <dgm:t>
        <a:bodyPr/>
        <a:lstStyle/>
        <a:p>
          <a:endParaRPr lang="en-US"/>
        </a:p>
      </dgm:t>
    </dgm:pt>
    <dgm:pt modelId="{6A99578E-0148-46B3-A685-48EEEFE1DAFC}">
      <dgm:prSet phldrT="[Text]" custT="1"/>
      <dgm:spPr/>
      <dgm:t>
        <a:bodyPr lIns="0" tIns="0" rIns="0" bIns="0"/>
        <a:lstStyle/>
        <a:p>
          <a:r>
            <a:rPr lang="en-US" sz="1800" dirty="0" smtClean="0">
              <a:solidFill>
                <a:schemeClr val="tx1"/>
              </a:solidFill>
              <a:latin typeface="Times New Roman" panose="02020603050405020304" pitchFamily="18" charset="0"/>
              <a:cs typeface="Times New Roman" panose="02020603050405020304" pitchFamily="18" charset="0"/>
            </a:rPr>
            <a:t>Accessible care</a:t>
          </a:r>
          <a:endParaRPr lang="en-US" sz="1800" dirty="0">
            <a:solidFill>
              <a:schemeClr val="tx1"/>
            </a:solidFill>
            <a:latin typeface="Times New Roman" panose="02020603050405020304" pitchFamily="18" charset="0"/>
            <a:cs typeface="Times New Roman" panose="02020603050405020304" pitchFamily="18" charset="0"/>
          </a:endParaRPr>
        </a:p>
      </dgm:t>
    </dgm:pt>
    <dgm:pt modelId="{2694E9F9-0367-4A50-AAF4-AC25E946BB12}" type="parTrans" cxnId="{98398ADB-A38F-4038-B58E-9B4AA5D8B4EF}">
      <dgm:prSet/>
      <dgm:spPr/>
      <dgm:t>
        <a:bodyPr/>
        <a:lstStyle/>
        <a:p>
          <a:endParaRPr lang="en-US" sz="1800">
            <a:solidFill>
              <a:schemeClr val="tx1"/>
            </a:solidFill>
          </a:endParaRPr>
        </a:p>
      </dgm:t>
    </dgm:pt>
    <dgm:pt modelId="{DA3AF3D7-83F9-435E-82C3-85894B79B38A}" type="sibTrans" cxnId="{98398ADB-A38F-4038-B58E-9B4AA5D8B4EF}">
      <dgm:prSet/>
      <dgm:spPr/>
      <dgm:t>
        <a:bodyPr/>
        <a:lstStyle/>
        <a:p>
          <a:endParaRPr lang="en-US" sz="1800">
            <a:solidFill>
              <a:schemeClr val="tx1"/>
            </a:solidFill>
          </a:endParaRPr>
        </a:p>
      </dgm:t>
    </dgm:pt>
    <dgm:pt modelId="{F63F9901-AF6D-45F0-A17F-76B260404573}">
      <dgm:prSet phldrT="[Text]" custT="1"/>
      <dgm:spPr/>
      <dgm:t>
        <a:bodyPr lIns="0" tIns="0" rIns="0" bIns="0"/>
        <a:lstStyle/>
        <a:p>
          <a:r>
            <a:rPr lang="en-US" sz="1800" dirty="0" smtClean="0">
              <a:solidFill>
                <a:schemeClr val="tx1"/>
              </a:solidFill>
              <a:latin typeface="Times New Roman" panose="02020603050405020304" pitchFamily="18" charset="0"/>
              <a:cs typeface="Times New Roman" panose="02020603050405020304" pitchFamily="18" charset="0"/>
            </a:rPr>
            <a:t>Comprehensive care</a:t>
          </a:r>
          <a:endParaRPr lang="en-US" sz="1800" dirty="0">
            <a:solidFill>
              <a:schemeClr val="tx1"/>
            </a:solidFill>
            <a:latin typeface="Times New Roman" panose="02020603050405020304" pitchFamily="18" charset="0"/>
            <a:cs typeface="Times New Roman" panose="02020603050405020304" pitchFamily="18" charset="0"/>
          </a:endParaRPr>
        </a:p>
      </dgm:t>
    </dgm:pt>
    <dgm:pt modelId="{D8C41FFC-D24F-4960-AB22-A15577D06880}" type="parTrans" cxnId="{0504AB00-0D8C-4C42-89A0-C19F14C48B92}">
      <dgm:prSet/>
      <dgm:spPr/>
      <dgm:t>
        <a:bodyPr/>
        <a:lstStyle/>
        <a:p>
          <a:endParaRPr lang="en-US" sz="1800">
            <a:solidFill>
              <a:schemeClr val="tx1"/>
            </a:solidFill>
          </a:endParaRPr>
        </a:p>
      </dgm:t>
    </dgm:pt>
    <dgm:pt modelId="{F763B324-D90A-4B1C-9BE2-51A452B9E53B}" type="sibTrans" cxnId="{0504AB00-0D8C-4C42-89A0-C19F14C48B92}">
      <dgm:prSet/>
      <dgm:spPr/>
      <dgm:t>
        <a:bodyPr/>
        <a:lstStyle/>
        <a:p>
          <a:endParaRPr lang="en-US" sz="1800">
            <a:solidFill>
              <a:schemeClr val="tx1"/>
            </a:solidFill>
          </a:endParaRPr>
        </a:p>
      </dgm:t>
    </dgm:pt>
    <dgm:pt modelId="{E9FD7B70-E0F4-426F-B76D-3825A5BFACC4}">
      <dgm:prSet phldrT="[Text]" custT="1"/>
      <dgm:spPr/>
      <dgm:t>
        <a:bodyPr lIns="0" tIns="0" rIns="0" bIns="0"/>
        <a:lstStyle/>
        <a:p>
          <a:r>
            <a:rPr lang="en-US" sz="1800" dirty="0" smtClean="0">
              <a:solidFill>
                <a:schemeClr val="tx1"/>
              </a:solidFill>
              <a:latin typeface="Times New Roman" panose="02020603050405020304" pitchFamily="18" charset="0"/>
              <a:cs typeface="Times New Roman" panose="02020603050405020304" pitchFamily="18" charset="0"/>
            </a:rPr>
            <a:t>Patient-Centered</a:t>
          </a:r>
          <a:endParaRPr lang="en-US" sz="1800" dirty="0">
            <a:solidFill>
              <a:schemeClr val="tx1"/>
            </a:solidFill>
            <a:latin typeface="Times New Roman" panose="02020603050405020304" pitchFamily="18" charset="0"/>
            <a:cs typeface="Times New Roman" panose="02020603050405020304" pitchFamily="18" charset="0"/>
          </a:endParaRPr>
        </a:p>
      </dgm:t>
    </dgm:pt>
    <dgm:pt modelId="{AD566C52-ECAB-4A68-8B85-31ADF2183BDF}" type="parTrans" cxnId="{EF2E2B4F-65B5-44BD-AF7E-A4DE1F7FD232}">
      <dgm:prSet/>
      <dgm:spPr/>
      <dgm:t>
        <a:bodyPr/>
        <a:lstStyle/>
        <a:p>
          <a:endParaRPr lang="en-US" sz="1800">
            <a:solidFill>
              <a:schemeClr val="tx1"/>
            </a:solidFill>
          </a:endParaRPr>
        </a:p>
      </dgm:t>
    </dgm:pt>
    <dgm:pt modelId="{A9019C52-B70B-4A76-9DA1-93FA4D701986}" type="sibTrans" cxnId="{EF2E2B4F-65B5-44BD-AF7E-A4DE1F7FD232}">
      <dgm:prSet/>
      <dgm:spPr/>
      <dgm:t>
        <a:bodyPr/>
        <a:lstStyle/>
        <a:p>
          <a:endParaRPr lang="en-US" sz="1800">
            <a:solidFill>
              <a:schemeClr val="tx1"/>
            </a:solidFill>
          </a:endParaRPr>
        </a:p>
      </dgm:t>
    </dgm:pt>
    <dgm:pt modelId="{C0E268EE-8EB3-4C68-A808-1FC6D93E6271}">
      <dgm:prSet phldrT="[Text]" custT="1"/>
      <dgm:spPr/>
      <dgm:t>
        <a:bodyPr lIns="0" tIns="0" rIns="0" bIns="0"/>
        <a:lstStyle/>
        <a:p>
          <a:r>
            <a:rPr lang="en-US" sz="1800" dirty="0" smtClean="0">
              <a:solidFill>
                <a:schemeClr val="tx1"/>
              </a:solidFill>
              <a:latin typeface="Times New Roman" panose="02020603050405020304" pitchFamily="18" charset="0"/>
              <a:cs typeface="Times New Roman" panose="02020603050405020304" pitchFamily="18" charset="0"/>
            </a:rPr>
            <a:t>Coordinated care</a:t>
          </a:r>
          <a:endParaRPr lang="en-US" sz="1800" dirty="0">
            <a:solidFill>
              <a:schemeClr val="tx1"/>
            </a:solidFill>
            <a:latin typeface="Times New Roman" panose="02020603050405020304" pitchFamily="18" charset="0"/>
            <a:cs typeface="Times New Roman" panose="02020603050405020304" pitchFamily="18" charset="0"/>
          </a:endParaRPr>
        </a:p>
      </dgm:t>
    </dgm:pt>
    <dgm:pt modelId="{CDE1D42C-BE68-4710-A21D-010DDE36FD61}" type="parTrans" cxnId="{A33001E6-1D78-46A6-81F9-436636B03F35}">
      <dgm:prSet/>
      <dgm:spPr/>
      <dgm:t>
        <a:bodyPr/>
        <a:lstStyle/>
        <a:p>
          <a:endParaRPr lang="en-US" sz="1800">
            <a:solidFill>
              <a:schemeClr val="tx1"/>
            </a:solidFill>
          </a:endParaRPr>
        </a:p>
      </dgm:t>
    </dgm:pt>
    <dgm:pt modelId="{316E4B01-1FD9-437E-8B30-0DF8B7C68878}" type="sibTrans" cxnId="{A33001E6-1D78-46A6-81F9-436636B03F35}">
      <dgm:prSet/>
      <dgm:spPr/>
      <dgm:t>
        <a:bodyPr/>
        <a:lstStyle/>
        <a:p>
          <a:endParaRPr lang="en-US" sz="1800">
            <a:solidFill>
              <a:schemeClr val="tx1"/>
            </a:solidFill>
          </a:endParaRPr>
        </a:p>
      </dgm:t>
    </dgm:pt>
    <dgm:pt modelId="{CD5ECD61-A922-40A6-AAA5-34ECFDA4AA3B}">
      <dgm:prSet phldrT="[Text]" custT="1"/>
      <dgm:spPr/>
      <dgm:t>
        <a:bodyPr lIns="0" tIns="0" rIns="0" bIns="0"/>
        <a:lstStyle/>
        <a:p>
          <a:r>
            <a:rPr lang="en-US" sz="1800" dirty="0" smtClean="0">
              <a:solidFill>
                <a:schemeClr val="tx1"/>
              </a:solidFill>
              <a:latin typeface="Times New Roman" panose="02020603050405020304" pitchFamily="18" charset="0"/>
              <a:cs typeface="Times New Roman" panose="02020603050405020304" pitchFamily="18" charset="0"/>
            </a:rPr>
            <a:t>Safety and quality </a:t>
          </a:r>
          <a:endParaRPr lang="en-US" sz="1800" dirty="0">
            <a:solidFill>
              <a:schemeClr val="tx1"/>
            </a:solidFill>
            <a:latin typeface="Times New Roman" panose="02020603050405020304" pitchFamily="18" charset="0"/>
            <a:cs typeface="Times New Roman" panose="02020603050405020304" pitchFamily="18" charset="0"/>
          </a:endParaRPr>
        </a:p>
      </dgm:t>
    </dgm:pt>
    <dgm:pt modelId="{C14D92CC-D0D1-4284-B891-2288089B84D9}" type="parTrans" cxnId="{2D4C08BC-6438-46B2-A96F-685755A572D3}">
      <dgm:prSet/>
      <dgm:spPr/>
      <dgm:t>
        <a:bodyPr/>
        <a:lstStyle/>
        <a:p>
          <a:endParaRPr lang="en-US" sz="1800">
            <a:solidFill>
              <a:schemeClr val="tx1"/>
            </a:solidFill>
          </a:endParaRPr>
        </a:p>
      </dgm:t>
    </dgm:pt>
    <dgm:pt modelId="{BFD95EF3-10DC-4008-8139-84FD2DAE0239}" type="sibTrans" cxnId="{2D4C08BC-6438-46B2-A96F-685755A572D3}">
      <dgm:prSet/>
      <dgm:spPr/>
      <dgm:t>
        <a:bodyPr/>
        <a:lstStyle/>
        <a:p>
          <a:endParaRPr lang="en-US" sz="1800">
            <a:solidFill>
              <a:schemeClr val="tx1"/>
            </a:solidFill>
          </a:endParaRPr>
        </a:p>
      </dgm:t>
    </dgm:pt>
    <dgm:pt modelId="{DAD93483-F184-45D3-8E22-19F43D67E341}" type="pres">
      <dgm:prSet presAssocID="{02A26FC0-E6CA-41DA-B2EB-D087C5E13700}" presName="compositeShape" presStyleCnt="0">
        <dgm:presLayoutVars>
          <dgm:chMax val="7"/>
          <dgm:dir/>
          <dgm:resizeHandles val="exact"/>
        </dgm:presLayoutVars>
      </dgm:prSet>
      <dgm:spPr/>
      <dgm:t>
        <a:bodyPr/>
        <a:lstStyle/>
        <a:p>
          <a:endParaRPr lang="en-US"/>
        </a:p>
      </dgm:t>
    </dgm:pt>
    <dgm:pt modelId="{07A826F7-304D-4A46-A96E-DCC4D6D7C46D}" type="pres">
      <dgm:prSet presAssocID="{02A26FC0-E6CA-41DA-B2EB-D087C5E13700}" presName="wedge1" presStyleLbl="node1" presStyleIdx="0" presStyleCnt="5"/>
      <dgm:spPr/>
      <dgm:t>
        <a:bodyPr/>
        <a:lstStyle/>
        <a:p>
          <a:endParaRPr lang="en-US"/>
        </a:p>
      </dgm:t>
    </dgm:pt>
    <dgm:pt modelId="{04C8742C-8851-4876-80C8-B173F30C7C58}" type="pres">
      <dgm:prSet presAssocID="{02A26FC0-E6CA-41DA-B2EB-D087C5E13700}" presName="dummy1a" presStyleCnt="0"/>
      <dgm:spPr/>
    </dgm:pt>
    <dgm:pt modelId="{EA879FDB-BB6A-4BC9-970C-86842EAD9A18}" type="pres">
      <dgm:prSet presAssocID="{02A26FC0-E6CA-41DA-B2EB-D087C5E13700}" presName="dummy1b" presStyleCnt="0"/>
      <dgm:spPr/>
    </dgm:pt>
    <dgm:pt modelId="{1C294D99-4F12-4B9A-A21C-D4AB38C670CA}" type="pres">
      <dgm:prSet presAssocID="{02A26FC0-E6CA-41DA-B2EB-D087C5E13700}" presName="wedge1Tx" presStyleLbl="node1" presStyleIdx="0" presStyleCnt="5">
        <dgm:presLayoutVars>
          <dgm:chMax val="0"/>
          <dgm:chPref val="0"/>
          <dgm:bulletEnabled val="1"/>
        </dgm:presLayoutVars>
      </dgm:prSet>
      <dgm:spPr/>
      <dgm:t>
        <a:bodyPr/>
        <a:lstStyle/>
        <a:p>
          <a:endParaRPr lang="en-US"/>
        </a:p>
      </dgm:t>
    </dgm:pt>
    <dgm:pt modelId="{EA9E2391-EDEE-41BD-BF44-F3A68B57D5D1}" type="pres">
      <dgm:prSet presAssocID="{02A26FC0-E6CA-41DA-B2EB-D087C5E13700}" presName="wedge2" presStyleLbl="node1" presStyleIdx="1" presStyleCnt="5"/>
      <dgm:spPr/>
      <dgm:t>
        <a:bodyPr/>
        <a:lstStyle/>
        <a:p>
          <a:endParaRPr lang="en-US"/>
        </a:p>
      </dgm:t>
    </dgm:pt>
    <dgm:pt modelId="{0B777E7D-44ED-43AF-8B8D-60C1A3ED7A2B}" type="pres">
      <dgm:prSet presAssocID="{02A26FC0-E6CA-41DA-B2EB-D087C5E13700}" presName="dummy2a" presStyleCnt="0"/>
      <dgm:spPr/>
    </dgm:pt>
    <dgm:pt modelId="{E3563FC7-FE09-45FA-BEFF-CE2369CDC64D}" type="pres">
      <dgm:prSet presAssocID="{02A26FC0-E6CA-41DA-B2EB-D087C5E13700}" presName="dummy2b" presStyleCnt="0"/>
      <dgm:spPr/>
    </dgm:pt>
    <dgm:pt modelId="{C97B2791-1776-4BE9-ACAA-1DB8C9AB05CF}" type="pres">
      <dgm:prSet presAssocID="{02A26FC0-E6CA-41DA-B2EB-D087C5E13700}" presName="wedge2Tx" presStyleLbl="node1" presStyleIdx="1" presStyleCnt="5">
        <dgm:presLayoutVars>
          <dgm:chMax val="0"/>
          <dgm:chPref val="0"/>
          <dgm:bulletEnabled val="1"/>
        </dgm:presLayoutVars>
      </dgm:prSet>
      <dgm:spPr/>
      <dgm:t>
        <a:bodyPr/>
        <a:lstStyle/>
        <a:p>
          <a:endParaRPr lang="en-US"/>
        </a:p>
      </dgm:t>
    </dgm:pt>
    <dgm:pt modelId="{58890E2A-36A1-481C-AC7A-F6D72023CD8B}" type="pres">
      <dgm:prSet presAssocID="{02A26FC0-E6CA-41DA-B2EB-D087C5E13700}" presName="wedge3" presStyleLbl="node1" presStyleIdx="2" presStyleCnt="5"/>
      <dgm:spPr/>
      <dgm:t>
        <a:bodyPr/>
        <a:lstStyle/>
        <a:p>
          <a:endParaRPr lang="en-US"/>
        </a:p>
      </dgm:t>
    </dgm:pt>
    <dgm:pt modelId="{57C8064B-26F4-4B7D-A6BE-BCD89D696BF3}" type="pres">
      <dgm:prSet presAssocID="{02A26FC0-E6CA-41DA-B2EB-D087C5E13700}" presName="dummy3a" presStyleCnt="0"/>
      <dgm:spPr/>
    </dgm:pt>
    <dgm:pt modelId="{B1AE5191-8F8F-4131-AAE2-A4D40CB9C871}" type="pres">
      <dgm:prSet presAssocID="{02A26FC0-E6CA-41DA-B2EB-D087C5E13700}" presName="dummy3b" presStyleCnt="0"/>
      <dgm:spPr/>
    </dgm:pt>
    <dgm:pt modelId="{8935B179-FB62-4D4B-95E7-5AB95AC2859D}" type="pres">
      <dgm:prSet presAssocID="{02A26FC0-E6CA-41DA-B2EB-D087C5E13700}" presName="wedge3Tx" presStyleLbl="node1" presStyleIdx="2" presStyleCnt="5">
        <dgm:presLayoutVars>
          <dgm:chMax val="0"/>
          <dgm:chPref val="0"/>
          <dgm:bulletEnabled val="1"/>
        </dgm:presLayoutVars>
      </dgm:prSet>
      <dgm:spPr/>
      <dgm:t>
        <a:bodyPr/>
        <a:lstStyle/>
        <a:p>
          <a:endParaRPr lang="en-US"/>
        </a:p>
      </dgm:t>
    </dgm:pt>
    <dgm:pt modelId="{DED3EBA4-697A-4978-8FAD-7E393390AB5C}" type="pres">
      <dgm:prSet presAssocID="{02A26FC0-E6CA-41DA-B2EB-D087C5E13700}" presName="wedge4" presStyleLbl="node1" presStyleIdx="3" presStyleCnt="5"/>
      <dgm:spPr/>
      <dgm:t>
        <a:bodyPr/>
        <a:lstStyle/>
        <a:p>
          <a:endParaRPr lang="en-US"/>
        </a:p>
      </dgm:t>
    </dgm:pt>
    <dgm:pt modelId="{99DABC29-3E6C-4486-B743-E87076004BCB}" type="pres">
      <dgm:prSet presAssocID="{02A26FC0-E6CA-41DA-B2EB-D087C5E13700}" presName="dummy4a" presStyleCnt="0"/>
      <dgm:spPr/>
    </dgm:pt>
    <dgm:pt modelId="{98A98EA3-5AFA-4757-9E73-C2F6615BAC3B}" type="pres">
      <dgm:prSet presAssocID="{02A26FC0-E6CA-41DA-B2EB-D087C5E13700}" presName="dummy4b" presStyleCnt="0"/>
      <dgm:spPr/>
    </dgm:pt>
    <dgm:pt modelId="{136665FF-FA7B-4AC2-8592-4B8681790FF8}" type="pres">
      <dgm:prSet presAssocID="{02A26FC0-E6CA-41DA-B2EB-D087C5E13700}" presName="wedge4Tx" presStyleLbl="node1" presStyleIdx="3" presStyleCnt="5">
        <dgm:presLayoutVars>
          <dgm:chMax val="0"/>
          <dgm:chPref val="0"/>
          <dgm:bulletEnabled val="1"/>
        </dgm:presLayoutVars>
      </dgm:prSet>
      <dgm:spPr/>
      <dgm:t>
        <a:bodyPr/>
        <a:lstStyle/>
        <a:p>
          <a:endParaRPr lang="en-US"/>
        </a:p>
      </dgm:t>
    </dgm:pt>
    <dgm:pt modelId="{98695424-F812-4A41-9249-5ECDADA85051}" type="pres">
      <dgm:prSet presAssocID="{02A26FC0-E6CA-41DA-B2EB-D087C5E13700}" presName="wedge5" presStyleLbl="node1" presStyleIdx="4" presStyleCnt="5"/>
      <dgm:spPr/>
      <dgm:t>
        <a:bodyPr/>
        <a:lstStyle/>
        <a:p>
          <a:endParaRPr lang="en-US"/>
        </a:p>
      </dgm:t>
    </dgm:pt>
    <dgm:pt modelId="{1B142129-4318-4BD3-AE27-7B53EBC2C6D3}" type="pres">
      <dgm:prSet presAssocID="{02A26FC0-E6CA-41DA-B2EB-D087C5E13700}" presName="dummy5a" presStyleCnt="0"/>
      <dgm:spPr/>
    </dgm:pt>
    <dgm:pt modelId="{CB36F4B9-59CA-4864-8E2B-8EDBB3AA933A}" type="pres">
      <dgm:prSet presAssocID="{02A26FC0-E6CA-41DA-B2EB-D087C5E13700}" presName="dummy5b" presStyleCnt="0"/>
      <dgm:spPr/>
    </dgm:pt>
    <dgm:pt modelId="{D064E634-30E8-4592-82EC-0A4CAF96D882}" type="pres">
      <dgm:prSet presAssocID="{02A26FC0-E6CA-41DA-B2EB-D087C5E13700}" presName="wedge5Tx" presStyleLbl="node1" presStyleIdx="4" presStyleCnt="5">
        <dgm:presLayoutVars>
          <dgm:chMax val="0"/>
          <dgm:chPref val="0"/>
          <dgm:bulletEnabled val="1"/>
        </dgm:presLayoutVars>
      </dgm:prSet>
      <dgm:spPr/>
      <dgm:t>
        <a:bodyPr/>
        <a:lstStyle/>
        <a:p>
          <a:endParaRPr lang="en-US"/>
        </a:p>
      </dgm:t>
    </dgm:pt>
    <dgm:pt modelId="{3056B170-92CB-4D34-893C-10E8651A3A13}" type="pres">
      <dgm:prSet presAssocID="{DA3AF3D7-83F9-435E-82C3-85894B79B38A}" presName="arrowWedge1" presStyleLbl="fgSibTrans2D1" presStyleIdx="0" presStyleCnt="5"/>
      <dgm:spPr/>
    </dgm:pt>
    <dgm:pt modelId="{CA041EBF-BE4A-458D-9ED8-84C1F9C9F4A9}" type="pres">
      <dgm:prSet presAssocID="{F763B324-D90A-4B1C-9BE2-51A452B9E53B}" presName="arrowWedge2" presStyleLbl="fgSibTrans2D1" presStyleIdx="1" presStyleCnt="5"/>
      <dgm:spPr/>
    </dgm:pt>
    <dgm:pt modelId="{EEFE6E45-DD6A-4BB2-9D0A-DD38C7DD9EB2}" type="pres">
      <dgm:prSet presAssocID="{A9019C52-B70B-4A76-9DA1-93FA4D701986}" presName="arrowWedge3" presStyleLbl="fgSibTrans2D1" presStyleIdx="2" presStyleCnt="5"/>
      <dgm:spPr/>
    </dgm:pt>
    <dgm:pt modelId="{D39DBB05-4168-4B72-A906-32D5D37FD68D}" type="pres">
      <dgm:prSet presAssocID="{316E4B01-1FD9-437E-8B30-0DF8B7C68878}" presName="arrowWedge4" presStyleLbl="fgSibTrans2D1" presStyleIdx="3" presStyleCnt="5"/>
      <dgm:spPr/>
    </dgm:pt>
    <dgm:pt modelId="{5F9C0BA7-1D1E-4219-84C2-CAFDD12E7A70}" type="pres">
      <dgm:prSet presAssocID="{BFD95EF3-10DC-4008-8139-84FD2DAE0239}" presName="arrowWedge5" presStyleLbl="fgSibTrans2D1" presStyleIdx="4" presStyleCnt="5"/>
      <dgm:spPr/>
      <dgm:t>
        <a:bodyPr/>
        <a:lstStyle/>
        <a:p>
          <a:endParaRPr lang="en-US"/>
        </a:p>
      </dgm:t>
    </dgm:pt>
  </dgm:ptLst>
  <dgm:cxnLst>
    <dgm:cxn modelId="{6C422320-EB7D-45F6-B61C-4290EF55F605}" type="presOf" srcId="{E9FD7B70-E0F4-426F-B76D-3825A5BFACC4}" destId="{8935B179-FB62-4D4B-95E7-5AB95AC2859D}" srcOrd="1" destOrd="0" presId="urn:microsoft.com/office/officeart/2005/8/layout/cycle8"/>
    <dgm:cxn modelId="{77B725D7-B274-40A8-BCB8-762ABD46647A}" type="presOf" srcId="{F63F9901-AF6D-45F0-A17F-76B260404573}" destId="{C97B2791-1776-4BE9-ACAA-1DB8C9AB05CF}" srcOrd="1" destOrd="0" presId="urn:microsoft.com/office/officeart/2005/8/layout/cycle8"/>
    <dgm:cxn modelId="{CCCC0ACB-5FF1-42A8-9BC4-578B809F56F0}" type="presOf" srcId="{C0E268EE-8EB3-4C68-A808-1FC6D93E6271}" destId="{DED3EBA4-697A-4978-8FAD-7E393390AB5C}" srcOrd="0" destOrd="0" presId="urn:microsoft.com/office/officeart/2005/8/layout/cycle8"/>
    <dgm:cxn modelId="{74976DFE-4792-4FFE-A641-05AF8DF24CB2}" type="presOf" srcId="{CD5ECD61-A922-40A6-AAA5-34ECFDA4AA3B}" destId="{D064E634-30E8-4592-82EC-0A4CAF96D882}" srcOrd="1" destOrd="0" presId="urn:microsoft.com/office/officeart/2005/8/layout/cycle8"/>
    <dgm:cxn modelId="{A33001E6-1D78-46A6-81F9-436636B03F35}" srcId="{02A26FC0-E6CA-41DA-B2EB-D087C5E13700}" destId="{C0E268EE-8EB3-4C68-A808-1FC6D93E6271}" srcOrd="3" destOrd="0" parTransId="{CDE1D42C-BE68-4710-A21D-010DDE36FD61}" sibTransId="{316E4B01-1FD9-437E-8B30-0DF8B7C68878}"/>
    <dgm:cxn modelId="{0504AB00-0D8C-4C42-89A0-C19F14C48B92}" srcId="{02A26FC0-E6CA-41DA-B2EB-D087C5E13700}" destId="{F63F9901-AF6D-45F0-A17F-76B260404573}" srcOrd="1" destOrd="0" parTransId="{D8C41FFC-D24F-4960-AB22-A15577D06880}" sibTransId="{F763B324-D90A-4B1C-9BE2-51A452B9E53B}"/>
    <dgm:cxn modelId="{59C87A09-CC97-499D-8BAF-6E17405D0DEA}" type="presOf" srcId="{CD5ECD61-A922-40A6-AAA5-34ECFDA4AA3B}" destId="{98695424-F812-4A41-9249-5ECDADA85051}" srcOrd="0" destOrd="0" presId="urn:microsoft.com/office/officeart/2005/8/layout/cycle8"/>
    <dgm:cxn modelId="{1351BB0D-C7ED-49BF-8281-BCA6952D3961}" type="presOf" srcId="{6A99578E-0148-46B3-A685-48EEEFE1DAFC}" destId="{1C294D99-4F12-4B9A-A21C-D4AB38C670CA}" srcOrd="1" destOrd="0" presId="urn:microsoft.com/office/officeart/2005/8/layout/cycle8"/>
    <dgm:cxn modelId="{EF2E2B4F-65B5-44BD-AF7E-A4DE1F7FD232}" srcId="{02A26FC0-E6CA-41DA-B2EB-D087C5E13700}" destId="{E9FD7B70-E0F4-426F-B76D-3825A5BFACC4}" srcOrd="2" destOrd="0" parTransId="{AD566C52-ECAB-4A68-8B85-31ADF2183BDF}" sibTransId="{A9019C52-B70B-4A76-9DA1-93FA4D701986}"/>
    <dgm:cxn modelId="{B3B6952B-5C19-482B-93B1-D675DE51A823}" type="presOf" srcId="{C0E268EE-8EB3-4C68-A808-1FC6D93E6271}" destId="{136665FF-FA7B-4AC2-8592-4B8681790FF8}" srcOrd="1" destOrd="0" presId="urn:microsoft.com/office/officeart/2005/8/layout/cycle8"/>
    <dgm:cxn modelId="{98398ADB-A38F-4038-B58E-9B4AA5D8B4EF}" srcId="{02A26FC0-E6CA-41DA-B2EB-D087C5E13700}" destId="{6A99578E-0148-46B3-A685-48EEEFE1DAFC}" srcOrd="0" destOrd="0" parTransId="{2694E9F9-0367-4A50-AAF4-AC25E946BB12}" sibTransId="{DA3AF3D7-83F9-435E-82C3-85894B79B38A}"/>
    <dgm:cxn modelId="{2D4C08BC-6438-46B2-A96F-685755A572D3}" srcId="{02A26FC0-E6CA-41DA-B2EB-D087C5E13700}" destId="{CD5ECD61-A922-40A6-AAA5-34ECFDA4AA3B}" srcOrd="4" destOrd="0" parTransId="{C14D92CC-D0D1-4284-B891-2288089B84D9}" sibTransId="{BFD95EF3-10DC-4008-8139-84FD2DAE0239}"/>
    <dgm:cxn modelId="{DBB93D5C-DCCD-46CC-BDA1-0619FCEC4872}" type="presOf" srcId="{F63F9901-AF6D-45F0-A17F-76B260404573}" destId="{EA9E2391-EDEE-41BD-BF44-F3A68B57D5D1}" srcOrd="0" destOrd="0" presId="urn:microsoft.com/office/officeart/2005/8/layout/cycle8"/>
    <dgm:cxn modelId="{D58F5FC3-79EC-4710-9105-2BA5950175FC}" type="presOf" srcId="{E9FD7B70-E0F4-426F-B76D-3825A5BFACC4}" destId="{58890E2A-36A1-481C-AC7A-F6D72023CD8B}" srcOrd="0" destOrd="0" presId="urn:microsoft.com/office/officeart/2005/8/layout/cycle8"/>
    <dgm:cxn modelId="{558E37AF-4BE1-409B-AF90-040759F32B16}" type="presOf" srcId="{6A99578E-0148-46B3-A685-48EEEFE1DAFC}" destId="{07A826F7-304D-4A46-A96E-DCC4D6D7C46D}" srcOrd="0" destOrd="0" presId="urn:microsoft.com/office/officeart/2005/8/layout/cycle8"/>
    <dgm:cxn modelId="{C01639E2-B542-41A7-A0F6-339BF22007EA}" type="presOf" srcId="{02A26FC0-E6CA-41DA-B2EB-D087C5E13700}" destId="{DAD93483-F184-45D3-8E22-19F43D67E341}" srcOrd="0" destOrd="0" presId="urn:microsoft.com/office/officeart/2005/8/layout/cycle8"/>
    <dgm:cxn modelId="{32AE658E-E38F-41D4-87E5-F25C958638DF}" type="presParOf" srcId="{DAD93483-F184-45D3-8E22-19F43D67E341}" destId="{07A826F7-304D-4A46-A96E-DCC4D6D7C46D}" srcOrd="0" destOrd="0" presId="urn:microsoft.com/office/officeart/2005/8/layout/cycle8"/>
    <dgm:cxn modelId="{C1C45D29-1127-48F2-8051-FC7C06DD22E8}" type="presParOf" srcId="{DAD93483-F184-45D3-8E22-19F43D67E341}" destId="{04C8742C-8851-4876-80C8-B173F30C7C58}" srcOrd="1" destOrd="0" presId="urn:microsoft.com/office/officeart/2005/8/layout/cycle8"/>
    <dgm:cxn modelId="{E51B7F0F-F9F6-474C-B0AD-6AD111F0E2C3}" type="presParOf" srcId="{DAD93483-F184-45D3-8E22-19F43D67E341}" destId="{EA879FDB-BB6A-4BC9-970C-86842EAD9A18}" srcOrd="2" destOrd="0" presId="urn:microsoft.com/office/officeart/2005/8/layout/cycle8"/>
    <dgm:cxn modelId="{EEA10634-13E0-4EAF-95CE-0753D671F514}" type="presParOf" srcId="{DAD93483-F184-45D3-8E22-19F43D67E341}" destId="{1C294D99-4F12-4B9A-A21C-D4AB38C670CA}" srcOrd="3" destOrd="0" presId="urn:microsoft.com/office/officeart/2005/8/layout/cycle8"/>
    <dgm:cxn modelId="{5CD5B1E3-6687-4AFD-94DD-08E225EFACD0}" type="presParOf" srcId="{DAD93483-F184-45D3-8E22-19F43D67E341}" destId="{EA9E2391-EDEE-41BD-BF44-F3A68B57D5D1}" srcOrd="4" destOrd="0" presId="urn:microsoft.com/office/officeart/2005/8/layout/cycle8"/>
    <dgm:cxn modelId="{9D8EB023-AA8A-4FCD-BE34-4D5DA94BFABC}" type="presParOf" srcId="{DAD93483-F184-45D3-8E22-19F43D67E341}" destId="{0B777E7D-44ED-43AF-8B8D-60C1A3ED7A2B}" srcOrd="5" destOrd="0" presId="urn:microsoft.com/office/officeart/2005/8/layout/cycle8"/>
    <dgm:cxn modelId="{B2EF5C20-1B53-4CBC-8871-0FB97BCC945C}" type="presParOf" srcId="{DAD93483-F184-45D3-8E22-19F43D67E341}" destId="{E3563FC7-FE09-45FA-BEFF-CE2369CDC64D}" srcOrd="6" destOrd="0" presId="urn:microsoft.com/office/officeart/2005/8/layout/cycle8"/>
    <dgm:cxn modelId="{FD534A9D-F055-441B-AB78-CEB914458ADE}" type="presParOf" srcId="{DAD93483-F184-45D3-8E22-19F43D67E341}" destId="{C97B2791-1776-4BE9-ACAA-1DB8C9AB05CF}" srcOrd="7" destOrd="0" presId="urn:microsoft.com/office/officeart/2005/8/layout/cycle8"/>
    <dgm:cxn modelId="{659FFB28-D8CD-4165-BA80-2E283CD02470}" type="presParOf" srcId="{DAD93483-F184-45D3-8E22-19F43D67E341}" destId="{58890E2A-36A1-481C-AC7A-F6D72023CD8B}" srcOrd="8" destOrd="0" presId="urn:microsoft.com/office/officeart/2005/8/layout/cycle8"/>
    <dgm:cxn modelId="{80AD93AC-8CF1-4E4A-A70B-A02E754EB21A}" type="presParOf" srcId="{DAD93483-F184-45D3-8E22-19F43D67E341}" destId="{57C8064B-26F4-4B7D-A6BE-BCD89D696BF3}" srcOrd="9" destOrd="0" presId="urn:microsoft.com/office/officeart/2005/8/layout/cycle8"/>
    <dgm:cxn modelId="{92EDF896-B809-4F20-90CF-B656C2C599B0}" type="presParOf" srcId="{DAD93483-F184-45D3-8E22-19F43D67E341}" destId="{B1AE5191-8F8F-4131-AAE2-A4D40CB9C871}" srcOrd="10" destOrd="0" presId="urn:microsoft.com/office/officeart/2005/8/layout/cycle8"/>
    <dgm:cxn modelId="{8C2AF33F-F8CF-4E8F-AC63-75C15BE3FC20}" type="presParOf" srcId="{DAD93483-F184-45D3-8E22-19F43D67E341}" destId="{8935B179-FB62-4D4B-95E7-5AB95AC2859D}" srcOrd="11" destOrd="0" presId="urn:microsoft.com/office/officeart/2005/8/layout/cycle8"/>
    <dgm:cxn modelId="{2AB36D03-9CCD-4F56-B1EE-C2FD562712FD}" type="presParOf" srcId="{DAD93483-F184-45D3-8E22-19F43D67E341}" destId="{DED3EBA4-697A-4978-8FAD-7E393390AB5C}" srcOrd="12" destOrd="0" presId="urn:microsoft.com/office/officeart/2005/8/layout/cycle8"/>
    <dgm:cxn modelId="{ECDD5200-AF7F-41D4-89E8-1B255CCC1A7A}" type="presParOf" srcId="{DAD93483-F184-45D3-8E22-19F43D67E341}" destId="{99DABC29-3E6C-4486-B743-E87076004BCB}" srcOrd="13" destOrd="0" presId="urn:microsoft.com/office/officeart/2005/8/layout/cycle8"/>
    <dgm:cxn modelId="{BEB3103E-435E-4F4A-88F9-CB026A7C1B03}" type="presParOf" srcId="{DAD93483-F184-45D3-8E22-19F43D67E341}" destId="{98A98EA3-5AFA-4757-9E73-C2F6615BAC3B}" srcOrd="14" destOrd="0" presId="urn:microsoft.com/office/officeart/2005/8/layout/cycle8"/>
    <dgm:cxn modelId="{E8B2BBA9-801A-4CC3-AFF0-0774088A2C5E}" type="presParOf" srcId="{DAD93483-F184-45D3-8E22-19F43D67E341}" destId="{136665FF-FA7B-4AC2-8592-4B8681790FF8}" srcOrd="15" destOrd="0" presId="urn:microsoft.com/office/officeart/2005/8/layout/cycle8"/>
    <dgm:cxn modelId="{F76C1498-03DC-47CE-B6F0-2FB84DD7BADD}" type="presParOf" srcId="{DAD93483-F184-45D3-8E22-19F43D67E341}" destId="{98695424-F812-4A41-9249-5ECDADA85051}" srcOrd="16" destOrd="0" presId="urn:microsoft.com/office/officeart/2005/8/layout/cycle8"/>
    <dgm:cxn modelId="{D957BB8F-142D-4530-9E13-C949BC0731C2}" type="presParOf" srcId="{DAD93483-F184-45D3-8E22-19F43D67E341}" destId="{1B142129-4318-4BD3-AE27-7B53EBC2C6D3}" srcOrd="17" destOrd="0" presId="urn:microsoft.com/office/officeart/2005/8/layout/cycle8"/>
    <dgm:cxn modelId="{EE0D76EA-0A7C-4142-83D1-E61F54037A7C}" type="presParOf" srcId="{DAD93483-F184-45D3-8E22-19F43D67E341}" destId="{CB36F4B9-59CA-4864-8E2B-8EDBB3AA933A}" srcOrd="18" destOrd="0" presId="urn:microsoft.com/office/officeart/2005/8/layout/cycle8"/>
    <dgm:cxn modelId="{5F6920BD-A532-41BA-A517-5F5E8B9FC132}" type="presParOf" srcId="{DAD93483-F184-45D3-8E22-19F43D67E341}" destId="{D064E634-30E8-4592-82EC-0A4CAF96D882}" srcOrd="19" destOrd="0" presId="urn:microsoft.com/office/officeart/2005/8/layout/cycle8"/>
    <dgm:cxn modelId="{3615DA66-C3D1-452C-A864-7E8B23A819A8}" type="presParOf" srcId="{DAD93483-F184-45D3-8E22-19F43D67E341}" destId="{3056B170-92CB-4D34-893C-10E8651A3A13}" srcOrd="20" destOrd="0" presId="urn:microsoft.com/office/officeart/2005/8/layout/cycle8"/>
    <dgm:cxn modelId="{68534FFC-1883-42F6-AB8D-38555F791AA4}" type="presParOf" srcId="{DAD93483-F184-45D3-8E22-19F43D67E341}" destId="{CA041EBF-BE4A-458D-9ED8-84C1F9C9F4A9}" srcOrd="21" destOrd="0" presId="urn:microsoft.com/office/officeart/2005/8/layout/cycle8"/>
    <dgm:cxn modelId="{E8C5A6D9-76A2-40B3-9C17-0792DD80B6E7}" type="presParOf" srcId="{DAD93483-F184-45D3-8E22-19F43D67E341}" destId="{EEFE6E45-DD6A-4BB2-9D0A-DD38C7DD9EB2}" srcOrd="22" destOrd="0" presId="urn:microsoft.com/office/officeart/2005/8/layout/cycle8"/>
    <dgm:cxn modelId="{688808E5-8414-4ADF-A6EB-6D25F0BF8527}" type="presParOf" srcId="{DAD93483-F184-45D3-8E22-19F43D67E341}" destId="{D39DBB05-4168-4B72-A906-32D5D37FD68D}" srcOrd="23" destOrd="0" presId="urn:microsoft.com/office/officeart/2005/8/layout/cycle8"/>
    <dgm:cxn modelId="{9000949D-21B0-40E8-B7E7-50AE09D15E91}" type="presParOf" srcId="{DAD93483-F184-45D3-8E22-19F43D67E341}" destId="{5F9C0BA7-1D1E-4219-84C2-CAFDD12E7A70}" srcOrd="2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F4180BB-422C-41FB-81D5-8093D7BB27DD}" type="doc">
      <dgm:prSet loTypeId="urn:microsoft.com/office/officeart/2008/layout/LinedList" loCatId="list" qsTypeId="urn:microsoft.com/office/officeart/2005/8/quickstyle/simple5" qsCatId="simple" csTypeId="urn:microsoft.com/office/officeart/2005/8/colors/accent1_2" csCatId="accent1" phldr="1"/>
      <dgm:spPr/>
      <dgm:t>
        <a:bodyPr/>
        <a:lstStyle/>
        <a:p>
          <a:endParaRPr lang="en-US"/>
        </a:p>
      </dgm:t>
    </dgm:pt>
    <dgm:pt modelId="{EBAA084C-C241-4989-A6EE-294A48B69C5A}">
      <dgm:prSet phldrT="[Text]" custT="1"/>
      <dgm:spPr/>
      <dgm:t>
        <a:bodyPr/>
        <a:lstStyle/>
        <a:p>
          <a:r>
            <a:rPr lang="en-US" sz="1200" dirty="0">
              <a:latin typeface="Times New Roman" panose="02020603050405020304" pitchFamily="18" charset="0"/>
              <a:cs typeface="Times New Roman" panose="02020603050405020304" pitchFamily="18" charset="0"/>
            </a:rPr>
            <a:t>Level 0 (0-2 criteria)</a:t>
          </a:r>
        </a:p>
      </dgm:t>
    </dgm:pt>
    <dgm:pt modelId="{A04010E6-7F91-4F95-9FED-00C3737A8C1E}" type="parTrans" cxnId="{E2F2AF30-AE12-4F3B-AF5B-2FC1EA2863E9}">
      <dgm:prSet/>
      <dgm:spPr/>
      <dgm:t>
        <a:bodyPr/>
        <a:lstStyle/>
        <a:p>
          <a:endParaRPr lang="en-US" sz="1200">
            <a:latin typeface="Times New Roman" panose="02020603050405020304" pitchFamily="18" charset="0"/>
            <a:cs typeface="Times New Roman" panose="02020603050405020304" pitchFamily="18" charset="0"/>
          </a:endParaRPr>
        </a:p>
      </dgm:t>
    </dgm:pt>
    <dgm:pt modelId="{075AF195-705E-4402-99A9-4C663710C54B}" type="sibTrans" cxnId="{E2F2AF30-AE12-4F3B-AF5B-2FC1EA2863E9}">
      <dgm:prSet/>
      <dgm:spPr/>
      <dgm:t>
        <a:bodyPr/>
        <a:lstStyle/>
        <a:p>
          <a:endParaRPr lang="en-US" sz="1200">
            <a:latin typeface="Times New Roman" panose="02020603050405020304" pitchFamily="18" charset="0"/>
            <a:cs typeface="Times New Roman" panose="02020603050405020304" pitchFamily="18" charset="0"/>
          </a:endParaRPr>
        </a:p>
      </dgm:t>
    </dgm:pt>
    <dgm:pt modelId="{0E0A8095-0715-49C0-9692-A81445F5E665}">
      <dgm:prSet phldrT="[Text]" custT="1"/>
      <dgm:spPr/>
      <dgm:t>
        <a:bodyPr/>
        <a:lstStyle/>
        <a:p>
          <a:r>
            <a:rPr lang="en-US" sz="1200" dirty="0">
              <a:latin typeface="Times New Roman" panose="02020603050405020304" pitchFamily="18" charset="0"/>
              <a:cs typeface="Times New Roman" panose="02020603050405020304" pitchFamily="18" charset="0"/>
            </a:rPr>
            <a:t>Level 1 (</a:t>
          </a:r>
          <a:r>
            <a:rPr lang="en-US" sz="1200" dirty="0" smtClean="0">
              <a:latin typeface="Times New Roman" panose="02020603050405020304" pitchFamily="18" charset="0"/>
              <a:cs typeface="Times New Roman" panose="02020603050405020304" pitchFamily="18" charset="0"/>
            </a:rPr>
            <a:t>3 </a:t>
          </a:r>
          <a:r>
            <a:rPr lang="en-US" sz="1200" dirty="0">
              <a:latin typeface="Times New Roman" panose="02020603050405020304" pitchFamily="18" charset="0"/>
              <a:cs typeface="Times New Roman" panose="02020603050405020304" pitchFamily="18" charset="0"/>
            </a:rPr>
            <a:t>criteria)</a:t>
          </a:r>
        </a:p>
      </dgm:t>
    </dgm:pt>
    <dgm:pt modelId="{2278B63C-532B-4687-8132-0C3AED4B807A}" type="parTrans" cxnId="{AB0BC827-323F-4487-A6B8-D0AEA9C1080E}">
      <dgm:prSet/>
      <dgm:spPr/>
      <dgm:t>
        <a:bodyPr/>
        <a:lstStyle/>
        <a:p>
          <a:endParaRPr lang="en-US" sz="1200">
            <a:latin typeface="Times New Roman" panose="02020603050405020304" pitchFamily="18" charset="0"/>
            <a:cs typeface="Times New Roman" panose="02020603050405020304" pitchFamily="18" charset="0"/>
          </a:endParaRPr>
        </a:p>
      </dgm:t>
    </dgm:pt>
    <dgm:pt modelId="{3CFD35CF-D1E5-44EC-8D97-FDABCC444ACE}" type="sibTrans" cxnId="{AB0BC827-323F-4487-A6B8-D0AEA9C1080E}">
      <dgm:prSet/>
      <dgm:spPr/>
      <dgm:t>
        <a:bodyPr/>
        <a:lstStyle/>
        <a:p>
          <a:endParaRPr lang="en-US" sz="1200">
            <a:latin typeface="Times New Roman" panose="02020603050405020304" pitchFamily="18" charset="0"/>
            <a:cs typeface="Times New Roman" panose="02020603050405020304" pitchFamily="18" charset="0"/>
          </a:endParaRPr>
        </a:p>
      </dgm:t>
    </dgm:pt>
    <dgm:pt modelId="{4977FDA3-E134-4E21-B577-0DF5B6D43D3A}">
      <dgm:prSet phldrT="[Text]" custT="1"/>
      <dgm:spPr/>
      <dgm:t>
        <a:bodyPr/>
        <a:lstStyle/>
        <a:p>
          <a:r>
            <a:rPr lang="en-US" sz="1200" dirty="0">
              <a:latin typeface="Times New Roman" panose="02020603050405020304" pitchFamily="18" charset="0"/>
              <a:cs typeface="Times New Roman" panose="02020603050405020304" pitchFamily="18" charset="0"/>
            </a:rPr>
            <a:t>Level 2 </a:t>
          </a:r>
          <a:r>
            <a:rPr lang="en-US" sz="1200" dirty="0" smtClean="0">
              <a:latin typeface="Times New Roman" panose="02020603050405020304" pitchFamily="18" charset="0"/>
              <a:cs typeface="Times New Roman" panose="02020603050405020304" pitchFamily="18" charset="0"/>
            </a:rPr>
            <a:t>(4-5 </a:t>
          </a:r>
          <a:r>
            <a:rPr lang="en-US" sz="1200" dirty="0">
              <a:latin typeface="Times New Roman" panose="02020603050405020304" pitchFamily="18" charset="0"/>
              <a:cs typeface="Times New Roman" panose="02020603050405020304" pitchFamily="18" charset="0"/>
            </a:rPr>
            <a:t>criteria)</a:t>
          </a:r>
        </a:p>
      </dgm:t>
    </dgm:pt>
    <dgm:pt modelId="{B244BB9F-EDC4-456F-9F0F-8C4D98AAF814}" type="parTrans" cxnId="{DF4FFF08-8E48-4862-B5F5-5FFA877AF0E0}">
      <dgm:prSet/>
      <dgm:spPr/>
      <dgm:t>
        <a:bodyPr/>
        <a:lstStyle/>
        <a:p>
          <a:endParaRPr lang="en-US" sz="1200">
            <a:latin typeface="Times New Roman" panose="02020603050405020304" pitchFamily="18" charset="0"/>
            <a:cs typeface="Times New Roman" panose="02020603050405020304" pitchFamily="18" charset="0"/>
          </a:endParaRPr>
        </a:p>
      </dgm:t>
    </dgm:pt>
    <dgm:pt modelId="{2CEDC3D8-E2DD-440D-9DF2-9360F8FB0AE4}" type="sibTrans" cxnId="{DF4FFF08-8E48-4862-B5F5-5FFA877AF0E0}">
      <dgm:prSet/>
      <dgm:spPr/>
      <dgm:t>
        <a:bodyPr/>
        <a:lstStyle/>
        <a:p>
          <a:endParaRPr lang="en-US" sz="1200">
            <a:latin typeface="Times New Roman" panose="02020603050405020304" pitchFamily="18" charset="0"/>
            <a:cs typeface="Times New Roman" panose="02020603050405020304" pitchFamily="18" charset="0"/>
          </a:endParaRPr>
        </a:p>
      </dgm:t>
    </dgm:pt>
    <dgm:pt modelId="{A0137536-5193-43C1-A5BD-5317B431A23F}">
      <dgm:prSet phldrT="[Text]" custT="1"/>
      <dgm:spPr/>
      <dgm:t>
        <a:bodyPr/>
        <a:lstStyle/>
        <a:p>
          <a:endParaRPr lang="en-US" sz="1200" b="1">
            <a:latin typeface="Times New Roman" panose="02020603050405020304" pitchFamily="18" charset="0"/>
            <a:cs typeface="Times New Roman" panose="02020603050405020304" pitchFamily="18" charset="0"/>
          </a:endParaRPr>
        </a:p>
      </dgm:t>
    </dgm:pt>
    <dgm:pt modelId="{6CC563DC-44FF-45CC-9A02-785FF7E4DFE7}" type="sibTrans" cxnId="{5B3CA0D6-6C9B-4308-80A4-F358621491EC}">
      <dgm:prSet/>
      <dgm:spPr/>
      <dgm:t>
        <a:bodyPr/>
        <a:lstStyle/>
        <a:p>
          <a:endParaRPr lang="en-US" sz="1200">
            <a:latin typeface="Times New Roman" panose="02020603050405020304" pitchFamily="18" charset="0"/>
            <a:cs typeface="Times New Roman" panose="02020603050405020304" pitchFamily="18" charset="0"/>
          </a:endParaRPr>
        </a:p>
      </dgm:t>
    </dgm:pt>
    <dgm:pt modelId="{9F885D3E-FABC-46E3-8489-042CD4616660}" type="parTrans" cxnId="{5B3CA0D6-6C9B-4308-80A4-F358621491EC}">
      <dgm:prSet/>
      <dgm:spPr/>
      <dgm:t>
        <a:bodyPr/>
        <a:lstStyle/>
        <a:p>
          <a:endParaRPr lang="en-US" sz="1200">
            <a:latin typeface="Times New Roman" panose="02020603050405020304" pitchFamily="18" charset="0"/>
            <a:cs typeface="Times New Roman" panose="02020603050405020304" pitchFamily="18" charset="0"/>
          </a:endParaRPr>
        </a:p>
      </dgm:t>
    </dgm:pt>
    <dgm:pt modelId="{F3F01588-1DE6-42D0-ACFB-727468B7C1F8}" type="pres">
      <dgm:prSet presAssocID="{EF4180BB-422C-41FB-81D5-8093D7BB27DD}" presName="vert0" presStyleCnt="0">
        <dgm:presLayoutVars>
          <dgm:dir/>
          <dgm:animOne val="branch"/>
          <dgm:animLvl val="lvl"/>
        </dgm:presLayoutVars>
      </dgm:prSet>
      <dgm:spPr/>
      <dgm:t>
        <a:bodyPr/>
        <a:lstStyle/>
        <a:p>
          <a:endParaRPr lang="en-US"/>
        </a:p>
      </dgm:t>
    </dgm:pt>
    <dgm:pt modelId="{69A96F45-FE19-42E9-ABEF-DAEB5E480625}" type="pres">
      <dgm:prSet presAssocID="{A0137536-5193-43C1-A5BD-5317B431A23F}" presName="thickLine" presStyleLbl="alignNode1" presStyleIdx="0" presStyleCnt="1" custLinFactNeighborX="-761" custLinFactNeighborY="-29860"/>
      <dgm:spPr/>
      <dgm:t>
        <a:bodyPr/>
        <a:lstStyle/>
        <a:p>
          <a:endParaRPr lang="en-US"/>
        </a:p>
      </dgm:t>
    </dgm:pt>
    <dgm:pt modelId="{CA7ED06E-C451-4D39-99BB-361CD51A359D}" type="pres">
      <dgm:prSet presAssocID="{A0137536-5193-43C1-A5BD-5317B431A23F}" presName="horz1" presStyleCnt="0"/>
      <dgm:spPr/>
    </dgm:pt>
    <dgm:pt modelId="{AC7A3471-5FA4-46FB-8C3C-E6B9075365AA}" type="pres">
      <dgm:prSet presAssocID="{A0137536-5193-43C1-A5BD-5317B431A23F}" presName="tx1" presStyleLbl="revTx" presStyleIdx="0" presStyleCnt="4" custScaleX="15182"/>
      <dgm:spPr/>
      <dgm:t>
        <a:bodyPr/>
        <a:lstStyle/>
        <a:p>
          <a:endParaRPr lang="en-US"/>
        </a:p>
      </dgm:t>
    </dgm:pt>
    <dgm:pt modelId="{0B797755-2523-4771-8880-2C9900F6F8E7}" type="pres">
      <dgm:prSet presAssocID="{A0137536-5193-43C1-A5BD-5317B431A23F}" presName="vert1" presStyleCnt="0"/>
      <dgm:spPr/>
    </dgm:pt>
    <dgm:pt modelId="{DADA0464-7A50-46B5-A7D7-687ED0996651}" type="pres">
      <dgm:prSet presAssocID="{EBAA084C-C241-4989-A6EE-294A48B69C5A}" presName="vertSpace2a" presStyleCnt="0"/>
      <dgm:spPr/>
    </dgm:pt>
    <dgm:pt modelId="{E517EDC3-281D-48F4-B597-13D3BD796ECA}" type="pres">
      <dgm:prSet presAssocID="{EBAA084C-C241-4989-A6EE-294A48B69C5A}" presName="horz2" presStyleCnt="0"/>
      <dgm:spPr/>
    </dgm:pt>
    <dgm:pt modelId="{2ABF5A2D-5D71-451F-A4D6-81F4AAF44442}" type="pres">
      <dgm:prSet presAssocID="{EBAA084C-C241-4989-A6EE-294A48B69C5A}" presName="horzSpace2" presStyleCnt="0"/>
      <dgm:spPr/>
    </dgm:pt>
    <dgm:pt modelId="{A7103CA5-D2D1-41F9-B2EF-FF68E73399DF}" type="pres">
      <dgm:prSet presAssocID="{EBAA084C-C241-4989-A6EE-294A48B69C5A}" presName="tx2" presStyleLbl="revTx" presStyleIdx="1" presStyleCnt="4"/>
      <dgm:spPr/>
      <dgm:t>
        <a:bodyPr/>
        <a:lstStyle/>
        <a:p>
          <a:endParaRPr lang="en-US"/>
        </a:p>
      </dgm:t>
    </dgm:pt>
    <dgm:pt modelId="{96B9D3B8-454A-48BD-A8D3-4013EE33DB6F}" type="pres">
      <dgm:prSet presAssocID="{EBAA084C-C241-4989-A6EE-294A48B69C5A}" presName="vert2" presStyleCnt="0"/>
      <dgm:spPr/>
    </dgm:pt>
    <dgm:pt modelId="{FF390AC5-A923-47B4-9C65-89BE3BB94E4A}" type="pres">
      <dgm:prSet presAssocID="{EBAA084C-C241-4989-A6EE-294A48B69C5A}" presName="thinLine2b" presStyleLbl="callout" presStyleIdx="0" presStyleCnt="3"/>
      <dgm:spPr/>
    </dgm:pt>
    <dgm:pt modelId="{C26C6F58-634F-46FE-836B-68992509F3F0}" type="pres">
      <dgm:prSet presAssocID="{EBAA084C-C241-4989-A6EE-294A48B69C5A}" presName="vertSpace2b" presStyleCnt="0"/>
      <dgm:spPr/>
    </dgm:pt>
    <dgm:pt modelId="{FC7461E9-7E9B-438A-AAC3-60FF9EAFED31}" type="pres">
      <dgm:prSet presAssocID="{0E0A8095-0715-49C0-9692-A81445F5E665}" presName="horz2" presStyleCnt="0"/>
      <dgm:spPr/>
    </dgm:pt>
    <dgm:pt modelId="{34C50135-E04B-4071-94FF-E3014E90E0FB}" type="pres">
      <dgm:prSet presAssocID="{0E0A8095-0715-49C0-9692-A81445F5E665}" presName="horzSpace2" presStyleCnt="0"/>
      <dgm:spPr/>
    </dgm:pt>
    <dgm:pt modelId="{749579A1-DAFF-4B7C-ADDE-273A4AFF5598}" type="pres">
      <dgm:prSet presAssocID="{0E0A8095-0715-49C0-9692-A81445F5E665}" presName="tx2" presStyleLbl="revTx" presStyleIdx="2" presStyleCnt="4"/>
      <dgm:spPr/>
      <dgm:t>
        <a:bodyPr/>
        <a:lstStyle/>
        <a:p>
          <a:endParaRPr lang="en-US"/>
        </a:p>
      </dgm:t>
    </dgm:pt>
    <dgm:pt modelId="{849275AF-B257-4CBF-BEFE-014A9DAB1526}" type="pres">
      <dgm:prSet presAssocID="{0E0A8095-0715-49C0-9692-A81445F5E665}" presName="vert2" presStyleCnt="0"/>
      <dgm:spPr/>
    </dgm:pt>
    <dgm:pt modelId="{86A14614-5F9E-461F-945B-03766996702B}" type="pres">
      <dgm:prSet presAssocID="{0E0A8095-0715-49C0-9692-A81445F5E665}" presName="thinLine2b" presStyleLbl="callout" presStyleIdx="1" presStyleCnt="3"/>
      <dgm:spPr/>
    </dgm:pt>
    <dgm:pt modelId="{C98DC239-E1FF-40DB-8B5C-00B8D1107AA6}" type="pres">
      <dgm:prSet presAssocID="{0E0A8095-0715-49C0-9692-A81445F5E665}" presName="vertSpace2b" presStyleCnt="0"/>
      <dgm:spPr/>
    </dgm:pt>
    <dgm:pt modelId="{03DA2ECA-566E-4378-87A7-ABB00D5B3882}" type="pres">
      <dgm:prSet presAssocID="{4977FDA3-E134-4E21-B577-0DF5B6D43D3A}" presName="horz2" presStyleCnt="0"/>
      <dgm:spPr/>
    </dgm:pt>
    <dgm:pt modelId="{DF8BD31C-B5E6-4E51-9B3A-08F387DE4058}" type="pres">
      <dgm:prSet presAssocID="{4977FDA3-E134-4E21-B577-0DF5B6D43D3A}" presName="horzSpace2" presStyleCnt="0"/>
      <dgm:spPr/>
    </dgm:pt>
    <dgm:pt modelId="{83EB9AE8-30BD-4B82-BAE3-C042229A6E3F}" type="pres">
      <dgm:prSet presAssocID="{4977FDA3-E134-4E21-B577-0DF5B6D43D3A}" presName="tx2" presStyleLbl="revTx" presStyleIdx="3" presStyleCnt="4"/>
      <dgm:spPr/>
      <dgm:t>
        <a:bodyPr/>
        <a:lstStyle/>
        <a:p>
          <a:endParaRPr lang="en-US"/>
        </a:p>
      </dgm:t>
    </dgm:pt>
    <dgm:pt modelId="{5ECF2099-B55B-4185-B325-D885A58574A7}" type="pres">
      <dgm:prSet presAssocID="{4977FDA3-E134-4E21-B577-0DF5B6D43D3A}" presName="vert2" presStyleCnt="0"/>
      <dgm:spPr/>
    </dgm:pt>
    <dgm:pt modelId="{D6BDFC4C-5571-4DED-92AE-651B16943143}" type="pres">
      <dgm:prSet presAssocID="{4977FDA3-E134-4E21-B577-0DF5B6D43D3A}" presName="thinLine2b" presStyleLbl="callout" presStyleIdx="2" presStyleCnt="3"/>
      <dgm:spPr/>
    </dgm:pt>
    <dgm:pt modelId="{4F633EB0-770A-411B-8EF4-FE0D6801136D}" type="pres">
      <dgm:prSet presAssocID="{4977FDA3-E134-4E21-B577-0DF5B6D43D3A}" presName="vertSpace2b" presStyleCnt="0"/>
      <dgm:spPr/>
    </dgm:pt>
  </dgm:ptLst>
  <dgm:cxnLst>
    <dgm:cxn modelId="{D2479DD3-FB43-434C-A3AF-7766E2AE6AE8}" type="presOf" srcId="{4977FDA3-E134-4E21-B577-0DF5B6D43D3A}" destId="{83EB9AE8-30BD-4B82-BAE3-C042229A6E3F}" srcOrd="0" destOrd="0" presId="urn:microsoft.com/office/officeart/2008/layout/LinedList"/>
    <dgm:cxn modelId="{DF4FFF08-8E48-4862-B5F5-5FFA877AF0E0}" srcId="{A0137536-5193-43C1-A5BD-5317B431A23F}" destId="{4977FDA3-E134-4E21-B577-0DF5B6D43D3A}" srcOrd="2" destOrd="0" parTransId="{B244BB9F-EDC4-456F-9F0F-8C4D98AAF814}" sibTransId="{2CEDC3D8-E2DD-440D-9DF2-9360F8FB0AE4}"/>
    <dgm:cxn modelId="{370769C8-62E9-473F-8935-78A688B52B75}" type="presOf" srcId="{EBAA084C-C241-4989-A6EE-294A48B69C5A}" destId="{A7103CA5-D2D1-41F9-B2EF-FF68E73399DF}" srcOrd="0" destOrd="0" presId="urn:microsoft.com/office/officeart/2008/layout/LinedList"/>
    <dgm:cxn modelId="{FC4DB997-9E9E-4246-96D0-8A365F12C0BE}" type="presOf" srcId="{EF4180BB-422C-41FB-81D5-8093D7BB27DD}" destId="{F3F01588-1DE6-42D0-ACFB-727468B7C1F8}" srcOrd="0" destOrd="0" presId="urn:microsoft.com/office/officeart/2008/layout/LinedList"/>
    <dgm:cxn modelId="{5B3CA0D6-6C9B-4308-80A4-F358621491EC}" srcId="{EF4180BB-422C-41FB-81D5-8093D7BB27DD}" destId="{A0137536-5193-43C1-A5BD-5317B431A23F}" srcOrd="0" destOrd="0" parTransId="{9F885D3E-FABC-46E3-8489-042CD4616660}" sibTransId="{6CC563DC-44FF-45CC-9A02-785FF7E4DFE7}"/>
    <dgm:cxn modelId="{E2F2AF30-AE12-4F3B-AF5B-2FC1EA2863E9}" srcId="{A0137536-5193-43C1-A5BD-5317B431A23F}" destId="{EBAA084C-C241-4989-A6EE-294A48B69C5A}" srcOrd="0" destOrd="0" parTransId="{A04010E6-7F91-4F95-9FED-00C3737A8C1E}" sibTransId="{075AF195-705E-4402-99A9-4C663710C54B}"/>
    <dgm:cxn modelId="{C231AD64-6BBB-4D3D-9A99-FF59B450CAB3}" type="presOf" srcId="{A0137536-5193-43C1-A5BD-5317B431A23F}" destId="{AC7A3471-5FA4-46FB-8C3C-E6B9075365AA}" srcOrd="0" destOrd="0" presId="urn:microsoft.com/office/officeart/2008/layout/LinedList"/>
    <dgm:cxn modelId="{AB0BC827-323F-4487-A6B8-D0AEA9C1080E}" srcId="{A0137536-5193-43C1-A5BD-5317B431A23F}" destId="{0E0A8095-0715-49C0-9692-A81445F5E665}" srcOrd="1" destOrd="0" parTransId="{2278B63C-532B-4687-8132-0C3AED4B807A}" sibTransId="{3CFD35CF-D1E5-44EC-8D97-FDABCC444ACE}"/>
    <dgm:cxn modelId="{9A8A4756-0E72-4964-8B9C-CC69C9763663}" type="presOf" srcId="{0E0A8095-0715-49C0-9692-A81445F5E665}" destId="{749579A1-DAFF-4B7C-ADDE-273A4AFF5598}" srcOrd="0" destOrd="0" presId="urn:microsoft.com/office/officeart/2008/layout/LinedList"/>
    <dgm:cxn modelId="{8D37C1D0-2727-4777-806C-ED4B6144C9F7}" type="presParOf" srcId="{F3F01588-1DE6-42D0-ACFB-727468B7C1F8}" destId="{69A96F45-FE19-42E9-ABEF-DAEB5E480625}" srcOrd="0" destOrd="0" presId="urn:microsoft.com/office/officeart/2008/layout/LinedList"/>
    <dgm:cxn modelId="{05ADEF1B-0A3C-4377-B3FF-104B79CD0027}" type="presParOf" srcId="{F3F01588-1DE6-42D0-ACFB-727468B7C1F8}" destId="{CA7ED06E-C451-4D39-99BB-361CD51A359D}" srcOrd="1" destOrd="0" presId="urn:microsoft.com/office/officeart/2008/layout/LinedList"/>
    <dgm:cxn modelId="{1CCFA99B-90F1-4823-A193-C46A2AE734D4}" type="presParOf" srcId="{CA7ED06E-C451-4D39-99BB-361CD51A359D}" destId="{AC7A3471-5FA4-46FB-8C3C-E6B9075365AA}" srcOrd="0" destOrd="0" presId="urn:microsoft.com/office/officeart/2008/layout/LinedList"/>
    <dgm:cxn modelId="{60338646-B1C6-4311-A234-E2215D0389FA}" type="presParOf" srcId="{CA7ED06E-C451-4D39-99BB-361CD51A359D}" destId="{0B797755-2523-4771-8880-2C9900F6F8E7}" srcOrd="1" destOrd="0" presId="urn:microsoft.com/office/officeart/2008/layout/LinedList"/>
    <dgm:cxn modelId="{7C7E0EDE-A837-46B6-ADA9-8BDEEB89A939}" type="presParOf" srcId="{0B797755-2523-4771-8880-2C9900F6F8E7}" destId="{DADA0464-7A50-46B5-A7D7-687ED0996651}" srcOrd="0" destOrd="0" presId="urn:microsoft.com/office/officeart/2008/layout/LinedList"/>
    <dgm:cxn modelId="{C72F7ED4-AF52-4A9F-9F0B-3A23969EA70A}" type="presParOf" srcId="{0B797755-2523-4771-8880-2C9900F6F8E7}" destId="{E517EDC3-281D-48F4-B597-13D3BD796ECA}" srcOrd="1" destOrd="0" presId="urn:microsoft.com/office/officeart/2008/layout/LinedList"/>
    <dgm:cxn modelId="{7A54E89E-3919-44A2-A68E-D871546694E0}" type="presParOf" srcId="{E517EDC3-281D-48F4-B597-13D3BD796ECA}" destId="{2ABF5A2D-5D71-451F-A4D6-81F4AAF44442}" srcOrd="0" destOrd="0" presId="urn:microsoft.com/office/officeart/2008/layout/LinedList"/>
    <dgm:cxn modelId="{A32F8003-1314-4CC9-91A1-5083F413D76C}" type="presParOf" srcId="{E517EDC3-281D-48F4-B597-13D3BD796ECA}" destId="{A7103CA5-D2D1-41F9-B2EF-FF68E73399DF}" srcOrd="1" destOrd="0" presId="urn:microsoft.com/office/officeart/2008/layout/LinedList"/>
    <dgm:cxn modelId="{91F4C510-22BB-45AD-9D24-4FB8FAC8FA04}" type="presParOf" srcId="{E517EDC3-281D-48F4-B597-13D3BD796ECA}" destId="{96B9D3B8-454A-48BD-A8D3-4013EE33DB6F}" srcOrd="2" destOrd="0" presId="urn:microsoft.com/office/officeart/2008/layout/LinedList"/>
    <dgm:cxn modelId="{B636F9A3-BEAE-427C-8C95-F849ED26DB1E}" type="presParOf" srcId="{0B797755-2523-4771-8880-2C9900F6F8E7}" destId="{FF390AC5-A923-47B4-9C65-89BE3BB94E4A}" srcOrd="2" destOrd="0" presId="urn:microsoft.com/office/officeart/2008/layout/LinedList"/>
    <dgm:cxn modelId="{188F8241-0784-4D0C-8A3A-780A23F87A0B}" type="presParOf" srcId="{0B797755-2523-4771-8880-2C9900F6F8E7}" destId="{C26C6F58-634F-46FE-836B-68992509F3F0}" srcOrd="3" destOrd="0" presId="urn:microsoft.com/office/officeart/2008/layout/LinedList"/>
    <dgm:cxn modelId="{1CDE1403-E7D4-45A3-B87B-2E9EDE0D009D}" type="presParOf" srcId="{0B797755-2523-4771-8880-2C9900F6F8E7}" destId="{FC7461E9-7E9B-438A-AAC3-60FF9EAFED31}" srcOrd="4" destOrd="0" presId="urn:microsoft.com/office/officeart/2008/layout/LinedList"/>
    <dgm:cxn modelId="{C1CD9650-04C0-4DA4-ABDB-0164CD9F9A11}" type="presParOf" srcId="{FC7461E9-7E9B-438A-AAC3-60FF9EAFED31}" destId="{34C50135-E04B-4071-94FF-E3014E90E0FB}" srcOrd="0" destOrd="0" presId="urn:microsoft.com/office/officeart/2008/layout/LinedList"/>
    <dgm:cxn modelId="{43288BF1-6B2C-495C-8DBB-DDB2454C7FFC}" type="presParOf" srcId="{FC7461E9-7E9B-438A-AAC3-60FF9EAFED31}" destId="{749579A1-DAFF-4B7C-ADDE-273A4AFF5598}" srcOrd="1" destOrd="0" presId="urn:microsoft.com/office/officeart/2008/layout/LinedList"/>
    <dgm:cxn modelId="{86EDFE9A-588E-4E9A-8A83-8CBF8EAB775B}" type="presParOf" srcId="{FC7461E9-7E9B-438A-AAC3-60FF9EAFED31}" destId="{849275AF-B257-4CBF-BEFE-014A9DAB1526}" srcOrd="2" destOrd="0" presId="urn:microsoft.com/office/officeart/2008/layout/LinedList"/>
    <dgm:cxn modelId="{30728B14-A727-45B0-A3C5-45FD81F442C7}" type="presParOf" srcId="{0B797755-2523-4771-8880-2C9900F6F8E7}" destId="{86A14614-5F9E-461F-945B-03766996702B}" srcOrd="5" destOrd="0" presId="urn:microsoft.com/office/officeart/2008/layout/LinedList"/>
    <dgm:cxn modelId="{35763876-721C-4B3E-9B66-E088AFF57D86}" type="presParOf" srcId="{0B797755-2523-4771-8880-2C9900F6F8E7}" destId="{C98DC239-E1FF-40DB-8B5C-00B8D1107AA6}" srcOrd="6" destOrd="0" presId="urn:microsoft.com/office/officeart/2008/layout/LinedList"/>
    <dgm:cxn modelId="{C5AA4536-DB6D-4885-A005-B06393026F93}" type="presParOf" srcId="{0B797755-2523-4771-8880-2C9900F6F8E7}" destId="{03DA2ECA-566E-4378-87A7-ABB00D5B3882}" srcOrd="7" destOrd="0" presId="urn:microsoft.com/office/officeart/2008/layout/LinedList"/>
    <dgm:cxn modelId="{D212F4FB-04FF-4659-9DA4-3EF8D7C77DB6}" type="presParOf" srcId="{03DA2ECA-566E-4378-87A7-ABB00D5B3882}" destId="{DF8BD31C-B5E6-4E51-9B3A-08F387DE4058}" srcOrd="0" destOrd="0" presId="urn:microsoft.com/office/officeart/2008/layout/LinedList"/>
    <dgm:cxn modelId="{78E33555-FFBB-4ABD-B537-63969F5AEB28}" type="presParOf" srcId="{03DA2ECA-566E-4378-87A7-ABB00D5B3882}" destId="{83EB9AE8-30BD-4B82-BAE3-C042229A6E3F}" srcOrd="1" destOrd="0" presId="urn:microsoft.com/office/officeart/2008/layout/LinedList"/>
    <dgm:cxn modelId="{62D34872-A096-4BFC-95B4-AB19F71EBE19}" type="presParOf" srcId="{03DA2ECA-566E-4378-87A7-ABB00D5B3882}" destId="{5ECF2099-B55B-4185-B325-D885A58574A7}" srcOrd="2" destOrd="0" presId="urn:microsoft.com/office/officeart/2008/layout/LinedList"/>
    <dgm:cxn modelId="{0AF73689-9140-459E-80A4-520B185B5AEB}" type="presParOf" srcId="{0B797755-2523-4771-8880-2C9900F6F8E7}" destId="{D6BDFC4C-5571-4DED-92AE-651B16943143}" srcOrd="8" destOrd="0" presId="urn:microsoft.com/office/officeart/2008/layout/LinedList"/>
    <dgm:cxn modelId="{0742D893-D899-4ACE-A4FD-37BB34AE9918}" type="presParOf" srcId="{0B797755-2523-4771-8880-2C9900F6F8E7}" destId="{4F633EB0-770A-411B-8EF4-FE0D6801136D}" srcOrd="9"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A826F7-304D-4A46-A96E-DCC4D6D7C46D}">
      <dsp:nvSpPr>
        <dsp:cNvPr id="0" name=""/>
        <dsp:cNvSpPr/>
      </dsp:nvSpPr>
      <dsp:spPr>
        <a:xfrm>
          <a:off x="1329741" y="314017"/>
          <a:ext cx="4261299" cy="4261299"/>
        </a:xfrm>
        <a:prstGeom prst="pie">
          <a:avLst>
            <a:gd name="adj1" fmla="val 16200000"/>
            <a:gd name="adj2" fmla="val 20520000"/>
          </a:avLst>
        </a:prstGeom>
        <a:solidFill>
          <a:schemeClr val="accent4">
            <a:hueOff val="0"/>
            <a:satOff val="0"/>
            <a:lumOff val="0"/>
            <a:alphaOff val="0"/>
          </a:schemeClr>
        </a:solidFill>
        <a:ln>
          <a:noFill/>
        </a:ln>
        <a:effectLst>
          <a:outerShdw blurRad="50800" dist="15240" dir="5400000" algn="tl" rotWithShape="0">
            <a:srgbClr val="000000">
              <a:alpha val="7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latin typeface="Times New Roman" panose="02020603050405020304" pitchFamily="18" charset="0"/>
              <a:cs typeface="Times New Roman" panose="02020603050405020304" pitchFamily="18" charset="0"/>
            </a:rPr>
            <a:t>Accessible care</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3552719" y="1030321"/>
        <a:ext cx="1369703" cy="913135"/>
      </dsp:txXfrm>
    </dsp:sp>
    <dsp:sp modelId="{EA9E2391-EDEE-41BD-BF44-F3A68B57D5D1}">
      <dsp:nvSpPr>
        <dsp:cNvPr id="0" name=""/>
        <dsp:cNvSpPr/>
      </dsp:nvSpPr>
      <dsp:spPr>
        <a:xfrm>
          <a:off x="1366267" y="427651"/>
          <a:ext cx="4261299" cy="4261299"/>
        </a:xfrm>
        <a:prstGeom prst="pie">
          <a:avLst>
            <a:gd name="adj1" fmla="val 20520000"/>
            <a:gd name="adj2" fmla="val 3240000"/>
          </a:avLst>
        </a:prstGeom>
        <a:solidFill>
          <a:schemeClr val="accent4">
            <a:hueOff val="4529442"/>
            <a:satOff val="-2008"/>
            <a:lumOff val="-4020"/>
            <a:alphaOff val="0"/>
          </a:schemeClr>
        </a:solidFill>
        <a:ln>
          <a:noFill/>
        </a:ln>
        <a:effectLst>
          <a:outerShdw blurRad="50800" dist="15240" dir="5400000" algn="tl" rotWithShape="0">
            <a:srgbClr val="000000">
              <a:alpha val="7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latin typeface="Times New Roman" panose="02020603050405020304" pitchFamily="18" charset="0"/>
              <a:cs typeface="Times New Roman" panose="02020603050405020304" pitchFamily="18" charset="0"/>
            </a:rPr>
            <a:t>Comprehensive care</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4110747" y="2374660"/>
        <a:ext cx="1268244" cy="1014595"/>
      </dsp:txXfrm>
    </dsp:sp>
    <dsp:sp modelId="{58890E2A-36A1-481C-AC7A-F6D72023CD8B}">
      <dsp:nvSpPr>
        <dsp:cNvPr id="0" name=""/>
        <dsp:cNvSpPr/>
      </dsp:nvSpPr>
      <dsp:spPr>
        <a:xfrm>
          <a:off x="1269880" y="497658"/>
          <a:ext cx="4261299" cy="4261299"/>
        </a:xfrm>
        <a:prstGeom prst="pie">
          <a:avLst>
            <a:gd name="adj1" fmla="val 3240000"/>
            <a:gd name="adj2" fmla="val 7560000"/>
          </a:avLst>
        </a:prstGeom>
        <a:solidFill>
          <a:schemeClr val="accent4">
            <a:hueOff val="9058885"/>
            <a:satOff val="-4016"/>
            <a:lumOff val="-8039"/>
            <a:alphaOff val="0"/>
          </a:schemeClr>
        </a:solidFill>
        <a:ln>
          <a:noFill/>
        </a:ln>
        <a:effectLst>
          <a:outerShdw blurRad="50800" dist="15240" dir="5400000" algn="tl" rotWithShape="0">
            <a:srgbClr val="000000">
              <a:alpha val="7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latin typeface="Times New Roman" panose="02020603050405020304" pitchFamily="18" charset="0"/>
              <a:cs typeface="Times New Roman" panose="02020603050405020304" pitchFamily="18" charset="0"/>
            </a:rPr>
            <a:t>Patient-Centered</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2791773" y="3490714"/>
        <a:ext cx="1217514" cy="1116054"/>
      </dsp:txXfrm>
    </dsp:sp>
    <dsp:sp modelId="{DED3EBA4-697A-4978-8FAD-7E393390AB5C}">
      <dsp:nvSpPr>
        <dsp:cNvPr id="0" name=""/>
        <dsp:cNvSpPr/>
      </dsp:nvSpPr>
      <dsp:spPr>
        <a:xfrm>
          <a:off x="1173494" y="427651"/>
          <a:ext cx="4261299" cy="4261299"/>
        </a:xfrm>
        <a:prstGeom prst="pie">
          <a:avLst>
            <a:gd name="adj1" fmla="val 7560000"/>
            <a:gd name="adj2" fmla="val 11880000"/>
          </a:avLst>
        </a:prstGeom>
        <a:solidFill>
          <a:schemeClr val="accent4">
            <a:hueOff val="13588327"/>
            <a:satOff val="-6023"/>
            <a:lumOff val="-12059"/>
            <a:alphaOff val="0"/>
          </a:schemeClr>
        </a:solidFill>
        <a:ln>
          <a:noFill/>
        </a:ln>
        <a:effectLst>
          <a:outerShdw blurRad="50800" dist="15240" dir="5400000" algn="tl" rotWithShape="0">
            <a:srgbClr val="000000">
              <a:alpha val="7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latin typeface="Times New Roman" panose="02020603050405020304" pitchFamily="18" charset="0"/>
              <a:cs typeface="Times New Roman" panose="02020603050405020304" pitchFamily="18" charset="0"/>
            </a:rPr>
            <a:t>Coordinated care</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1422069" y="2374660"/>
        <a:ext cx="1268244" cy="1014595"/>
      </dsp:txXfrm>
    </dsp:sp>
    <dsp:sp modelId="{98695424-F812-4A41-9249-5ECDADA85051}">
      <dsp:nvSpPr>
        <dsp:cNvPr id="0" name=""/>
        <dsp:cNvSpPr/>
      </dsp:nvSpPr>
      <dsp:spPr>
        <a:xfrm>
          <a:off x="1210019" y="314017"/>
          <a:ext cx="4261299" cy="4261299"/>
        </a:xfrm>
        <a:prstGeom prst="pie">
          <a:avLst>
            <a:gd name="adj1" fmla="val 11880000"/>
            <a:gd name="adj2" fmla="val 16200000"/>
          </a:avLst>
        </a:prstGeom>
        <a:solidFill>
          <a:schemeClr val="accent4">
            <a:hueOff val="18117770"/>
            <a:satOff val="-8031"/>
            <a:lumOff val="-16078"/>
            <a:alphaOff val="0"/>
          </a:schemeClr>
        </a:solidFill>
        <a:ln>
          <a:noFill/>
        </a:ln>
        <a:effectLst>
          <a:outerShdw blurRad="50800" dist="15240" dir="5400000" algn="tl" rotWithShape="0">
            <a:srgbClr val="000000">
              <a:alpha val="7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latin typeface="Times New Roman" panose="02020603050405020304" pitchFamily="18" charset="0"/>
              <a:cs typeface="Times New Roman" panose="02020603050405020304" pitchFamily="18" charset="0"/>
            </a:rPr>
            <a:t>Safety and quality </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1878637" y="1030321"/>
        <a:ext cx="1369703" cy="913135"/>
      </dsp:txXfrm>
    </dsp:sp>
    <dsp:sp modelId="{3056B170-92CB-4D34-893C-10E8651A3A13}">
      <dsp:nvSpPr>
        <dsp:cNvPr id="0" name=""/>
        <dsp:cNvSpPr/>
      </dsp:nvSpPr>
      <dsp:spPr>
        <a:xfrm>
          <a:off x="1065746" y="50222"/>
          <a:ext cx="4788889" cy="4788889"/>
        </a:xfrm>
        <a:prstGeom prst="circularArrow">
          <a:avLst>
            <a:gd name="adj1" fmla="val 5085"/>
            <a:gd name="adj2" fmla="val 327528"/>
            <a:gd name="adj3" fmla="val 20192361"/>
            <a:gd name="adj4" fmla="val 16200324"/>
            <a:gd name="adj5" fmla="val 5932"/>
          </a:avLst>
        </a:prstGeom>
        <a:solidFill>
          <a:schemeClr val="accent4">
            <a:hueOff val="0"/>
            <a:satOff val="0"/>
            <a:lumOff val="0"/>
            <a:alphaOff val="0"/>
          </a:schemeClr>
        </a:solidFill>
        <a:ln>
          <a:noFill/>
        </a:ln>
        <a:effectLst>
          <a:outerShdw blurRad="50800" dist="15240" dir="5400000" algn="tl" rotWithShape="0">
            <a:srgbClr val="000000">
              <a:alpha val="75000"/>
            </a:srgbClr>
          </a:outerShdw>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CA041EBF-BE4A-458D-9ED8-84C1F9C9F4A9}">
      <dsp:nvSpPr>
        <dsp:cNvPr id="0" name=""/>
        <dsp:cNvSpPr/>
      </dsp:nvSpPr>
      <dsp:spPr>
        <a:xfrm>
          <a:off x="1102766" y="163819"/>
          <a:ext cx="4788889" cy="4788889"/>
        </a:xfrm>
        <a:prstGeom prst="circularArrow">
          <a:avLst>
            <a:gd name="adj1" fmla="val 5085"/>
            <a:gd name="adj2" fmla="val 327528"/>
            <a:gd name="adj3" fmla="val 2912753"/>
            <a:gd name="adj4" fmla="val 20519953"/>
            <a:gd name="adj5" fmla="val 5932"/>
          </a:avLst>
        </a:prstGeom>
        <a:solidFill>
          <a:schemeClr val="accent4">
            <a:hueOff val="4529442"/>
            <a:satOff val="-2008"/>
            <a:lumOff val="-4020"/>
            <a:alphaOff val="0"/>
          </a:schemeClr>
        </a:solidFill>
        <a:ln>
          <a:noFill/>
        </a:ln>
        <a:effectLst>
          <a:outerShdw blurRad="50800" dist="15240" dir="5400000" algn="tl" rotWithShape="0">
            <a:srgbClr val="000000">
              <a:alpha val="75000"/>
            </a:srgbClr>
          </a:outerShdw>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EEFE6E45-DD6A-4BB2-9D0A-DD38C7DD9EB2}">
      <dsp:nvSpPr>
        <dsp:cNvPr id="0" name=""/>
        <dsp:cNvSpPr/>
      </dsp:nvSpPr>
      <dsp:spPr>
        <a:xfrm>
          <a:off x="1006085" y="234040"/>
          <a:ext cx="4788889" cy="4788889"/>
        </a:xfrm>
        <a:prstGeom prst="circularArrow">
          <a:avLst>
            <a:gd name="adj1" fmla="val 5085"/>
            <a:gd name="adj2" fmla="val 327528"/>
            <a:gd name="adj3" fmla="val 7232777"/>
            <a:gd name="adj4" fmla="val 3239695"/>
            <a:gd name="adj5" fmla="val 5932"/>
          </a:avLst>
        </a:prstGeom>
        <a:solidFill>
          <a:schemeClr val="accent4">
            <a:hueOff val="9058885"/>
            <a:satOff val="-4016"/>
            <a:lumOff val="-8039"/>
            <a:alphaOff val="0"/>
          </a:schemeClr>
        </a:solidFill>
        <a:ln>
          <a:noFill/>
        </a:ln>
        <a:effectLst>
          <a:outerShdw blurRad="50800" dist="15240" dir="5400000" algn="tl" rotWithShape="0">
            <a:srgbClr val="000000">
              <a:alpha val="75000"/>
            </a:srgbClr>
          </a:outerShdw>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D39DBB05-4168-4B72-A906-32D5D37FD68D}">
      <dsp:nvSpPr>
        <dsp:cNvPr id="0" name=""/>
        <dsp:cNvSpPr/>
      </dsp:nvSpPr>
      <dsp:spPr>
        <a:xfrm>
          <a:off x="909404" y="163819"/>
          <a:ext cx="4788889" cy="4788889"/>
        </a:xfrm>
        <a:prstGeom prst="circularArrow">
          <a:avLst>
            <a:gd name="adj1" fmla="val 5085"/>
            <a:gd name="adj2" fmla="val 327528"/>
            <a:gd name="adj3" fmla="val 11552519"/>
            <a:gd name="adj4" fmla="val 7559718"/>
            <a:gd name="adj5" fmla="val 5932"/>
          </a:avLst>
        </a:prstGeom>
        <a:solidFill>
          <a:schemeClr val="accent4">
            <a:hueOff val="13588327"/>
            <a:satOff val="-6023"/>
            <a:lumOff val="-12059"/>
            <a:alphaOff val="0"/>
          </a:schemeClr>
        </a:solidFill>
        <a:ln>
          <a:noFill/>
        </a:ln>
        <a:effectLst>
          <a:outerShdw blurRad="50800" dist="15240" dir="5400000" algn="tl" rotWithShape="0">
            <a:srgbClr val="000000">
              <a:alpha val="75000"/>
            </a:srgbClr>
          </a:outerShdw>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5F9C0BA7-1D1E-4219-84C2-CAFDD12E7A70}">
      <dsp:nvSpPr>
        <dsp:cNvPr id="0" name=""/>
        <dsp:cNvSpPr/>
      </dsp:nvSpPr>
      <dsp:spPr>
        <a:xfrm>
          <a:off x="946425" y="50222"/>
          <a:ext cx="4788889" cy="4788889"/>
        </a:xfrm>
        <a:prstGeom prst="circularArrow">
          <a:avLst>
            <a:gd name="adj1" fmla="val 5085"/>
            <a:gd name="adj2" fmla="val 327528"/>
            <a:gd name="adj3" fmla="val 15872148"/>
            <a:gd name="adj4" fmla="val 11880111"/>
            <a:gd name="adj5" fmla="val 5932"/>
          </a:avLst>
        </a:prstGeom>
        <a:solidFill>
          <a:schemeClr val="accent4">
            <a:hueOff val="18117770"/>
            <a:satOff val="-8031"/>
            <a:lumOff val="-16078"/>
            <a:alphaOff val="0"/>
          </a:schemeClr>
        </a:solidFill>
        <a:ln>
          <a:noFill/>
        </a:ln>
        <a:effectLst>
          <a:outerShdw blurRad="50800" dist="15240" dir="5400000" algn="tl" rotWithShape="0">
            <a:srgbClr val="000000">
              <a:alpha val="75000"/>
            </a:srgbClr>
          </a:outerShdw>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A96F45-FE19-42E9-ABEF-DAEB5E480625}">
      <dsp:nvSpPr>
        <dsp:cNvPr id="0" name=""/>
        <dsp:cNvSpPr/>
      </dsp:nvSpPr>
      <dsp:spPr>
        <a:xfrm>
          <a:off x="0" y="0"/>
          <a:ext cx="1968705" cy="0"/>
        </a:xfrm>
        <a:prstGeom prst="line">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accent1">
              <a:hueOff val="0"/>
              <a:satOff val="0"/>
              <a:lumOff val="0"/>
              <a:alphaOff val="0"/>
              <a:shade val="25000"/>
              <a:satMod val="140000"/>
            </a:schemeClr>
          </a:contourClr>
        </a:sp3d>
      </dsp:spPr>
      <dsp:style>
        <a:lnRef idx="1">
          <a:scrgbClr r="0" g="0" b="0"/>
        </a:lnRef>
        <a:fillRef idx="3">
          <a:scrgbClr r="0" g="0" b="0"/>
        </a:fillRef>
        <a:effectRef idx="3">
          <a:scrgbClr r="0" g="0" b="0"/>
        </a:effectRef>
        <a:fontRef idx="minor">
          <a:schemeClr val="lt1"/>
        </a:fontRef>
      </dsp:style>
    </dsp:sp>
    <dsp:sp modelId="{AC7A3471-5FA4-46FB-8C3C-E6B9075365AA}">
      <dsp:nvSpPr>
        <dsp:cNvPr id="0" name=""/>
        <dsp:cNvSpPr/>
      </dsp:nvSpPr>
      <dsp:spPr>
        <a:xfrm>
          <a:off x="0" y="0"/>
          <a:ext cx="59777" cy="1779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endParaRPr lang="en-US" sz="1200" b="1" kern="1200">
            <a:latin typeface="Times New Roman" panose="02020603050405020304" pitchFamily="18" charset="0"/>
            <a:cs typeface="Times New Roman" panose="02020603050405020304" pitchFamily="18" charset="0"/>
          </a:endParaRPr>
        </a:p>
      </dsp:txBody>
      <dsp:txXfrm>
        <a:off x="0" y="0"/>
        <a:ext cx="59777" cy="1779859"/>
      </dsp:txXfrm>
    </dsp:sp>
    <dsp:sp modelId="{A7103CA5-D2D1-41F9-B2EF-FF68E73399DF}">
      <dsp:nvSpPr>
        <dsp:cNvPr id="0" name=""/>
        <dsp:cNvSpPr/>
      </dsp:nvSpPr>
      <dsp:spPr>
        <a:xfrm>
          <a:off x="89308" y="27810"/>
          <a:ext cx="1545433" cy="5562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a:latin typeface="Times New Roman" panose="02020603050405020304" pitchFamily="18" charset="0"/>
              <a:cs typeface="Times New Roman" panose="02020603050405020304" pitchFamily="18" charset="0"/>
            </a:rPr>
            <a:t>Level 0 (0-2 criteria)</a:t>
          </a:r>
        </a:p>
      </dsp:txBody>
      <dsp:txXfrm>
        <a:off x="89308" y="27810"/>
        <a:ext cx="1545433" cy="556205"/>
      </dsp:txXfrm>
    </dsp:sp>
    <dsp:sp modelId="{FF390AC5-A923-47B4-9C65-89BE3BB94E4A}">
      <dsp:nvSpPr>
        <dsp:cNvPr id="0" name=""/>
        <dsp:cNvSpPr/>
      </dsp:nvSpPr>
      <dsp:spPr>
        <a:xfrm>
          <a:off x="59777" y="584016"/>
          <a:ext cx="1574964" cy="0"/>
        </a:xfrm>
        <a:prstGeom prst="line">
          <a:avLst/>
        </a:prstGeom>
        <a:noFill/>
        <a:ln w="9525" cap="flat" cmpd="sng" algn="ctr">
          <a:solidFill>
            <a:schemeClr val="accent1">
              <a:tint val="50000"/>
              <a:hueOff val="0"/>
              <a:satOff val="0"/>
              <a:lumOff val="0"/>
              <a:alphaOff val="0"/>
            </a:schemeClr>
          </a:solidFill>
          <a:prstDash val="solid"/>
        </a:ln>
        <a:effectLst/>
      </dsp:spPr>
      <dsp:style>
        <a:lnRef idx="1">
          <a:scrgbClr r="0" g="0" b="0"/>
        </a:lnRef>
        <a:fillRef idx="0">
          <a:scrgbClr r="0" g="0" b="0"/>
        </a:fillRef>
        <a:effectRef idx="1">
          <a:scrgbClr r="0" g="0" b="0"/>
        </a:effectRef>
        <a:fontRef idx="minor"/>
      </dsp:style>
    </dsp:sp>
    <dsp:sp modelId="{749579A1-DAFF-4B7C-ADDE-273A4AFF5598}">
      <dsp:nvSpPr>
        <dsp:cNvPr id="0" name=""/>
        <dsp:cNvSpPr/>
      </dsp:nvSpPr>
      <dsp:spPr>
        <a:xfrm>
          <a:off x="89308" y="611826"/>
          <a:ext cx="1545433" cy="5562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a:latin typeface="Times New Roman" panose="02020603050405020304" pitchFamily="18" charset="0"/>
              <a:cs typeface="Times New Roman" panose="02020603050405020304" pitchFamily="18" charset="0"/>
            </a:rPr>
            <a:t>Level 1 (</a:t>
          </a:r>
          <a:r>
            <a:rPr lang="en-US" sz="1200" kern="1200" dirty="0" smtClean="0">
              <a:latin typeface="Times New Roman" panose="02020603050405020304" pitchFamily="18" charset="0"/>
              <a:cs typeface="Times New Roman" panose="02020603050405020304" pitchFamily="18" charset="0"/>
            </a:rPr>
            <a:t>3 </a:t>
          </a:r>
          <a:r>
            <a:rPr lang="en-US" sz="1200" kern="1200" dirty="0">
              <a:latin typeface="Times New Roman" panose="02020603050405020304" pitchFamily="18" charset="0"/>
              <a:cs typeface="Times New Roman" panose="02020603050405020304" pitchFamily="18" charset="0"/>
            </a:rPr>
            <a:t>criteria)</a:t>
          </a:r>
        </a:p>
      </dsp:txBody>
      <dsp:txXfrm>
        <a:off x="89308" y="611826"/>
        <a:ext cx="1545433" cy="556205"/>
      </dsp:txXfrm>
    </dsp:sp>
    <dsp:sp modelId="{86A14614-5F9E-461F-945B-03766996702B}">
      <dsp:nvSpPr>
        <dsp:cNvPr id="0" name=""/>
        <dsp:cNvSpPr/>
      </dsp:nvSpPr>
      <dsp:spPr>
        <a:xfrm>
          <a:off x="59777" y="1168032"/>
          <a:ext cx="1574964" cy="0"/>
        </a:xfrm>
        <a:prstGeom prst="line">
          <a:avLst/>
        </a:prstGeom>
        <a:noFill/>
        <a:ln w="9525" cap="flat" cmpd="sng" algn="ctr">
          <a:solidFill>
            <a:schemeClr val="accent1">
              <a:tint val="50000"/>
              <a:hueOff val="0"/>
              <a:satOff val="0"/>
              <a:lumOff val="0"/>
              <a:alphaOff val="0"/>
            </a:schemeClr>
          </a:solidFill>
          <a:prstDash val="solid"/>
        </a:ln>
        <a:effectLst/>
      </dsp:spPr>
      <dsp:style>
        <a:lnRef idx="1">
          <a:scrgbClr r="0" g="0" b="0"/>
        </a:lnRef>
        <a:fillRef idx="0">
          <a:scrgbClr r="0" g="0" b="0"/>
        </a:fillRef>
        <a:effectRef idx="1">
          <a:scrgbClr r="0" g="0" b="0"/>
        </a:effectRef>
        <a:fontRef idx="minor"/>
      </dsp:style>
    </dsp:sp>
    <dsp:sp modelId="{83EB9AE8-30BD-4B82-BAE3-C042229A6E3F}">
      <dsp:nvSpPr>
        <dsp:cNvPr id="0" name=""/>
        <dsp:cNvSpPr/>
      </dsp:nvSpPr>
      <dsp:spPr>
        <a:xfrm>
          <a:off x="89308" y="1195842"/>
          <a:ext cx="1545433" cy="5562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a:latin typeface="Times New Roman" panose="02020603050405020304" pitchFamily="18" charset="0"/>
              <a:cs typeface="Times New Roman" panose="02020603050405020304" pitchFamily="18" charset="0"/>
            </a:rPr>
            <a:t>Level 2 </a:t>
          </a:r>
          <a:r>
            <a:rPr lang="en-US" sz="1200" kern="1200" dirty="0" smtClean="0">
              <a:latin typeface="Times New Roman" panose="02020603050405020304" pitchFamily="18" charset="0"/>
              <a:cs typeface="Times New Roman" panose="02020603050405020304" pitchFamily="18" charset="0"/>
            </a:rPr>
            <a:t>(4-5 </a:t>
          </a:r>
          <a:r>
            <a:rPr lang="en-US" sz="1200" kern="1200" dirty="0">
              <a:latin typeface="Times New Roman" panose="02020603050405020304" pitchFamily="18" charset="0"/>
              <a:cs typeface="Times New Roman" panose="02020603050405020304" pitchFamily="18" charset="0"/>
            </a:rPr>
            <a:t>criteria)</a:t>
          </a:r>
        </a:p>
      </dsp:txBody>
      <dsp:txXfrm>
        <a:off x="89308" y="1195842"/>
        <a:ext cx="1545433" cy="556205"/>
      </dsp:txXfrm>
    </dsp:sp>
    <dsp:sp modelId="{D6BDFC4C-5571-4DED-92AE-651B16943143}">
      <dsp:nvSpPr>
        <dsp:cNvPr id="0" name=""/>
        <dsp:cNvSpPr/>
      </dsp:nvSpPr>
      <dsp:spPr>
        <a:xfrm>
          <a:off x="59777" y="1752048"/>
          <a:ext cx="1574964" cy="0"/>
        </a:xfrm>
        <a:prstGeom prst="line">
          <a:avLst/>
        </a:prstGeom>
        <a:noFill/>
        <a:ln w="9525" cap="flat" cmpd="sng" algn="ctr">
          <a:solidFill>
            <a:schemeClr val="accent1">
              <a:tint val="50000"/>
              <a:hueOff val="0"/>
              <a:satOff val="0"/>
              <a:lumOff val="0"/>
              <a:alphaOff val="0"/>
            </a:schemeClr>
          </a:solidFill>
          <a:prstDash val="solid"/>
        </a:ln>
        <a:effectLst/>
      </dsp:spPr>
      <dsp:style>
        <a:lnRef idx="1">
          <a:scrgbClr r="0" g="0" b="0"/>
        </a:lnRef>
        <a:fillRef idx="0">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2"/>
            <a:ext cx="3037840" cy="466434"/>
          </a:xfrm>
          <a:prstGeom prst="rect">
            <a:avLst/>
          </a:prstGeom>
        </p:spPr>
        <p:txBody>
          <a:bodyPr vert="horz" lIns="93177" tIns="46589" rIns="93177" bIns="46589" rtlCol="0"/>
          <a:lstStyle>
            <a:lvl1pPr algn="r">
              <a:defRPr sz="1200"/>
            </a:lvl1pPr>
          </a:lstStyle>
          <a:p>
            <a:fld id="{DA09296E-16CB-4249-A4D2-FDF5F1E3C29A}" type="datetimeFigureOut">
              <a:rPr lang="en-US" smtClean="0"/>
              <a:pPr/>
              <a:t>4/23/2015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B046E27-B707-490F-AC6C-A4326B04424C}" type="slidenum">
              <a:rPr lang="en-US" smtClean="0"/>
              <a:pPr/>
              <a:t>‹#›</a:t>
            </a:fld>
            <a:endParaRPr lang="en-US"/>
          </a:p>
        </p:txBody>
      </p:sp>
    </p:spTree>
    <p:extLst>
      <p:ext uri="{BB962C8B-B14F-4D97-AF65-F5344CB8AC3E}">
        <p14:creationId xmlns:p14="http://schemas.microsoft.com/office/powerpoint/2010/main" val="35005273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2"/>
            <a:ext cx="3037840" cy="466434"/>
          </a:xfrm>
          <a:prstGeom prst="rect">
            <a:avLst/>
          </a:prstGeom>
        </p:spPr>
        <p:txBody>
          <a:bodyPr vert="horz" lIns="93177" tIns="46589" rIns="93177" bIns="46589" rtlCol="0"/>
          <a:lstStyle>
            <a:lvl1pPr algn="r">
              <a:defRPr sz="1200"/>
            </a:lvl1pPr>
          </a:lstStyle>
          <a:p>
            <a:fld id="{68E0D034-AD77-45C4-A8CF-8B38F9BA2E5D}" type="datetimeFigureOut">
              <a:rPr lang="en-US" smtClean="0"/>
              <a:pPr/>
              <a:t>4/23/2015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1"/>
            <a:ext cx="5608320" cy="3660459"/>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3A0CDB4-D839-41B2-991A-D1A8BE31D5BA}" type="slidenum">
              <a:rPr lang="en-US" smtClean="0"/>
              <a:pPr/>
              <a:t>‹#›</a:t>
            </a:fld>
            <a:endParaRPr lang="en-US"/>
          </a:p>
        </p:txBody>
      </p:sp>
    </p:spTree>
    <p:extLst>
      <p:ext uri="{BB962C8B-B14F-4D97-AF65-F5344CB8AC3E}">
        <p14:creationId xmlns:p14="http://schemas.microsoft.com/office/powerpoint/2010/main" val="3936681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A0CDB4-D839-41B2-991A-D1A8BE31D5BA}" type="slidenum">
              <a:rPr lang="en-US" smtClean="0"/>
              <a:pPr/>
              <a:t>1</a:t>
            </a:fld>
            <a:endParaRPr lang="en-US"/>
          </a:p>
        </p:txBody>
      </p:sp>
    </p:spTree>
    <p:extLst>
      <p:ext uri="{BB962C8B-B14F-4D97-AF65-F5344CB8AC3E}">
        <p14:creationId xmlns:p14="http://schemas.microsoft.com/office/powerpoint/2010/main" val="3854637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A0CDB4-D839-41B2-991A-D1A8BE31D5BA}" type="slidenum">
              <a:rPr lang="en-US" smtClean="0"/>
              <a:pPr/>
              <a:t>11</a:t>
            </a:fld>
            <a:endParaRPr lang="en-US"/>
          </a:p>
        </p:txBody>
      </p:sp>
    </p:spTree>
    <p:extLst>
      <p:ext uri="{BB962C8B-B14F-4D97-AF65-F5344CB8AC3E}">
        <p14:creationId xmlns:p14="http://schemas.microsoft.com/office/powerpoint/2010/main" val="5248356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A0CDB4-D839-41B2-991A-D1A8BE31D5BA}" type="slidenum">
              <a:rPr lang="en-US" smtClean="0"/>
              <a:pPr/>
              <a:t>12</a:t>
            </a:fld>
            <a:endParaRPr lang="en-US"/>
          </a:p>
        </p:txBody>
      </p:sp>
    </p:spTree>
    <p:extLst>
      <p:ext uri="{BB962C8B-B14F-4D97-AF65-F5344CB8AC3E}">
        <p14:creationId xmlns:p14="http://schemas.microsoft.com/office/powerpoint/2010/main" val="10856481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A0CDB4-D839-41B2-991A-D1A8BE31D5BA}" type="slidenum">
              <a:rPr lang="en-US" smtClean="0"/>
              <a:pPr/>
              <a:t>13</a:t>
            </a:fld>
            <a:endParaRPr lang="en-US"/>
          </a:p>
        </p:txBody>
      </p:sp>
    </p:spTree>
    <p:extLst>
      <p:ext uri="{BB962C8B-B14F-4D97-AF65-F5344CB8AC3E}">
        <p14:creationId xmlns:p14="http://schemas.microsoft.com/office/powerpoint/2010/main" val="35231859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A0CDB4-D839-41B2-991A-D1A8BE31D5BA}" type="slidenum">
              <a:rPr lang="en-US" smtClean="0"/>
              <a:pPr/>
              <a:t>15</a:t>
            </a:fld>
            <a:endParaRPr lang="en-US"/>
          </a:p>
        </p:txBody>
      </p:sp>
    </p:spTree>
    <p:extLst>
      <p:ext uri="{BB962C8B-B14F-4D97-AF65-F5344CB8AC3E}">
        <p14:creationId xmlns:p14="http://schemas.microsoft.com/office/powerpoint/2010/main" val="20672867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A0CDB4-D839-41B2-991A-D1A8BE31D5BA}" type="slidenum">
              <a:rPr lang="en-US" smtClean="0"/>
              <a:pPr/>
              <a:t>17</a:t>
            </a:fld>
            <a:endParaRPr lang="en-US"/>
          </a:p>
        </p:txBody>
      </p:sp>
    </p:spTree>
    <p:extLst>
      <p:ext uri="{BB962C8B-B14F-4D97-AF65-F5344CB8AC3E}">
        <p14:creationId xmlns:p14="http://schemas.microsoft.com/office/powerpoint/2010/main" val="39983824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A0CDB4-D839-41B2-991A-D1A8BE31D5BA}" type="slidenum">
              <a:rPr lang="en-US" smtClean="0"/>
              <a:pPr/>
              <a:t>19</a:t>
            </a:fld>
            <a:endParaRPr lang="en-US"/>
          </a:p>
        </p:txBody>
      </p:sp>
    </p:spTree>
    <p:extLst>
      <p:ext uri="{BB962C8B-B14F-4D97-AF65-F5344CB8AC3E}">
        <p14:creationId xmlns:p14="http://schemas.microsoft.com/office/powerpoint/2010/main" val="22180019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A0CDB4-D839-41B2-991A-D1A8BE31D5BA}" type="slidenum">
              <a:rPr lang="en-US" smtClean="0"/>
              <a:pPr/>
              <a:t>20</a:t>
            </a:fld>
            <a:endParaRPr lang="en-US"/>
          </a:p>
        </p:txBody>
      </p:sp>
    </p:spTree>
    <p:extLst>
      <p:ext uri="{BB962C8B-B14F-4D97-AF65-F5344CB8AC3E}">
        <p14:creationId xmlns:p14="http://schemas.microsoft.com/office/powerpoint/2010/main" val="9003681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A0CDB4-D839-41B2-991A-D1A8BE31D5BA}" type="slidenum">
              <a:rPr lang="en-US" smtClean="0"/>
              <a:pPr/>
              <a:t>22</a:t>
            </a:fld>
            <a:endParaRPr lang="en-US"/>
          </a:p>
        </p:txBody>
      </p:sp>
    </p:spTree>
    <p:extLst>
      <p:ext uri="{BB962C8B-B14F-4D97-AF65-F5344CB8AC3E}">
        <p14:creationId xmlns:p14="http://schemas.microsoft.com/office/powerpoint/2010/main" val="32972030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A0CDB4-D839-41B2-991A-D1A8BE31D5BA}" type="slidenum">
              <a:rPr lang="en-US" smtClean="0"/>
              <a:pPr/>
              <a:t>23</a:t>
            </a:fld>
            <a:endParaRPr lang="en-US"/>
          </a:p>
        </p:txBody>
      </p:sp>
    </p:spTree>
    <p:extLst>
      <p:ext uri="{BB962C8B-B14F-4D97-AF65-F5344CB8AC3E}">
        <p14:creationId xmlns:p14="http://schemas.microsoft.com/office/powerpoint/2010/main" val="41511215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A0CDB4-D839-41B2-991A-D1A8BE31D5BA}" type="slidenum">
              <a:rPr lang="en-US" smtClean="0"/>
              <a:pPr/>
              <a:t>24</a:t>
            </a:fld>
            <a:endParaRPr lang="en-US"/>
          </a:p>
        </p:txBody>
      </p:sp>
    </p:spTree>
    <p:extLst>
      <p:ext uri="{BB962C8B-B14F-4D97-AF65-F5344CB8AC3E}">
        <p14:creationId xmlns:p14="http://schemas.microsoft.com/office/powerpoint/2010/main" val="3458972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A0CDB4-D839-41B2-991A-D1A8BE31D5BA}" type="slidenum">
              <a:rPr lang="en-US" smtClean="0"/>
              <a:pPr/>
              <a:t>2</a:t>
            </a:fld>
            <a:endParaRPr lang="en-US"/>
          </a:p>
        </p:txBody>
      </p:sp>
    </p:spTree>
    <p:extLst>
      <p:ext uri="{BB962C8B-B14F-4D97-AF65-F5344CB8AC3E}">
        <p14:creationId xmlns:p14="http://schemas.microsoft.com/office/powerpoint/2010/main" val="359041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A0CDB4-D839-41B2-991A-D1A8BE31D5BA}" type="slidenum">
              <a:rPr lang="en-US" smtClean="0"/>
              <a:pPr/>
              <a:t>3</a:t>
            </a:fld>
            <a:endParaRPr lang="en-US"/>
          </a:p>
        </p:txBody>
      </p:sp>
    </p:spTree>
    <p:extLst>
      <p:ext uri="{BB962C8B-B14F-4D97-AF65-F5344CB8AC3E}">
        <p14:creationId xmlns:p14="http://schemas.microsoft.com/office/powerpoint/2010/main" val="3530141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A0CDB4-D839-41B2-991A-D1A8BE31D5BA}" type="slidenum">
              <a:rPr lang="en-US" smtClean="0"/>
              <a:pPr/>
              <a:t>4</a:t>
            </a:fld>
            <a:endParaRPr lang="en-US"/>
          </a:p>
        </p:txBody>
      </p:sp>
    </p:spTree>
    <p:extLst>
      <p:ext uri="{BB962C8B-B14F-4D97-AF65-F5344CB8AC3E}">
        <p14:creationId xmlns:p14="http://schemas.microsoft.com/office/powerpoint/2010/main" val="7404255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A0CDB4-D839-41B2-991A-D1A8BE31D5BA}" type="slidenum">
              <a:rPr lang="en-US" smtClean="0"/>
              <a:pPr/>
              <a:t>5</a:t>
            </a:fld>
            <a:endParaRPr lang="en-US"/>
          </a:p>
        </p:txBody>
      </p:sp>
    </p:spTree>
    <p:extLst>
      <p:ext uri="{BB962C8B-B14F-4D97-AF65-F5344CB8AC3E}">
        <p14:creationId xmlns:p14="http://schemas.microsoft.com/office/powerpoint/2010/main" val="1298281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A0CDB4-D839-41B2-991A-D1A8BE31D5BA}" type="slidenum">
              <a:rPr lang="en-US" smtClean="0"/>
              <a:pPr/>
              <a:t>6</a:t>
            </a:fld>
            <a:endParaRPr lang="en-US"/>
          </a:p>
        </p:txBody>
      </p:sp>
    </p:spTree>
    <p:extLst>
      <p:ext uri="{BB962C8B-B14F-4D97-AF65-F5344CB8AC3E}">
        <p14:creationId xmlns:p14="http://schemas.microsoft.com/office/powerpoint/2010/main" val="1511464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A0CDB4-D839-41B2-991A-D1A8BE31D5BA}" type="slidenum">
              <a:rPr lang="en-US" smtClean="0"/>
              <a:pPr/>
              <a:t>7</a:t>
            </a:fld>
            <a:endParaRPr lang="en-US"/>
          </a:p>
        </p:txBody>
      </p:sp>
    </p:spTree>
    <p:extLst>
      <p:ext uri="{BB962C8B-B14F-4D97-AF65-F5344CB8AC3E}">
        <p14:creationId xmlns:p14="http://schemas.microsoft.com/office/powerpoint/2010/main" val="3754380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A0CDB4-D839-41B2-991A-D1A8BE31D5BA}" type="slidenum">
              <a:rPr lang="en-US" smtClean="0"/>
              <a:pPr/>
              <a:t>9</a:t>
            </a:fld>
            <a:endParaRPr lang="en-US"/>
          </a:p>
        </p:txBody>
      </p:sp>
    </p:spTree>
    <p:extLst>
      <p:ext uri="{BB962C8B-B14F-4D97-AF65-F5344CB8AC3E}">
        <p14:creationId xmlns:p14="http://schemas.microsoft.com/office/powerpoint/2010/main" val="4179335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A0CDB4-D839-41B2-991A-D1A8BE31D5BA}" type="slidenum">
              <a:rPr lang="en-US" smtClean="0"/>
              <a:pPr/>
              <a:t>10</a:t>
            </a:fld>
            <a:endParaRPr lang="en-US"/>
          </a:p>
        </p:txBody>
      </p:sp>
    </p:spTree>
    <p:extLst>
      <p:ext uri="{BB962C8B-B14F-4D97-AF65-F5344CB8AC3E}">
        <p14:creationId xmlns:p14="http://schemas.microsoft.com/office/powerpoint/2010/main" val="238230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6404" y="758952"/>
            <a:ext cx="7063740" cy="4041648"/>
          </a:xfrm>
        </p:spPr>
        <p:txBody>
          <a:bodyPr anchor="b">
            <a:normAutofit/>
          </a:bodyPr>
          <a:lstStyle>
            <a:lvl1pPr algn="l">
              <a:lnSpc>
                <a:spcPct val="85000"/>
              </a:lnSpc>
              <a:defRPr sz="540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946404" y="4800600"/>
            <a:ext cx="7063740" cy="1691640"/>
          </a:xfrm>
        </p:spPr>
        <p:txBody>
          <a:bodyPr>
            <a:normAutofit/>
          </a:bodyPr>
          <a:lstStyle>
            <a:lvl1pPr marL="0" indent="0" algn="l">
              <a:buNone/>
              <a:defRPr sz="1650" baseline="0">
                <a:solidFill>
                  <a:schemeClr val="tx1">
                    <a:lumMod val="75000"/>
                  </a:schemeClr>
                </a:solidFill>
              </a:defRPr>
            </a:lvl1pPr>
            <a:lvl2pPr marL="342900" indent="0" algn="ctr">
              <a:buNone/>
              <a:defRPr sz="1650"/>
            </a:lvl2pPr>
            <a:lvl3pPr marL="685800" indent="0" algn="ctr">
              <a:buNone/>
              <a:defRPr sz="165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46F4272C-86FB-40CC-9E86-74F18721E52A}" type="datetime1">
              <a:rPr lang="en-US" smtClean="0"/>
              <a:pPr/>
              <a:t>4/23/2015</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4FAB73BC-B049-4115-A692-8D63A059BFB8}" type="slidenum">
              <a:rPr lang="en-US" dirty="0"/>
              <a:pPr/>
              <a:t>‹#›</a:t>
            </a:fld>
            <a:endParaRPr lang="en-US" dirty="0"/>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B8CF9C-CDA8-4792-91CB-60A753AE2F3E}" type="datetime1">
              <a:rPr lang="en-US" smtClean="0"/>
              <a:pPr/>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6526" y="381000"/>
            <a:ext cx="1857375"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71501" y="381000"/>
            <a:ext cx="5800725"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1A955B-BE1B-4C65-846A-24FCA256D65B}" type="datetime1">
              <a:rPr lang="en-US" smtClean="0"/>
              <a:pPr/>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8A2E83-4B29-4D57-A30E-1A1BC42796ED}" type="datetime1">
              <a:rPr lang="en-US" smtClean="0"/>
              <a:pPr/>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46404" y="758952"/>
            <a:ext cx="7063740" cy="4041648"/>
          </a:xfrm>
        </p:spPr>
        <p:txBody>
          <a:bodyPr anchor="b">
            <a:normAutofit/>
          </a:bodyPr>
          <a:lstStyle>
            <a:lvl1pPr>
              <a:lnSpc>
                <a:spcPct val="85000"/>
              </a:lnSpc>
              <a:defRPr sz="5400" b="0"/>
            </a:lvl1pPr>
          </a:lstStyle>
          <a:p>
            <a:r>
              <a:rPr lang="en-US" smtClean="0"/>
              <a:t>Click to edit Master title style</a:t>
            </a:r>
            <a:endParaRPr lang="en-US" dirty="0"/>
          </a:p>
        </p:txBody>
      </p:sp>
      <p:sp>
        <p:nvSpPr>
          <p:cNvPr id="3" name="Text Placeholder 2"/>
          <p:cNvSpPr>
            <a:spLocks noGrp="1"/>
          </p:cNvSpPr>
          <p:nvPr>
            <p:ph type="body" idx="1"/>
          </p:nvPr>
        </p:nvSpPr>
        <p:spPr>
          <a:xfrm>
            <a:off x="946404" y="4800600"/>
            <a:ext cx="7063740" cy="1691640"/>
          </a:xfrm>
        </p:spPr>
        <p:txBody>
          <a:bodyPr anchor="t">
            <a:normAutofit/>
          </a:bodyPr>
          <a:lstStyle>
            <a:lvl1pPr marL="0" indent="0">
              <a:buNone/>
              <a:defRPr sz="16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2D4B11-663C-41BF-B24A-BB30D09DF672}" type="datetime1">
              <a:rPr lang="en-US" smtClean="0"/>
              <a:pPr/>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46404" y="1828803"/>
            <a:ext cx="3360420" cy="4351337"/>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94860" y="1828803"/>
            <a:ext cx="3360420" cy="4351337"/>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CEC0679-1F9B-4816-A53A-9EFFB31301A8}" type="datetime1">
              <a:rPr lang="en-US" smtClean="0"/>
              <a:pPr/>
              <a:t>4/23/2015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46404" y="1713655"/>
            <a:ext cx="3360420" cy="731520"/>
          </a:xfrm>
        </p:spPr>
        <p:txBody>
          <a:bodyPr anchor="b">
            <a:normAutofit/>
          </a:bodyPr>
          <a:lstStyle>
            <a:lvl1pPr marL="0" indent="0">
              <a:spcBef>
                <a:spcPts val="0"/>
              </a:spcBef>
              <a:buNone/>
              <a:defRPr sz="1500" b="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946404" y="2507550"/>
            <a:ext cx="3360420" cy="3664650"/>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594860" y="1713655"/>
            <a:ext cx="3360420" cy="731520"/>
          </a:xfrm>
        </p:spPr>
        <p:txBody>
          <a:bodyPr anchor="b">
            <a:normAutofit/>
          </a:bodyPr>
          <a:lstStyle>
            <a:lvl1pPr marL="0" indent="0">
              <a:lnSpc>
                <a:spcPct val="95000"/>
              </a:lnSpc>
              <a:spcBef>
                <a:spcPts val="0"/>
              </a:spcBef>
              <a:buNone/>
              <a:defRPr lang="en-US" sz="1500" b="0" kern="1200" dirty="0">
                <a:solidFill>
                  <a:schemeClr val="tx2"/>
                </a:solidFill>
                <a:latin typeface="+mn-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lvl="0" indent="0" algn="l" defTabSz="685800" rtl="0" eaLnBrk="1" latinLnBrk="0" hangingPunct="1">
              <a:lnSpc>
                <a:spcPct val="90000"/>
              </a:lnSpc>
              <a:spcBef>
                <a:spcPts val="1500"/>
              </a:spcBef>
              <a:buFontTx/>
              <a:buNone/>
            </a:pPr>
            <a:r>
              <a:rPr lang="en-US" smtClean="0"/>
              <a:t>Click to edit Master text styles</a:t>
            </a:r>
          </a:p>
        </p:txBody>
      </p:sp>
      <p:sp>
        <p:nvSpPr>
          <p:cNvPr id="6" name="Content Placeholder 5"/>
          <p:cNvSpPr>
            <a:spLocks noGrp="1"/>
          </p:cNvSpPr>
          <p:nvPr>
            <p:ph sz="quarter" idx="4"/>
          </p:nvPr>
        </p:nvSpPr>
        <p:spPr>
          <a:xfrm>
            <a:off x="4594860" y="2507550"/>
            <a:ext cx="3360420" cy="3664650"/>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9F1F36-E3C2-4C15-ADD9-B3428F514528}" type="datetime1">
              <a:rPr lang="en-US" smtClean="0"/>
              <a:pPr/>
              <a:t>4/23/2015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AC2E72C-1CB9-4390-9492-F7984C9E0958}" type="datetime1">
              <a:rPr lang="en-US" smtClean="0"/>
              <a:pPr/>
              <a:t>4/23/2015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20B445-4679-49E5-893A-8F3478EC24AB}" type="datetime1">
              <a:rPr lang="en-US" smtClean="0"/>
              <a:pPr/>
              <a:t>4/23/2015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3"/>
            <a:ext cx="2400300" cy="1600197"/>
          </a:xfrm>
        </p:spPr>
        <p:txBody>
          <a:bodyPr anchor="b">
            <a:normAutofit/>
          </a:bodyPr>
          <a:lstStyle>
            <a:lvl1pPr>
              <a:defRPr sz="2400" b="0" baseline="0"/>
            </a:lvl1pPr>
          </a:lstStyle>
          <a:p>
            <a:r>
              <a:rPr lang="en-US" smtClean="0"/>
              <a:t>Click to edit Master title style</a:t>
            </a:r>
            <a:endParaRPr lang="en-US" dirty="0"/>
          </a:p>
        </p:txBody>
      </p:sp>
      <p:sp>
        <p:nvSpPr>
          <p:cNvPr id="3" name="Content Placeholder 2"/>
          <p:cNvSpPr>
            <a:spLocks noGrp="1"/>
          </p:cNvSpPr>
          <p:nvPr>
            <p:ph idx="1"/>
          </p:nvPr>
        </p:nvSpPr>
        <p:spPr>
          <a:xfrm>
            <a:off x="3378201" y="685800"/>
            <a:ext cx="4559300" cy="5486400"/>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0936" y="2099737"/>
            <a:ext cx="2400300" cy="3810001"/>
          </a:xfrm>
        </p:spPr>
        <p:txBody>
          <a:bodyPr>
            <a:normAutofit/>
          </a:bodyPr>
          <a:lstStyle>
            <a:lvl1pPr marL="0" indent="0">
              <a:lnSpc>
                <a:spcPct val="114000"/>
              </a:lnSpc>
              <a:spcBef>
                <a:spcPts val="600"/>
              </a:spcBef>
              <a:buNone/>
              <a:defRPr sz="9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12CDE9-9134-493B-A9D6-8512B486A92C}" type="datetime1">
              <a:rPr lang="en-US" smtClean="0"/>
              <a:pPr/>
              <a:t>4/23/2015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846963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5800" y="5257800"/>
            <a:ext cx="7486650" cy="914400"/>
          </a:xfrm>
        </p:spPr>
        <p:txBody>
          <a:bodyPr anchor="b">
            <a:normAutofit/>
          </a:bodyPr>
          <a:lstStyle>
            <a:lvl1pPr>
              <a:defRPr sz="2100" b="0">
                <a:solidFill>
                  <a:schemeClr val="bg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3"/>
            <a:ext cx="8469630" cy="5128923"/>
          </a:xfrm>
          <a:solidFill>
            <a:schemeClr val="accent1"/>
          </a:solidFill>
        </p:spPr>
        <p:txBody>
          <a:bodyPr anchor="t"/>
          <a:lstStyle>
            <a:lvl1pPr marL="0" indent="0">
              <a:buNone/>
              <a:defRPr sz="2400">
                <a:solidFill>
                  <a:schemeClr val="bg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85800" y="6108592"/>
            <a:ext cx="7486650" cy="597011"/>
          </a:xfrm>
        </p:spPr>
        <p:txBody>
          <a:bodyPr>
            <a:normAutofit/>
          </a:bodyPr>
          <a:lstStyle>
            <a:lvl1pPr marL="0" indent="0">
              <a:lnSpc>
                <a:spcPct val="100000"/>
              </a:lnSpc>
              <a:spcBef>
                <a:spcPts val="600"/>
              </a:spcBef>
              <a:buNone/>
              <a:defRPr sz="975">
                <a:solidFill>
                  <a:schemeClr val="bg1">
                    <a:lumMod val="85000"/>
                  </a:schemeClr>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58C5B1-EB4F-4AB7-86D5-7A5A424BC9AB}" type="datetime1">
              <a:rPr lang="en-US" smtClean="0"/>
              <a:pPr/>
              <a:t>4/23/2015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8469630" y="0"/>
            <a:ext cx="6858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46404" y="365760"/>
            <a:ext cx="7269480" cy="1325562"/>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46404" y="1828803"/>
            <a:ext cx="644652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7860033" y="1044179"/>
            <a:ext cx="1904999" cy="273844"/>
          </a:xfrm>
          <a:prstGeom prst="rect">
            <a:avLst/>
          </a:prstGeom>
        </p:spPr>
        <p:txBody>
          <a:bodyPr vert="horz" lIns="91440" tIns="45720" rIns="91440" bIns="45720" rtlCol="0" anchor="ctr"/>
          <a:lstStyle>
            <a:lvl1pPr algn="r">
              <a:defRPr sz="788" b="0">
                <a:solidFill>
                  <a:schemeClr val="tx2">
                    <a:lumMod val="20000"/>
                    <a:lumOff val="80000"/>
                  </a:schemeClr>
                </a:solidFill>
              </a:defRPr>
            </a:lvl1pPr>
          </a:lstStyle>
          <a:p>
            <a:fld id="{961CC5E4-7FED-4930-B43D-F8A8855805A7}" type="datetime1">
              <a:rPr lang="en-US" smtClean="0"/>
              <a:pPr/>
              <a:t>4/23/2015</a:t>
            </a:fld>
            <a:endParaRPr lang="en-US" dirty="0"/>
          </a:p>
        </p:txBody>
      </p:sp>
      <p:sp>
        <p:nvSpPr>
          <p:cNvPr id="5" name="Footer Placeholder 4"/>
          <p:cNvSpPr>
            <a:spLocks noGrp="1"/>
          </p:cNvSpPr>
          <p:nvPr>
            <p:ph type="ftr" sz="quarter" idx="3"/>
          </p:nvPr>
        </p:nvSpPr>
        <p:spPr>
          <a:xfrm rot="16200000">
            <a:off x="7021831" y="4092179"/>
            <a:ext cx="3581400" cy="273844"/>
          </a:xfrm>
          <a:prstGeom prst="rect">
            <a:avLst/>
          </a:prstGeom>
        </p:spPr>
        <p:txBody>
          <a:bodyPr vert="horz" lIns="91440" tIns="45720" rIns="91440" bIns="45720" rtlCol="0" anchor="ctr"/>
          <a:lstStyle>
            <a:lvl1pPr algn="l">
              <a:defRPr sz="788">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8469630" y="6172203"/>
            <a:ext cx="685800" cy="593725"/>
          </a:xfrm>
          <a:prstGeom prst="rect">
            <a:avLst/>
          </a:prstGeom>
        </p:spPr>
        <p:txBody>
          <a:bodyPr vert="horz" lIns="45720" tIns="45720" rIns="45720" bIns="45720" rtlCol="0" anchor="ctr">
            <a:normAutofit/>
          </a:bodyPr>
          <a:lstStyle>
            <a:lvl1pPr algn="ctr">
              <a:defRPr sz="2700">
                <a:solidFill>
                  <a:schemeClr val="tx2">
                    <a:lumMod val="60000"/>
                    <a:lumOff val="40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defTabSz="685800" rtl="0" eaLnBrk="1" latinLnBrk="0" hangingPunct="1">
        <a:lnSpc>
          <a:spcPct val="90000"/>
        </a:lnSpc>
        <a:spcBef>
          <a:spcPct val="0"/>
        </a:spcBef>
        <a:buNone/>
        <a:defRPr sz="3300" kern="1200" spc="-38" baseline="0">
          <a:solidFill>
            <a:schemeClr val="tx1"/>
          </a:solidFill>
          <a:latin typeface="+mj-lt"/>
          <a:ea typeface="+mj-ea"/>
          <a:cs typeface="+mj-cs"/>
        </a:defRPr>
      </a:lvl1pPr>
    </p:titleStyle>
    <p:bodyStyle>
      <a:lvl1pPr marL="137160" indent="-137160" algn="l" defTabSz="685800" rtl="0" eaLnBrk="1" latinLnBrk="0" hangingPunct="1">
        <a:lnSpc>
          <a:spcPct val="95000"/>
        </a:lnSpc>
        <a:spcBef>
          <a:spcPts val="1050"/>
        </a:spcBef>
        <a:spcAft>
          <a:spcPts val="150"/>
        </a:spcAft>
        <a:buClr>
          <a:schemeClr val="accent1"/>
        </a:buClr>
        <a:buSzPct val="80000"/>
        <a:buFont typeface="Arial" pitchFamily="34" charset="0"/>
        <a:buChar char="•"/>
        <a:defRPr sz="1350" kern="1200" spc="8" baseline="0">
          <a:solidFill>
            <a:schemeClr val="tx1"/>
          </a:solidFill>
          <a:latin typeface="+mn-lt"/>
          <a:ea typeface="+mn-ea"/>
          <a:cs typeface="+mn-cs"/>
        </a:defRPr>
      </a:lvl1pPr>
      <a:lvl2pPr marL="342900" indent="-137160" algn="l" defTabSz="685800" rtl="0" eaLnBrk="1" latinLnBrk="0" hangingPunct="1">
        <a:lnSpc>
          <a:spcPct val="90000"/>
        </a:lnSpc>
        <a:spcBef>
          <a:spcPts val="225"/>
        </a:spcBef>
        <a:spcAft>
          <a:spcPts val="225"/>
        </a:spcAft>
        <a:buClr>
          <a:schemeClr val="accent1"/>
        </a:buClr>
        <a:buFont typeface="Wingdings 2" pitchFamily="18" charset="2"/>
        <a:buChar char=""/>
        <a:defRPr sz="1200" kern="1200">
          <a:solidFill>
            <a:schemeClr val="tx1">
              <a:lumMod val="85000"/>
              <a:lumOff val="15000"/>
            </a:schemeClr>
          </a:solidFill>
          <a:latin typeface="+mn-lt"/>
          <a:ea typeface="+mn-ea"/>
          <a:cs typeface="+mn-cs"/>
        </a:defRPr>
      </a:lvl2pPr>
      <a:lvl3pPr marL="548640" indent="-13716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3pPr>
      <a:lvl4pPr marL="754380" indent="-13716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4pPr>
      <a:lvl5pPr marL="960120" indent="-13716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5pPr>
      <a:lvl6pPr marL="1200000" indent="-17145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6pPr>
      <a:lvl7pPr marL="1425000" indent="-17145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7pPr>
      <a:lvl8pPr marL="1650000" indent="-17145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8pPr>
      <a:lvl9pPr marL="1875000" indent="-17145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nashp.org/med-home-map" TargetMode="Externa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7041" y="561614"/>
            <a:ext cx="7736241" cy="2690740"/>
          </a:xfrm>
        </p:spPr>
        <p:txBody>
          <a:bodyPr>
            <a:normAutofit fontScale="90000"/>
          </a:bodyPr>
          <a:lstStyle/>
          <a:p>
            <a:pPr>
              <a:lnSpc>
                <a:spcPct val="125000"/>
              </a:lnSpc>
            </a:pPr>
            <a:r>
              <a:rPr lang="en-US" sz="4400" dirty="0"/>
              <a:t>Healthy </a:t>
            </a:r>
            <a:r>
              <a:rPr lang="en-US" sz="4400" dirty="0" smtClean="0"/>
              <a:t>Home </a:t>
            </a:r>
            <a:r>
              <a:rPr lang="en-US" sz="4400" dirty="0"/>
              <a:t>E</a:t>
            </a:r>
            <a:r>
              <a:rPr lang="en-US" sz="4400" dirty="0" smtClean="0"/>
              <a:t>nvironment</a:t>
            </a:r>
            <a:r>
              <a:rPr lang="en-US" sz="4400" dirty="0"/>
              <a:t>, </a:t>
            </a:r>
            <a:r>
              <a:rPr lang="en-US" sz="4400" dirty="0" smtClean="0"/>
              <a:t>Low-Income </a:t>
            </a:r>
            <a:r>
              <a:rPr lang="en-US" sz="4400" dirty="0"/>
              <a:t>C</a:t>
            </a:r>
            <a:r>
              <a:rPr lang="en-US" sz="4400" dirty="0" smtClean="0"/>
              <a:t>hildren </a:t>
            </a:r>
            <a:r>
              <a:rPr lang="en-US" sz="4400" dirty="0"/>
              <a:t>and </a:t>
            </a:r>
            <a:r>
              <a:rPr lang="en-US" sz="4400" dirty="0" smtClean="0"/>
              <a:t>The Patient-Centered </a:t>
            </a:r>
            <a:r>
              <a:rPr lang="en-US" sz="4400" dirty="0"/>
              <a:t>Medical Home</a:t>
            </a:r>
            <a:endParaRPr lang="en-US" sz="44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615142" y="4355869"/>
            <a:ext cx="7829550" cy="1760220"/>
          </a:xfrm>
        </p:spPr>
        <p:txBody>
          <a:bodyPr>
            <a:normAutofit/>
          </a:bodyPr>
          <a:lstStyle/>
          <a:p>
            <a:pPr algn="r">
              <a:spcBef>
                <a:spcPts val="0"/>
              </a:spcBef>
              <a:spcAft>
                <a:spcPts val="0"/>
              </a:spcAft>
            </a:pPr>
            <a:r>
              <a:rPr lang="en-US" altLang="zh-CN" sz="2400" dirty="0" smtClean="0"/>
              <a:t>Break the Cycle</a:t>
            </a:r>
            <a:endParaRPr lang="en-US" altLang="zh-CN" sz="2400" dirty="0"/>
          </a:p>
          <a:p>
            <a:pPr algn="r">
              <a:spcBef>
                <a:spcPts val="0"/>
              </a:spcBef>
              <a:spcAft>
                <a:spcPts val="0"/>
              </a:spcAft>
            </a:pPr>
            <a:r>
              <a:rPr lang="en-US" altLang="zh-CN" sz="2400" dirty="0"/>
              <a:t>Xin Hu</a:t>
            </a:r>
          </a:p>
          <a:p>
            <a:pPr algn="r">
              <a:spcBef>
                <a:spcPts val="0"/>
              </a:spcBef>
              <a:spcAft>
                <a:spcPts val="0"/>
              </a:spcAft>
            </a:pPr>
            <a:r>
              <a:rPr lang="en-US" sz="2400" dirty="0" smtClean="0"/>
              <a:t>2015</a:t>
            </a:r>
            <a:endParaRPr lang="en-US" sz="2400" dirty="0"/>
          </a:p>
        </p:txBody>
      </p:sp>
      <p:sp>
        <p:nvSpPr>
          <p:cNvPr id="5" name="Slide Number Placeholder 4"/>
          <p:cNvSpPr>
            <a:spLocks noGrp="1"/>
          </p:cNvSpPr>
          <p:nvPr>
            <p:ph type="sldNum" sz="quarter" idx="12"/>
          </p:nvPr>
        </p:nvSpPr>
        <p:spPr>
          <a:xfrm>
            <a:off x="8458200" y="6264275"/>
            <a:ext cx="685800" cy="593725"/>
          </a:xfrm>
        </p:spPr>
        <p:txBody>
          <a:bodyPr>
            <a:normAutofit/>
          </a:bodyPr>
          <a:lstStyle/>
          <a:p>
            <a:fld id="{4FAB73BC-B049-4115-A692-8D63A059BFB8}" type="slidenum">
              <a:rPr lang="en-US" sz="1050" smtClean="0">
                <a:solidFill>
                  <a:schemeClr val="tx1"/>
                </a:solidFill>
              </a:rPr>
              <a:pPr/>
              <a:t>1</a:t>
            </a:fld>
            <a:endParaRPr lang="en-US" sz="1050" dirty="0">
              <a:solidFill>
                <a:schemeClr val="tx1"/>
              </a:solidFill>
            </a:endParaRPr>
          </a:p>
        </p:txBody>
      </p:sp>
    </p:spTree>
    <p:extLst>
      <p:ext uri="{BB962C8B-B14F-4D97-AF65-F5344CB8AC3E}">
        <p14:creationId xmlns:p14="http://schemas.microsoft.com/office/powerpoint/2010/main" val="5398914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1714" y="387685"/>
            <a:ext cx="4214654" cy="64247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a:xfrm>
            <a:off x="565540" y="107415"/>
            <a:ext cx="6179810" cy="280270"/>
          </a:xfrm>
          <a:prstGeom prst="rect">
            <a:avLst/>
          </a:prstGeom>
        </p:spPr>
        <p:txBody>
          <a:bodyPr wrap="square">
            <a:spAutoFit/>
          </a:bodyPr>
          <a:lstStyle/>
          <a:p>
            <a:pPr>
              <a:lnSpc>
                <a:spcPct val="107000"/>
              </a:lnSpc>
              <a:spcAft>
                <a:spcPts val="600"/>
              </a:spcAft>
            </a:pPr>
            <a:r>
              <a:rPr lang="en-US" sz="1200" b="1" dirty="0">
                <a:latin typeface="Times New Roman" panose="02020603050405020304" pitchFamily="18" charset="0"/>
                <a:ea typeface="SimSun" panose="02010600030101010101" pitchFamily="2" charset="-122"/>
                <a:cs typeface="Times New Roman" panose="02020603050405020304" pitchFamily="18" charset="0"/>
              </a:rPr>
              <a:t>Table 5.</a:t>
            </a:r>
            <a:r>
              <a:rPr lang="en-US" sz="1200" dirty="0">
                <a:latin typeface="Times New Roman" panose="02020603050405020304" pitchFamily="18" charset="0"/>
                <a:ea typeface="SimSun" panose="02010600030101010101" pitchFamily="2" charset="-122"/>
                <a:cs typeface="Times New Roman" panose="02020603050405020304" pitchFamily="18" charset="0"/>
              </a:rPr>
              <a:t> Odds ratios of Home environment and other confounders for all states and subset states </a:t>
            </a:r>
            <a:endParaRPr lang="en-US" sz="1200" dirty="0">
              <a:latin typeface="Calibri" panose="020F0502020204030204" pitchFamily="34" charset="0"/>
              <a:ea typeface="SimSun" panose="02010600030101010101" pitchFamily="2" charset="-122"/>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4FAB73BC-B049-4115-A692-8D63A059BFB8}" type="slidenum">
              <a:rPr lang="en-US" smtClean="0"/>
              <a:pPr/>
              <a:t>10</a:t>
            </a:fld>
            <a:endParaRPr lang="en-US" dirty="0"/>
          </a:p>
        </p:txBody>
      </p:sp>
      <p:sp>
        <p:nvSpPr>
          <p:cNvPr id="15" name="Rectangle 14"/>
          <p:cNvSpPr/>
          <p:nvPr/>
        </p:nvSpPr>
        <p:spPr>
          <a:xfrm>
            <a:off x="3849629" y="1557794"/>
            <a:ext cx="2225928" cy="169200"/>
          </a:xfrm>
          <a:prstGeom prst="rect">
            <a:avLst/>
          </a:prstGeom>
          <a:solidFill>
            <a:srgbClr val="C00000">
              <a:alpha val="3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3849629" y="2118517"/>
            <a:ext cx="2225928" cy="169200"/>
          </a:xfrm>
          <a:prstGeom prst="rect">
            <a:avLst/>
          </a:prstGeom>
          <a:solidFill>
            <a:srgbClr val="C00000">
              <a:alpha val="3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3849629" y="3790476"/>
            <a:ext cx="944011" cy="531024"/>
          </a:xfrm>
          <a:prstGeom prst="rect">
            <a:avLst/>
          </a:prstGeom>
          <a:solidFill>
            <a:srgbClr val="FFC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3849628" y="5811318"/>
            <a:ext cx="944011" cy="362696"/>
          </a:xfrm>
          <a:prstGeom prst="rect">
            <a:avLst/>
          </a:prstGeom>
          <a:solidFill>
            <a:srgbClr val="FFC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3849629" y="4711723"/>
            <a:ext cx="2225928" cy="169200"/>
          </a:xfrm>
          <a:prstGeom prst="rect">
            <a:avLst/>
          </a:prstGeom>
          <a:solidFill>
            <a:srgbClr val="C00000">
              <a:alpha val="3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3850326" y="3017755"/>
            <a:ext cx="2225928" cy="169200"/>
          </a:xfrm>
          <a:prstGeom prst="rect">
            <a:avLst/>
          </a:prstGeom>
          <a:solidFill>
            <a:srgbClr val="C00000">
              <a:alpha val="3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3862690" y="6578541"/>
            <a:ext cx="944011" cy="169200"/>
          </a:xfrm>
          <a:prstGeom prst="rect">
            <a:avLst/>
          </a:prstGeom>
          <a:solidFill>
            <a:srgbClr val="FFC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3849629" y="5264308"/>
            <a:ext cx="2225928" cy="169200"/>
          </a:xfrm>
          <a:prstGeom prst="rect">
            <a:avLst/>
          </a:prstGeom>
          <a:solidFill>
            <a:srgbClr val="C00000">
              <a:alpha val="3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00493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fade">
                                      <p:cBhvr>
                                        <p:cTn id="10" dur="500"/>
                                        <p:tgtEl>
                                          <p:spTgt spid="2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5679" y="368878"/>
            <a:ext cx="6678678" cy="507831"/>
          </a:xfrm>
          <a:prstGeom prst="rect">
            <a:avLst/>
          </a:prstGeom>
          <a:noFill/>
        </p:spPr>
        <p:txBody>
          <a:bodyPr wrap="square" rtlCol="0">
            <a:spAutoFit/>
          </a:bodyPr>
          <a:lstStyle/>
          <a:p>
            <a:r>
              <a:rPr lang="en-US" sz="2700" b="1" dirty="0" smtClean="0">
                <a:solidFill>
                  <a:schemeClr val="accent6">
                    <a:lumMod val="50000"/>
                  </a:schemeClr>
                </a:solidFill>
                <a:effectLst>
                  <a:outerShdw blurRad="38100" dist="38100" dir="2700000" algn="tl">
                    <a:srgbClr val="000000">
                      <a:alpha val="43137"/>
                    </a:srgbClr>
                  </a:outerShdw>
                </a:effectLst>
              </a:rPr>
              <a:t>KEY FINDINGS</a:t>
            </a:r>
            <a:endParaRPr lang="en-US" sz="2700" b="1" dirty="0">
              <a:solidFill>
                <a:schemeClr val="accent6">
                  <a:lumMod val="50000"/>
                </a:schemeClr>
              </a:solidFill>
              <a:effectLst>
                <a:outerShdw blurRad="38100" dist="38100" dir="2700000" algn="tl">
                  <a:srgbClr val="000000">
                    <a:alpha val="43137"/>
                  </a:srgbClr>
                </a:outerShdw>
              </a:effectLst>
            </a:endParaRPr>
          </a:p>
        </p:txBody>
      </p:sp>
      <p:sp>
        <p:nvSpPr>
          <p:cNvPr id="4" name="TextBox 3"/>
          <p:cNvSpPr txBox="1"/>
          <p:nvPr/>
        </p:nvSpPr>
        <p:spPr>
          <a:xfrm>
            <a:off x="613062" y="1065068"/>
            <a:ext cx="7616537" cy="2308324"/>
          </a:xfrm>
          <a:prstGeom prst="rect">
            <a:avLst/>
          </a:prstGeom>
          <a:noFill/>
        </p:spPr>
        <p:txBody>
          <a:bodyPr wrap="square" rtlCol="0">
            <a:spAutoFit/>
          </a:bodyPr>
          <a:lstStyle/>
          <a:p>
            <a:pPr marL="285750" indent="-285750">
              <a:buFont typeface="Arial" panose="020B0604020202020204" pitchFamily="34" charset="0"/>
              <a:buChar char="•"/>
            </a:pPr>
            <a:r>
              <a:rPr lang="en-US" dirty="0" smtClean="0"/>
              <a:t>Results </a:t>
            </a:r>
            <a:r>
              <a:rPr lang="en-US" dirty="0"/>
              <a:t>suggest that caregivers who engage in healthier child rearing behaviors are more likely to chose higher quality of physician practices as measured by PCMH </a:t>
            </a:r>
            <a:r>
              <a:rPr lang="en-US" dirty="0" smtClean="0"/>
              <a:t>criteria</a:t>
            </a:r>
          </a:p>
          <a:p>
            <a:endParaRPr lang="en-US" dirty="0" smtClean="0"/>
          </a:p>
          <a:p>
            <a:pPr marL="742950" lvl="1" indent="-285750">
              <a:buFont typeface="Wingdings" panose="05000000000000000000" pitchFamily="2" charset="2"/>
              <a:buChar char="§"/>
            </a:pPr>
            <a:r>
              <a:rPr lang="en-US" dirty="0"/>
              <a:t>Subset analysis </a:t>
            </a:r>
            <a:r>
              <a:rPr lang="en-US" dirty="0" smtClean="0"/>
              <a:t>where we secured sufficient PCMH providers, showed </a:t>
            </a:r>
            <a:r>
              <a:rPr lang="en-US" dirty="0"/>
              <a:t>even more dramatic effect of home environment on PCMH use</a:t>
            </a:r>
            <a:endParaRPr lang="en-US" sz="1600" dirty="0"/>
          </a:p>
          <a:p>
            <a:pPr marL="742950" lvl="1" indent="-285750">
              <a:buFont typeface="Wingdings" panose="05000000000000000000" pitchFamily="2" charset="2"/>
              <a:buChar char="§"/>
            </a:pPr>
            <a:endParaRPr lang="en-US" dirty="0"/>
          </a:p>
        </p:txBody>
      </p:sp>
      <p:sp>
        <p:nvSpPr>
          <p:cNvPr id="2" name="Slide Number Placeholder 1"/>
          <p:cNvSpPr>
            <a:spLocks noGrp="1"/>
          </p:cNvSpPr>
          <p:nvPr>
            <p:ph type="sldNum" sz="quarter" idx="12"/>
          </p:nvPr>
        </p:nvSpPr>
        <p:spPr/>
        <p:txBody>
          <a:bodyPr/>
          <a:lstStyle/>
          <a:p>
            <a:fld id="{4FAB73BC-B049-4115-A692-8D63A059BFB8}" type="slidenum">
              <a:rPr lang="en-US" smtClean="0"/>
              <a:pPr/>
              <a:t>11</a:t>
            </a:fld>
            <a:endParaRPr lang="en-US" dirty="0"/>
          </a:p>
        </p:txBody>
      </p:sp>
      <p:sp>
        <p:nvSpPr>
          <p:cNvPr id="5" name="TextBox 4"/>
          <p:cNvSpPr txBox="1"/>
          <p:nvPr/>
        </p:nvSpPr>
        <p:spPr>
          <a:xfrm>
            <a:off x="613062" y="3065902"/>
            <a:ext cx="7060622" cy="3416320"/>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dirty="0"/>
              <a:t>Certain minority groups are </a:t>
            </a:r>
            <a:r>
              <a:rPr lang="en-US" b="1" i="1" u="sng" dirty="0">
                <a:solidFill>
                  <a:srgbClr val="C00000"/>
                </a:solidFill>
                <a:effectLst>
                  <a:outerShdw blurRad="38100" dist="38100" dir="2700000" algn="tl">
                    <a:srgbClr val="000000">
                      <a:alpha val="43137"/>
                    </a:srgbClr>
                  </a:outerShdw>
                </a:effectLst>
              </a:rPr>
              <a:t>LESS LIKELY </a:t>
            </a:r>
            <a:r>
              <a:rPr lang="en-US" dirty="0"/>
              <a:t>to use </a:t>
            </a:r>
            <a:r>
              <a:rPr lang="en-US" dirty="0" smtClean="0"/>
              <a:t>PCMH</a:t>
            </a:r>
            <a:endParaRPr lang="en-US" dirty="0"/>
          </a:p>
          <a:p>
            <a:pPr marL="671513" lvl="1" indent="-214313">
              <a:lnSpc>
                <a:spcPct val="150000"/>
              </a:lnSpc>
              <a:buFont typeface="Arial" panose="020B0604020202020204" pitchFamily="34" charset="0"/>
              <a:buChar char="•"/>
            </a:pPr>
            <a:r>
              <a:rPr lang="en-US" dirty="0"/>
              <a:t>African-American</a:t>
            </a:r>
          </a:p>
          <a:p>
            <a:pPr marL="671513" lvl="1" indent="-214313">
              <a:lnSpc>
                <a:spcPct val="150000"/>
              </a:lnSpc>
              <a:buFont typeface="Arial" panose="020B0604020202020204" pitchFamily="34" charset="0"/>
              <a:buChar char="•"/>
            </a:pPr>
            <a:r>
              <a:rPr lang="en-US" dirty="0"/>
              <a:t>Younger children</a:t>
            </a:r>
          </a:p>
          <a:p>
            <a:pPr marL="671513" lvl="1" indent="-214313">
              <a:lnSpc>
                <a:spcPct val="150000"/>
              </a:lnSpc>
              <a:buFont typeface="Arial" panose="020B0604020202020204" pitchFamily="34" charset="0"/>
              <a:buChar char="•"/>
            </a:pPr>
            <a:r>
              <a:rPr lang="en-US" dirty="0"/>
              <a:t>Non-English speaking </a:t>
            </a:r>
            <a:r>
              <a:rPr lang="en-US" dirty="0" smtClean="0"/>
              <a:t>families</a:t>
            </a:r>
          </a:p>
          <a:p>
            <a:pPr marL="671513" lvl="1" indent="-214313">
              <a:lnSpc>
                <a:spcPct val="150000"/>
              </a:lnSpc>
              <a:buFont typeface="Arial" panose="020B0604020202020204" pitchFamily="34" charset="0"/>
              <a:buChar char="•"/>
            </a:pPr>
            <a:r>
              <a:rPr lang="en-US" dirty="0" smtClean="0"/>
              <a:t>Families under 100% FPL</a:t>
            </a:r>
            <a:endParaRPr lang="en-US" dirty="0"/>
          </a:p>
          <a:p>
            <a:pPr marL="671513" lvl="1" indent="-214313">
              <a:lnSpc>
                <a:spcPct val="150000"/>
              </a:lnSpc>
              <a:buFont typeface="Arial" panose="020B0604020202020204" pitchFamily="34" charset="0"/>
              <a:buChar char="•"/>
            </a:pPr>
            <a:r>
              <a:rPr lang="en-US" dirty="0"/>
              <a:t>Younger mother</a:t>
            </a:r>
          </a:p>
          <a:p>
            <a:pPr marL="671513" lvl="1" indent="-214313">
              <a:lnSpc>
                <a:spcPct val="150000"/>
              </a:lnSpc>
              <a:buFont typeface="Arial" panose="020B0604020202020204" pitchFamily="34" charset="0"/>
              <a:buChar char="•"/>
            </a:pPr>
            <a:r>
              <a:rPr lang="en-US" dirty="0"/>
              <a:t>Less educated caregivers</a:t>
            </a:r>
          </a:p>
          <a:p>
            <a:pPr>
              <a:lnSpc>
                <a:spcPct val="150000"/>
              </a:lnSpc>
            </a:pPr>
            <a:r>
              <a:rPr lang="en-US" dirty="0" smtClean="0"/>
              <a:t>**Concordant with previous research</a:t>
            </a:r>
            <a:endParaRPr lang="en-US" dirty="0"/>
          </a:p>
        </p:txBody>
      </p:sp>
    </p:spTree>
    <p:extLst>
      <p:ext uri="{BB962C8B-B14F-4D97-AF65-F5344CB8AC3E}">
        <p14:creationId xmlns:p14="http://schemas.microsoft.com/office/powerpoint/2010/main" val="113521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6736" y="520755"/>
            <a:ext cx="5310787" cy="461665"/>
          </a:xfrm>
          <a:prstGeom prst="rect">
            <a:avLst/>
          </a:prstGeom>
          <a:noFill/>
        </p:spPr>
        <p:txBody>
          <a:bodyPr wrap="square" rtlCol="0">
            <a:spAutoFit/>
          </a:bodyPr>
          <a:lstStyle/>
          <a:p>
            <a:r>
              <a:rPr lang="en-US" sz="2400" b="1" dirty="0" smtClean="0">
                <a:effectLst>
                  <a:outerShdw blurRad="38100" dist="38100" dir="2700000" algn="tl">
                    <a:srgbClr val="000000">
                      <a:alpha val="43137"/>
                    </a:srgbClr>
                  </a:outerShdw>
                </a:effectLst>
              </a:rPr>
              <a:t>LIMITATIONS</a:t>
            </a:r>
            <a:endParaRPr lang="en-US" sz="2400" b="1" dirty="0">
              <a:effectLst>
                <a:outerShdw blurRad="38100" dist="38100" dir="2700000" algn="tl">
                  <a:srgbClr val="000000">
                    <a:alpha val="43137"/>
                  </a:srgbClr>
                </a:outerShdw>
              </a:effectLst>
            </a:endParaRPr>
          </a:p>
        </p:txBody>
      </p:sp>
      <p:sp>
        <p:nvSpPr>
          <p:cNvPr id="5" name="TextBox 4"/>
          <p:cNvSpPr txBox="1"/>
          <p:nvPr/>
        </p:nvSpPr>
        <p:spPr>
          <a:xfrm>
            <a:off x="549099" y="1115956"/>
            <a:ext cx="7327803" cy="4732065"/>
          </a:xfrm>
          <a:prstGeom prst="rect">
            <a:avLst/>
          </a:prstGeom>
          <a:noFill/>
        </p:spPr>
        <p:txBody>
          <a:bodyPr wrap="square" rtlCol="0">
            <a:spAutoFit/>
          </a:bodyPr>
          <a:lstStyle/>
          <a:p>
            <a:endParaRPr lang="en-US" sz="1350" dirty="0"/>
          </a:p>
          <a:p>
            <a:pPr marL="214313" indent="-214313">
              <a:buFont typeface="Arial" panose="020B0604020202020204" pitchFamily="34" charset="0"/>
              <a:buChar char="•"/>
            </a:pPr>
            <a:r>
              <a:rPr lang="en-US" sz="2000" dirty="0"/>
              <a:t>Cross-sectional data: Cannot prove </a:t>
            </a:r>
            <a:r>
              <a:rPr lang="en-US" sz="2000" dirty="0" smtClean="0"/>
              <a:t>causality</a:t>
            </a:r>
            <a:endParaRPr lang="en-US" sz="2000" dirty="0">
              <a:solidFill>
                <a:srgbClr val="680000"/>
              </a:solidFill>
            </a:endParaRPr>
          </a:p>
          <a:p>
            <a:pPr marL="742950" lvl="1" indent="-285750">
              <a:buFont typeface="Arial" panose="020B0604020202020204" pitchFamily="34" charset="0"/>
              <a:buChar char="•"/>
            </a:pPr>
            <a:endParaRPr lang="en-US" sz="2000" dirty="0"/>
          </a:p>
          <a:p>
            <a:pPr marL="214313" indent="-214313">
              <a:buFont typeface="Arial" panose="020B0604020202020204" pitchFamily="34" charset="0"/>
              <a:buChar char="•"/>
            </a:pPr>
            <a:r>
              <a:rPr lang="en-US" sz="2000" dirty="0"/>
              <a:t>Survey data:</a:t>
            </a:r>
          </a:p>
          <a:p>
            <a:pPr marL="557213" lvl="1" indent="-214313">
              <a:buFont typeface="Wingdings" panose="05000000000000000000" pitchFamily="2" charset="2"/>
              <a:buChar char="Ø"/>
            </a:pPr>
            <a:r>
              <a:rPr lang="en-US" sz="1600" dirty="0"/>
              <a:t>Self-report bias (i.e. smoking status being </a:t>
            </a:r>
            <a:r>
              <a:rPr lang="en-US" sz="2000" dirty="0"/>
              <a:t>underestimated)</a:t>
            </a:r>
          </a:p>
          <a:p>
            <a:pPr marL="214313" indent="-214313">
              <a:buFont typeface="Arial" panose="020B0604020202020204" pitchFamily="34" charset="0"/>
              <a:buChar char="•"/>
            </a:pPr>
            <a:endParaRPr lang="en-US" sz="2000" dirty="0"/>
          </a:p>
          <a:p>
            <a:pPr marL="214313" indent="-214313">
              <a:buFont typeface="Arial" panose="020B0604020202020204" pitchFamily="34" charset="0"/>
              <a:buChar char="•"/>
            </a:pPr>
            <a:endParaRPr lang="en-US" sz="2000" dirty="0"/>
          </a:p>
          <a:p>
            <a:pPr marL="214313" indent="-214313">
              <a:buFont typeface="Arial" panose="020B0604020202020204" pitchFamily="34" charset="0"/>
              <a:buChar char="•"/>
            </a:pPr>
            <a:endParaRPr lang="en-US" sz="2000" dirty="0"/>
          </a:p>
          <a:p>
            <a:pPr marL="214313" indent="-214313">
              <a:buFont typeface="Arial" panose="020B0604020202020204" pitchFamily="34" charset="0"/>
              <a:buChar char="•"/>
            </a:pPr>
            <a:endParaRPr lang="en-US" sz="2000" dirty="0" smtClean="0"/>
          </a:p>
          <a:p>
            <a:endParaRPr lang="en-US" sz="2000" dirty="0"/>
          </a:p>
          <a:p>
            <a:pPr marL="214313" indent="-214313">
              <a:buFont typeface="Arial" panose="020B0604020202020204" pitchFamily="34" charset="0"/>
              <a:buChar char="•"/>
            </a:pPr>
            <a:endParaRPr lang="en-US" sz="1600" dirty="0" smtClean="0"/>
          </a:p>
          <a:p>
            <a:pPr marL="671513" lvl="1" indent="-214313">
              <a:buFont typeface="Arial" panose="020B0604020202020204" pitchFamily="34" charset="0"/>
              <a:buChar char="•"/>
            </a:pPr>
            <a:r>
              <a:rPr lang="en-US" sz="1600" dirty="0" smtClean="0">
                <a:solidFill>
                  <a:srgbClr val="680000"/>
                </a:solidFill>
              </a:rPr>
              <a:t>However, other components of Home Environment showed validity and variability. </a:t>
            </a:r>
          </a:p>
          <a:p>
            <a:pPr lvl="1"/>
            <a:endParaRPr lang="en-US" sz="2000" dirty="0" smtClean="0"/>
          </a:p>
          <a:p>
            <a:pPr marL="557213" lvl="1" indent="-214313">
              <a:buFont typeface="Wingdings" panose="05000000000000000000" pitchFamily="2" charset="2"/>
              <a:buChar char="Ø"/>
            </a:pPr>
            <a:r>
              <a:rPr lang="en-US" sz="2000" dirty="0" smtClean="0"/>
              <a:t>Missing </a:t>
            </a:r>
            <a:r>
              <a:rPr lang="en-US" sz="2000" dirty="0"/>
              <a:t>values: unknown bias</a:t>
            </a:r>
          </a:p>
          <a:p>
            <a:pPr lvl="1"/>
            <a:r>
              <a:rPr lang="en-US" sz="2000" dirty="0"/>
              <a:t>	</a:t>
            </a:r>
            <a:r>
              <a:rPr lang="en-US" sz="1600" dirty="0"/>
              <a:t>Mother’s age (14.3</a:t>
            </a:r>
            <a:r>
              <a:rPr lang="en-US" sz="1600" dirty="0" smtClean="0"/>
              <a:t>%) -  overestimated or underestimated results</a:t>
            </a:r>
            <a:endParaRPr lang="en-US" sz="1600" dirty="0"/>
          </a:p>
        </p:txBody>
      </p:sp>
      <p:pic>
        <p:nvPicPr>
          <p:cNvPr id="10" name="Picture 9"/>
          <p:cNvPicPr>
            <a:picLocks noChangeAspect="1"/>
          </p:cNvPicPr>
          <p:nvPr/>
        </p:nvPicPr>
        <p:blipFill>
          <a:blip r:embed="rId3"/>
          <a:stretch>
            <a:fillRect/>
          </a:stretch>
        </p:blipFill>
        <p:spPr>
          <a:xfrm>
            <a:off x="549099" y="2625634"/>
            <a:ext cx="7805087" cy="1553790"/>
          </a:xfrm>
          <a:prstGeom prst="rect">
            <a:avLst/>
          </a:prstGeom>
        </p:spPr>
      </p:pic>
      <p:sp>
        <p:nvSpPr>
          <p:cNvPr id="11" name="Rectangle 10"/>
          <p:cNvSpPr/>
          <p:nvPr/>
        </p:nvSpPr>
        <p:spPr>
          <a:xfrm>
            <a:off x="2479994" y="3717272"/>
            <a:ext cx="1971648" cy="157243"/>
          </a:xfrm>
          <a:prstGeom prst="rect">
            <a:avLst/>
          </a:prstGeom>
          <a:solidFill>
            <a:srgbClr val="FFC000">
              <a:alpha val="4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Rectangle 11"/>
          <p:cNvSpPr/>
          <p:nvPr/>
        </p:nvSpPr>
        <p:spPr>
          <a:xfrm>
            <a:off x="5413408" y="3717273"/>
            <a:ext cx="2168813" cy="157243"/>
          </a:xfrm>
          <a:prstGeom prst="rect">
            <a:avLst/>
          </a:prstGeom>
          <a:solidFill>
            <a:srgbClr val="FFC000">
              <a:alpha val="4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Slide Number Placeholder 1"/>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16812097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8234" y="441614"/>
            <a:ext cx="4593251" cy="461665"/>
          </a:xfrm>
          <a:prstGeom prst="rect">
            <a:avLst/>
          </a:prstGeom>
          <a:noFill/>
        </p:spPr>
        <p:txBody>
          <a:bodyPr wrap="square" rtlCol="0">
            <a:spAutoFit/>
          </a:bodyPr>
          <a:lstStyle/>
          <a:p>
            <a:r>
              <a:rPr lang="en-US" sz="2400" b="1" dirty="0">
                <a:effectLst>
                  <a:outerShdw blurRad="38100" dist="38100" dir="2700000" algn="tl">
                    <a:srgbClr val="000000">
                      <a:alpha val="43137"/>
                    </a:srgbClr>
                  </a:outerShdw>
                </a:effectLst>
              </a:rPr>
              <a:t>POLICY IMPLICATION</a:t>
            </a:r>
          </a:p>
        </p:txBody>
      </p:sp>
      <p:sp>
        <p:nvSpPr>
          <p:cNvPr id="5" name="TextBox 4"/>
          <p:cNvSpPr txBox="1"/>
          <p:nvPr/>
        </p:nvSpPr>
        <p:spPr>
          <a:xfrm>
            <a:off x="566305" y="1111827"/>
            <a:ext cx="7372349" cy="4004943"/>
          </a:xfrm>
          <a:prstGeom prst="rect">
            <a:avLst/>
          </a:prstGeom>
          <a:noFill/>
        </p:spPr>
        <p:txBody>
          <a:bodyPr wrap="square" rtlCol="0">
            <a:spAutoFit/>
          </a:bodyPr>
          <a:lstStyle/>
          <a:p>
            <a:r>
              <a:rPr lang="en-US" b="1" i="1" dirty="0">
                <a:effectLst>
                  <a:outerShdw blurRad="38100" dist="38100" dir="2700000" algn="tl">
                    <a:srgbClr val="000000">
                      <a:alpha val="43137"/>
                    </a:srgbClr>
                  </a:outerShdw>
                </a:effectLst>
              </a:rPr>
              <a:t>Add to evidence base</a:t>
            </a:r>
          </a:p>
          <a:p>
            <a:pPr marL="557213" lvl="1" indent="-214313">
              <a:buFont typeface="Arial" panose="020B0604020202020204" pitchFamily="34" charset="0"/>
              <a:buChar char="•"/>
            </a:pPr>
            <a:r>
              <a:rPr lang="en-US" sz="1350" dirty="0"/>
              <a:t>Home environment as a important predictor for children’s use </a:t>
            </a:r>
            <a:r>
              <a:rPr lang="en-US" sz="1350"/>
              <a:t>of </a:t>
            </a:r>
            <a:r>
              <a:rPr lang="en-US" sz="1350" smtClean="0"/>
              <a:t>PCMH</a:t>
            </a:r>
          </a:p>
          <a:p>
            <a:pPr marL="557213" lvl="1" indent="-214313">
              <a:buFont typeface="Arial" panose="020B0604020202020204" pitchFamily="34" charset="0"/>
              <a:buChar char="•"/>
            </a:pPr>
            <a:endParaRPr lang="en-US" sz="1350" dirty="0" smtClean="0"/>
          </a:p>
          <a:p>
            <a:pPr marL="0" lvl="1">
              <a:lnSpc>
                <a:spcPct val="150000"/>
              </a:lnSpc>
            </a:pPr>
            <a:r>
              <a:rPr lang="en-US" sz="1350" dirty="0" smtClean="0"/>
              <a:t>Need </a:t>
            </a:r>
            <a:r>
              <a:rPr lang="en-US" sz="1350" dirty="0"/>
              <a:t>to </a:t>
            </a:r>
            <a:r>
              <a:rPr lang="en-US" b="1" i="1" dirty="0">
                <a:effectLst>
                  <a:outerShdw blurRad="38100" dist="38100" dir="2700000" algn="tl">
                    <a:srgbClr val="000000">
                      <a:alpha val="43137"/>
                    </a:srgbClr>
                  </a:outerShdw>
                </a:effectLst>
              </a:rPr>
              <a:t>control for Home Environment </a:t>
            </a:r>
            <a:r>
              <a:rPr lang="en-US" sz="1350" dirty="0"/>
              <a:t>in studies which examine health benefits of PCMH use as justification for care-management payments</a:t>
            </a:r>
          </a:p>
          <a:p>
            <a:pPr marL="557213" lvl="2" indent="-214313">
              <a:lnSpc>
                <a:spcPct val="150000"/>
              </a:lnSpc>
              <a:buFont typeface="Arial" panose="020B0604020202020204" pitchFamily="34" charset="0"/>
              <a:buChar char="•"/>
            </a:pPr>
            <a:r>
              <a:rPr lang="en-US" sz="1350" dirty="0"/>
              <a:t>Impact of PCMH may be overestimated</a:t>
            </a:r>
          </a:p>
          <a:p>
            <a:endParaRPr lang="en-US" sz="1350" dirty="0"/>
          </a:p>
          <a:p>
            <a:r>
              <a:rPr lang="en-US" b="1" i="1" dirty="0">
                <a:effectLst>
                  <a:outerShdw blurRad="38100" dist="38100" dir="2700000" algn="tl">
                    <a:srgbClr val="000000">
                      <a:alpha val="43137"/>
                    </a:srgbClr>
                  </a:outerShdw>
                </a:effectLst>
              </a:rPr>
              <a:t>Consumers can report</a:t>
            </a:r>
            <a:r>
              <a:rPr lang="en-US" dirty="0"/>
              <a:t> </a:t>
            </a:r>
            <a:r>
              <a:rPr lang="en-US" sz="1350" dirty="0"/>
              <a:t>on physician quality using the same indicators used by </a:t>
            </a:r>
            <a:r>
              <a:rPr lang="en-US" sz="1350" dirty="0" smtClean="0"/>
              <a:t>supply side agents (i.e. National </a:t>
            </a:r>
            <a:r>
              <a:rPr lang="en-US" sz="1350" dirty="0"/>
              <a:t>Quality Assessment </a:t>
            </a:r>
            <a:r>
              <a:rPr lang="en-US" sz="1350" dirty="0" smtClean="0"/>
              <a:t>Organization)</a:t>
            </a:r>
            <a:endParaRPr lang="en-US" sz="1350" dirty="0"/>
          </a:p>
          <a:p>
            <a:endParaRPr lang="en-US" dirty="0"/>
          </a:p>
          <a:p>
            <a:r>
              <a:rPr lang="en-US" b="1" i="1" dirty="0">
                <a:effectLst>
                  <a:outerShdw blurRad="38100" dist="38100" dir="2700000" algn="tl">
                    <a:srgbClr val="000000">
                      <a:alpha val="43137"/>
                    </a:srgbClr>
                  </a:outerShdw>
                </a:effectLst>
              </a:rPr>
              <a:t>Future study</a:t>
            </a:r>
            <a:r>
              <a:rPr lang="en-US" dirty="0"/>
              <a:t>: </a:t>
            </a:r>
          </a:p>
          <a:p>
            <a:pPr marL="557213" lvl="1" indent="-214313">
              <a:lnSpc>
                <a:spcPct val="150000"/>
              </a:lnSpc>
              <a:buFont typeface="Arial" panose="020B0604020202020204" pitchFamily="34" charset="0"/>
              <a:buChar char="•"/>
            </a:pPr>
            <a:r>
              <a:rPr lang="en-US" sz="1350" u="sng" dirty="0"/>
              <a:t>Longitudinal</a:t>
            </a:r>
            <a:r>
              <a:rPr lang="en-US" sz="1350" dirty="0"/>
              <a:t>: clarify health effects brought by PCMH vs. home environment</a:t>
            </a:r>
          </a:p>
          <a:p>
            <a:pPr marL="557213" lvl="1" indent="-214313">
              <a:lnSpc>
                <a:spcPct val="150000"/>
              </a:lnSpc>
              <a:buFont typeface="Arial" panose="020B0604020202020204" pitchFamily="34" charset="0"/>
              <a:buChar char="•"/>
            </a:pPr>
            <a:r>
              <a:rPr lang="en-US" sz="1350" dirty="0"/>
              <a:t>Compare </a:t>
            </a:r>
            <a:r>
              <a:rPr lang="en-US" sz="1350" u="sng" dirty="0"/>
              <a:t>consumer reports </a:t>
            </a:r>
            <a:r>
              <a:rPr lang="en-US" sz="1350" dirty="0"/>
              <a:t>of PCMH with </a:t>
            </a:r>
            <a:r>
              <a:rPr lang="en-US" sz="1350" u="sng" dirty="0"/>
              <a:t>supply side ratings </a:t>
            </a:r>
            <a:r>
              <a:rPr lang="en-US" sz="1350" dirty="0"/>
              <a:t>claimed by physicians that practice PCMH</a:t>
            </a:r>
          </a:p>
        </p:txBody>
      </p:sp>
      <p:sp>
        <p:nvSpPr>
          <p:cNvPr id="2" name="Slide Number Placeholder 1"/>
          <p:cNvSpPr>
            <a:spLocks noGrp="1"/>
          </p:cNvSpPr>
          <p:nvPr>
            <p:ph type="sldNum" sz="quarter" idx="12"/>
          </p:nvPr>
        </p:nvSpPr>
        <p:spPr/>
        <p:txBody>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val="40693548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onut 10"/>
          <p:cNvSpPr/>
          <p:nvPr/>
        </p:nvSpPr>
        <p:spPr>
          <a:xfrm>
            <a:off x="1684177" y="367438"/>
            <a:ext cx="6123710" cy="6076377"/>
          </a:xfrm>
          <a:prstGeom prst="donut">
            <a:avLst>
              <a:gd name="adj" fmla="val 41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14</a:t>
            </a:fld>
            <a:endParaRPr lang="en-US" dirty="0"/>
          </a:p>
        </p:txBody>
      </p:sp>
      <p:sp>
        <p:nvSpPr>
          <p:cNvPr id="9" name="Rounded Rectangle 8"/>
          <p:cNvSpPr/>
          <p:nvPr/>
        </p:nvSpPr>
        <p:spPr>
          <a:xfrm>
            <a:off x="750837" y="3458226"/>
            <a:ext cx="2862397" cy="1480451"/>
          </a:xfrm>
          <a:prstGeom prst="roundRect">
            <a:avLst/>
          </a:prstGeom>
          <a:solidFill>
            <a:schemeClr val="accent2"/>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lang="en-US" b="1" dirty="0" smtClean="0">
                <a:effectLst>
                  <a:outerShdw blurRad="38100" dist="38100" dir="2700000" algn="tl">
                    <a:srgbClr val="000000">
                      <a:alpha val="43137"/>
                    </a:srgbClr>
                  </a:outerShdw>
                </a:effectLst>
              </a:rPr>
              <a:t>Health Characteristics</a:t>
            </a:r>
          </a:p>
        </p:txBody>
      </p:sp>
      <p:sp>
        <p:nvSpPr>
          <p:cNvPr id="5" name="Rounded Rectangle 4"/>
          <p:cNvSpPr/>
          <p:nvPr/>
        </p:nvSpPr>
        <p:spPr>
          <a:xfrm>
            <a:off x="3287484" y="155337"/>
            <a:ext cx="3403602" cy="2383067"/>
          </a:xfrm>
          <a:prstGeom prst="roundRect">
            <a:avLst/>
          </a:prstGeom>
          <a:solidFill>
            <a:schemeClr val="accent2"/>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lang="en-US" b="1" dirty="0" smtClean="0">
                <a:effectLst>
                  <a:outerShdw blurRad="38100" dist="38100" dir="2700000" algn="tl">
                    <a:srgbClr val="000000">
                      <a:alpha val="43137"/>
                    </a:srgbClr>
                  </a:outerShdw>
                </a:effectLst>
              </a:rPr>
              <a:t>Personal Characteristics</a:t>
            </a:r>
          </a:p>
          <a:p>
            <a:pPr marL="285750" indent="-285750">
              <a:buFont typeface="Arial" panose="020B0604020202020204" pitchFamily="34" charset="0"/>
              <a:buChar char="•"/>
            </a:pPr>
            <a:r>
              <a:rPr lang="en-US" sz="1400" dirty="0" smtClean="0"/>
              <a:t>Age</a:t>
            </a:r>
          </a:p>
          <a:p>
            <a:pPr marL="285750" indent="-285750">
              <a:buFont typeface="Arial" panose="020B0604020202020204" pitchFamily="34" charset="0"/>
              <a:buChar char="•"/>
            </a:pPr>
            <a:r>
              <a:rPr lang="en-US" sz="1400" dirty="0" smtClean="0"/>
              <a:t>Gender</a:t>
            </a:r>
          </a:p>
          <a:p>
            <a:pPr marL="285750" indent="-285750">
              <a:buFont typeface="Arial" panose="020B0604020202020204" pitchFamily="34" charset="0"/>
              <a:buChar char="•"/>
            </a:pPr>
            <a:r>
              <a:rPr lang="en-US" sz="1400" dirty="0" smtClean="0"/>
              <a:t>Race/ethnicity</a:t>
            </a:r>
          </a:p>
          <a:p>
            <a:pPr marL="285750" indent="-285750">
              <a:buFont typeface="Arial" panose="020B0604020202020204" pitchFamily="34" charset="0"/>
              <a:buChar char="•"/>
            </a:pPr>
            <a:r>
              <a:rPr lang="en-US" sz="1400" dirty="0" smtClean="0"/>
              <a:t>……</a:t>
            </a:r>
          </a:p>
        </p:txBody>
      </p:sp>
      <p:sp>
        <p:nvSpPr>
          <p:cNvPr id="6" name="Rounded Rectangle 5"/>
          <p:cNvSpPr/>
          <p:nvPr/>
        </p:nvSpPr>
        <p:spPr>
          <a:xfrm>
            <a:off x="5878828" y="2048525"/>
            <a:ext cx="2982688" cy="1465943"/>
          </a:xfrm>
          <a:prstGeom prst="roundRect">
            <a:avLst/>
          </a:prstGeom>
          <a:solidFill>
            <a:schemeClr val="accent2"/>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lang="en-US" b="1" dirty="0" smtClean="0">
                <a:effectLst>
                  <a:outerShdw blurRad="38100" dist="38100" dir="2700000" algn="tl">
                    <a:srgbClr val="000000">
                      <a:alpha val="43137"/>
                    </a:srgbClr>
                  </a:outerShdw>
                </a:effectLst>
              </a:rPr>
              <a:t>Environmental Risk Factors</a:t>
            </a:r>
            <a:endParaRPr lang="en-US" b="1" dirty="0">
              <a:effectLst>
                <a:outerShdw blurRad="38100" dist="38100" dir="2700000" algn="tl">
                  <a:srgbClr val="000000">
                    <a:alpha val="43137"/>
                  </a:srgbClr>
                </a:outerShdw>
              </a:effectLst>
            </a:endParaRPr>
          </a:p>
        </p:txBody>
      </p:sp>
      <p:sp>
        <p:nvSpPr>
          <p:cNvPr id="8" name="Rounded Rectangle 7"/>
          <p:cNvSpPr/>
          <p:nvPr/>
        </p:nvSpPr>
        <p:spPr>
          <a:xfrm>
            <a:off x="3185473" y="4381691"/>
            <a:ext cx="3121118" cy="2411642"/>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b="1" dirty="0" smtClean="0">
                <a:effectLst>
                  <a:outerShdw blurRad="38100" dist="38100" dir="2700000" algn="tl">
                    <a:srgbClr val="000000">
                      <a:alpha val="43137"/>
                    </a:srgbClr>
                  </a:outerShdw>
                </a:effectLst>
              </a:rPr>
              <a:t>Health Risk Factors</a:t>
            </a:r>
          </a:p>
          <a:p>
            <a:pPr algn="ctr">
              <a:spcBef>
                <a:spcPts val="600"/>
              </a:spcBef>
              <a:spcAft>
                <a:spcPts val="600"/>
              </a:spcAft>
            </a:pPr>
            <a:r>
              <a:rPr lang="en-US" sz="1400" b="1" dirty="0" smtClean="0">
                <a:effectLst>
                  <a:outerShdw blurRad="38100" dist="38100" dir="2700000" algn="tl">
                    <a:srgbClr val="000000">
                      <a:alpha val="43137"/>
                    </a:srgbClr>
                  </a:outerShdw>
                </a:effectLst>
              </a:rPr>
              <a:t>HOME ENVIRONMENT</a:t>
            </a:r>
          </a:p>
          <a:p>
            <a:pPr marL="285750" indent="-285750">
              <a:buFont typeface="Arial" panose="020B0604020202020204" pitchFamily="34" charset="0"/>
              <a:buChar char="•"/>
            </a:pPr>
            <a:r>
              <a:rPr lang="en-US" sz="1400" dirty="0" smtClean="0"/>
              <a:t>Poor Nutrition</a:t>
            </a:r>
          </a:p>
          <a:p>
            <a:pPr marL="285750" indent="-285750">
              <a:buFont typeface="Arial" panose="020B0604020202020204" pitchFamily="34" charset="0"/>
              <a:buChar char="•"/>
            </a:pPr>
            <a:r>
              <a:rPr lang="en-US" sz="1400" dirty="0" smtClean="0"/>
              <a:t>Physical Activity</a:t>
            </a:r>
          </a:p>
          <a:p>
            <a:pPr marL="285750" indent="-285750">
              <a:buFont typeface="Arial" panose="020B0604020202020204" pitchFamily="34" charset="0"/>
              <a:buChar char="•"/>
            </a:pPr>
            <a:r>
              <a:rPr lang="en-US" sz="1400" dirty="0" smtClean="0"/>
              <a:t>Toxicant Exposure</a:t>
            </a:r>
          </a:p>
          <a:p>
            <a:pPr marL="285750" indent="-285750">
              <a:buFont typeface="Arial" panose="020B0604020202020204" pitchFamily="34" charset="0"/>
              <a:buChar char="•"/>
            </a:pPr>
            <a:r>
              <a:rPr lang="en-US" sz="1400" dirty="0" smtClean="0"/>
              <a:t>Child Neglect &amp; Abuse</a:t>
            </a:r>
          </a:p>
        </p:txBody>
      </p:sp>
      <p:sp>
        <p:nvSpPr>
          <p:cNvPr id="10" name="Rounded Rectangle 9"/>
          <p:cNvSpPr/>
          <p:nvPr/>
        </p:nvSpPr>
        <p:spPr>
          <a:xfrm>
            <a:off x="750837" y="1740121"/>
            <a:ext cx="2862397" cy="1219200"/>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b="1" dirty="0" smtClean="0">
                <a:effectLst>
                  <a:outerShdw blurRad="38100" dist="38100" dir="2700000" algn="tl">
                    <a:srgbClr val="000000">
                      <a:alpha val="43137"/>
                    </a:srgbClr>
                  </a:outerShdw>
                </a:effectLst>
              </a:rPr>
              <a:t>Compound Risk Factors</a:t>
            </a:r>
          </a:p>
          <a:p>
            <a:pPr marL="285750" indent="-285750">
              <a:buFont typeface="Arial" panose="020B0604020202020204" pitchFamily="34" charset="0"/>
              <a:buChar char="•"/>
            </a:pPr>
            <a:r>
              <a:rPr lang="en-US" sz="1400" dirty="0" smtClean="0"/>
              <a:t>Health care quality </a:t>
            </a:r>
          </a:p>
          <a:p>
            <a:r>
              <a:rPr lang="en-US" sz="1400" dirty="0"/>
              <a:t>	</a:t>
            </a:r>
            <a:r>
              <a:rPr lang="en-US" sz="1400" dirty="0" smtClean="0"/>
              <a:t>(Use of PCMH)</a:t>
            </a:r>
            <a:endParaRPr lang="en-US" sz="1400" dirty="0"/>
          </a:p>
        </p:txBody>
      </p:sp>
      <p:sp>
        <p:nvSpPr>
          <p:cNvPr id="7" name="Rounded Rectangle 6"/>
          <p:cNvSpPr/>
          <p:nvPr/>
        </p:nvSpPr>
        <p:spPr>
          <a:xfrm>
            <a:off x="6047870" y="3960774"/>
            <a:ext cx="2597515" cy="1112198"/>
          </a:xfrm>
          <a:prstGeom prst="roundRect">
            <a:avLst/>
          </a:prstGeom>
          <a:solidFill>
            <a:schemeClr val="accent2"/>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lang="en-US" b="1" dirty="0" smtClean="0">
                <a:effectLst>
                  <a:outerShdw blurRad="38100" dist="38100" dir="2700000" algn="tl">
                    <a:srgbClr val="000000">
                      <a:alpha val="43137"/>
                    </a:srgbClr>
                  </a:outerShdw>
                </a:effectLst>
              </a:rPr>
              <a:t>Environmental Characteristics</a:t>
            </a:r>
          </a:p>
        </p:txBody>
      </p:sp>
      <p:sp>
        <p:nvSpPr>
          <p:cNvPr id="2" name="TextBox 1"/>
          <p:cNvSpPr txBox="1"/>
          <p:nvPr/>
        </p:nvSpPr>
        <p:spPr>
          <a:xfrm>
            <a:off x="-165036" y="160010"/>
            <a:ext cx="3478935" cy="369332"/>
          </a:xfrm>
          <a:prstGeom prst="rect">
            <a:avLst/>
          </a:prstGeom>
          <a:noFill/>
        </p:spPr>
        <p:txBody>
          <a:bodyPr wrap="square" rtlCol="0">
            <a:spAutoFit/>
          </a:bodyPr>
          <a:lstStyle/>
          <a:p>
            <a:pPr algn="ctr"/>
            <a:r>
              <a:rPr lang="en-US" b="1" dirty="0" smtClean="0"/>
              <a:t>Break the Cycle </a:t>
            </a:r>
          </a:p>
        </p:txBody>
      </p:sp>
    </p:spTree>
    <p:extLst>
      <p:ext uri="{BB962C8B-B14F-4D97-AF65-F5344CB8AC3E}">
        <p14:creationId xmlns:p14="http://schemas.microsoft.com/office/powerpoint/2010/main" val="7844255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1737" y="2604770"/>
            <a:ext cx="7269480" cy="994172"/>
          </a:xfrm>
        </p:spPr>
        <p:txBody>
          <a:bodyPr>
            <a:normAutofit/>
          </a:bodyPr>
          <a:lstStyle/>
          <a:p>
            <a:r>
              <a:rPr lang="en-US" sz="6000" b="1" dirty="0"/>
              <a:t>Thank you!</a:t>
            </a:r>
          </a:p>
        </p:txBody>
      </p:sp>
      <p:sp>
        <p:nvSpPr>
          <p:cNvPr id="3" name="Slide Number Placeholder 2"/>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16678213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1611" y="1693891"/>
            <a:ext cx="7269480" cy="1325562"/>
          </a:xfrm>
        </p:spPr>
        <p:txBody>
          <a:bodyPr>
            <a:normAutofit/>
          </a:bodyPr>
          <a:lstStyle/>
          <a:p>
            <a:pPr algn="ctr"/>
            <a:r>
              <a:rPr lang="en-US" sz="4000" b="1" dirty="0" smtClean="0"/>
              <a:t>APPENDIX </a:t>
            </a:r>
            <a:endParaRPr lang="en-US" sz="4000" b="1"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12876796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FAB73BC-B049-4115-A692-8D63A059BFB8}" type="slidenum">
              <a:rPr lang="en-US" smtClean="0"/>
              <a:pPr/>
              <a:t>17</a:t>
            </a:fld>
            <a:endParaRPr lang="en-US" dirty="0"/>
          </a:p>
        </p:txBody>
      </p:sp>
      <p:sp>
        <p:nvSpPr>
          <p:cNvPr id="5" name="TextBox 4"/>
          <p:cNvSpPr txBox="1"/>
          <p:nvPr/>
        </p:nvSpPr>
        <p:spPr>
          <a:xfrm>
            <a:off x="580736" y="1123127"/>
            <a:ext cx="7460177" cy="1908215"/>
          </a:xfrm>
          <a:prstGeom prst="rect">
            <a:avLst/>
          </a:prstGeom>
          <a:noFill/>
        </p:spPr>
        <p:txBody>
          <a:bodyPr wrap="square" rtlCol="0">
            <a:spAutoFit/>
          </a:bodyPr>
          <a:lstStyle/>
          <a:p>
            <a:pPr>
              <a:spcBef>
                <a:spcPts val="1200"/>
              </a:spcBef>
              <a:spcAft>
                <a:spcPts val="1200"/>
              </a:spcAft>
            </a:pPr>
            <a:r>
              <a:rPr lang="en-US" sz="2000" b="1" i="1" dirty="0" smtClean="0">
                <a:solidFill>
                  <a:srgbClr val="C00000"/>
                </a:solidFill>
                <a:effectLst>
                  <a:outerShdw blurRad="38100" dist="38100" dir="2700000" algn="tl">
                    <a:srgbClr val="000000">
                      <a:alpha val="43137"/>
                    </a:srgbClr>
                  </a:outerShdw>
                </a:effectLst>
              </a:rPr>
              <a:t>1. PCMH </a:t>
            </a:r>
            <a:r>
              <a:rPr lang="en-US" sz="2000" b="1" i="1" dirty="0">
                <a:solidFill>
                  <a:srgbClr val="C00000"/>
                </a:solidFill>
                <a:effectLst>
                  <a:outerShdw blurRad="38100" dist="38100" dir="2700000" algn="tl">
                    <a:srgbClr val="000000">
                      <a:alpha val="43137"/>
                    </a:srgbClr>
                  </a:outerShdw>
                </a:effectLst>
              </a:rPr>
              <a:t>Accreditation/Recognition</a:t>
            </a:r>
            <a:endParaRPr lang="en-US" sz="2000" dirty="0" smtClean="0">
              <a:effectLst>
                <a:outerShdw blurRad="38100" dist="38100" dir="2700000" algn="tl">
                  <a:srgbClr val="000000">
                    <a:alpha val="43137"/>
                  </a:srgbClr>
                </a:outerShdw>
              </a:effectLst>
            </a:endParaRPr>
          </a:p>
          <a:p>
            <a:pPr marL="285750" indent="-285750">
              <a:buFont typeface="Arial" panose="020B0604020202020204" pitchFamily="34" charset="0"/>
              <a:buChar char="•"/>
            </a:pPr>
            <a:r>
              <a:rPr lang="en-US" dirty="0" smtClean="0"/>
              <a:t>Based on physician reports (supply side evaluation)</a:t>
            </a:r>
          </a:p>
          <a:p>
            <a:pPr marL="285750" indent="-285750">
              <a:buFont typeface="Arial" panose="020B0604020202020204" pitchFamily="34" charset="0"/>
              <a:buChar char="•"/>
            </a:pPr>
            <a:r>
              <a:rPr lang="en-US" dirty="0"/>
              <a:t>Consumer reports (demand side evaluation)</a:t>
            </a:r>
          </a:p>
          <a:p>
            <a:pPr marL="742950" lvl="1" indent="-285750">
              <a:buFont typeface="Arial" panose="020B0604020202020204" pitchFamily="34" charset="0"/>
              <a:buChar char="•"/>
            </a:pPr>
            <a:r>
              <a:rPr lang="en-US" dirty="0"/>
              <a:t>Measure of quality and a proxy of enrollment</a:t>
            </a:r>
          </a:p>
          <a:p>
            <a:pPr marL="742950" lvl="1" indent="-285750">
              <a:buFont typeface="Arial" panose="020B0604020202020204" pitchFamily="34" charset="0"/>
              <a:buChar char="•"/>
            </a:pPr>
            <a:r>
              <a:rPr lang="en-US" dirty="0"/>
              <a:t>Not yet used for reimbursement, just research</a:t>
            </a:r>
          </a:p>
          <a:p>
            <a:pPr marL="285750" indent="-285750">
              <a:buFont typeface="Arial" panose="020B0604020202020204" pitchFamily="34" charset="0"/>
              <a:buChar char="•"/>
            </a:pPr>
            <a:endParaRPr lang="en-US" sz="1600" dirty="0" smtClean="0"/>
          </a:p>
        </p:txBody>
      </p:sp>
      <p:sp>
        <p:nvSpPr>
          <p:cNvPr id="6" name="Title 13"/>
          <p:cNvSpPr>
            <a:spLocks noGrp="1"/>
          </p:cNvSpPr>
          <p:nvPr/>
        </p:nvSpPr>
        <p:spPr>
          <a:xfrm>
            <a:off x="246149" y="0"/>
            <a:ext cx="7269480" cy="1325562"/>
          </a:xfrm>
          <a:prstGeom prst="rect">
            <a:avLst/>
          </a:prstGeom>
        </p:spPr>
        <p:txBody>
          <a:bodyPr vert="horz" lIns="91440" tIns="45720" rIns="91440" bIns="45720" rtlCol="0" anchor="b">
            <a:normAutofit/>
          </a:bodyPr>
          <a:lstStyle>
            <a:lvl1pPr algn="l" defTabSz="685800" rtl="0" eaLnBrk="1" latinLnBrk="0" hangingPunct="1">
              <a:lnSpc>
                <a:spcPct val="90000"/>
              </a:lnSpc>
              <a:spcBef>
                <a:spcPct val="0"/>
              </a:spcBef>
              <a:buNone/>
              <a:defRPr sz="3300" kern="1200" spc="-38" baseline="0">
                <a:solidFill>
                  <a:schemeClr val="tx1"/>
                </a:solidFill>
                <a:latin typeface="+mj-lt"/>
                <a:ea typeface="+mj-ea"/>
                <a:cs typeface="+mj-cs"/>
              </a:defRPr>
            </a:lvl1pPr>
          </a:lstStyle>
          <a:p>
            <a:endParaRPr lang="en-US" dirty="0"/>
          </a:p>
        </p:txBody>
      </p:sp>
      <p:sp>
        <p:nvSpPr>
          <p:cNvPr id="7" name="Title 1"/>
          <p:cNvSpPr>
            <a:spLocks noGrp="1"/>
          </p:cNvSpPr>
          <p:nvPr>
            <p:ph type="title"/>
          </p:nvPr>
        </p:nvSpPr>
        <p:spPr>
          <a:xfrm>
            <a:off x="408510" y="325071"/>
            <a:ext cx="6493077" cy="675419"/>
          </a:xfrm>
        </p:spPr>
        <p:txBody>
          <a:bodyPr>
            <a:normAutofit/>
          </a:bodyPr>
          <a:lstStyle/>
          <a:p>
            <a:r>
              <a:rPr lang="en-US" dirty="0" smtClean="0"/>
              <a:t>PCMH Implementation</a:t>
            </a:r>
            <a:endParaRPr lang="en-US" dirty="0"/>
          </a:p>
        </p:txBody>
      </p:sp>
      <p:sp>
        <p:nvSpPr>
          <p:cNvPr id="8" name="TextBox 7"/>
          <p:cNvSpPr txBox="1"/>
          <p:nvPr/>
        </p:nvSpPr>
        <p:spPr>
          <a:xfrm>
            <a:off x="580736" y="3132421"/>
            <a:ext cx="7888893" cy="1892826"/>
          </a:xfrm>
          <a:prstGeom prst="rect">
            <a:avLst/>
          </a:prstGeom>
          <a:solidFill>
            <a:schemeClr val="bg1"/>
          </a:solidFill>
        </p:spPr>
        <p:txBody>
          <a:bodyPr wrap="square" rtlCol="0">
            <a:spAutoFit/>
          </a:bodyPr>
          <a:lstStyle/>
          <a:p>
            <a:r>
              <a:rPr lang="en-US" sz="2000" b="1" i="1" dirty="0" smtClean="0">
                <a:solidFill>
                  <a:srgbClr val="C00000"/>
                </a:solidFill>
                <a:effectLst>
                  <a:outerShdw blurRad="38100" dist="38100" dir="2700000" algn="tl">
                    <a:srgbClr val="000000">
                      <a:alpha val="43137"/>
                    </a:srgbClr>
                  </a:outerShdw>
                </a:effectLst>
              </a:rPr>
              <a:t>2. Financial incentives for PCMH recognition</a:t>
            </a:r>
          </a:p>
          <a:p>
            <a:pPr>
              <a:lnSpc>
                <a:spcPct val="150000"/>
              </a:lnSpc>
            </a:pPr>
            <a:r>
              <a:rPr lang="en-US" dirty="0"/>
              <a:t>	</a:t>
            </a:r>
            <a:r>
              <a:rPr lang="en-US" dirty="0" smtClean="0"/>
              <a:t>FFS: lump sum payments; monthly payment; higher payment levels</a:t>
            </a:r>
          </a:p>
          <a:p>
            <a:pPr>
              <a:lnSpc>
                <a:spcPct val="150000"/>
              </a:lnSpc>
            </a:pPr>
            <a:r>
              <a:rPr lang="en-US" dirty="0"/>
              <a:t>	</a:t>
            </a:r>
            <a:r>
              <a:rPr lang="en-US" dirty="0" smtClean="0"/>
              <a:t>P4P: comprehensive payment</a:t>
            </a:r>
          </a:p>
          <a:p>
            <a:pPr>
              <a:lnSpc>
                <a:spcPct val="150000"/>
              </a:lnSpc>
            </a:pPr>
            <a:r>
              <a:rPr lang="en-US" dirty="0"/>
              <a:t>	</a:t>
            </a:r>
            <a:r>
              <a:rPr lang="en-US" dirty="0" smtClean="0"/>
              <a:t>Federal/State grants</a:t>
            </a:r>
          </a:p>
          <a:p>
            <a:endParaRPr lang="en-US" sz="1600" dirty="0" smtClean="0"/>
          </a:p>
        </p:txBody>
      </p:sp>
    </p:spTree>
    <p:extLst>
      <p:ext uri="{BB962C8B-B14F-4D97-AF65-F5344CB8AC3E}">
        <p14:creationId xmlns:p14="http://schemas.microsoft.com/office/powerpoint/2010/main" val="12401829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FAB73BC-B049-4115-A692-8D63A059BFB8}" type="slidenum">
              <a:rPr lang="en-US" smtClean="0"/>
              <a:pPr/>
              <a:t>18</a:t>
            </a:fld>
            <a:endParaRPr lang="en-US" dirty="0"/>
          </a:p>
        </p:txBody>
      </p:sp>
      <p:pic>
        <p:nvPicPr>
          <p:cNvPr id="5" name="Picture 4"/>
          <p:cNvPicPr>
            <a:picLocks noChangeAspect="1"/>
          </p:cNvPicPr>
          <p:nvPr/>
        </p:nvPicPr>
        <p:blipFill>
          <a:blip r:embed="rId2"/>
          <a:stretch>
            <a:fillRect/>
          </a:stretch>
        </p:blipFill>
        <p:spPr>
          <a:xfrm>
            <a:off x="822297" y="918319"/>
            <a:ext cx="6544673" cy="3372715"/>
          </a:xfrm>
          <a:prstGeom prst="rect">
            <a:avLst/>
          </a:prstGeom>
        </p:spPr>
      </p:pic>
      <p:sp>
        <p:nvSpPr>
          <p:cNvPr id="6" name="Rectangle 5"/>
          <p:cNvSpPr/>
          <p:nvPr/>
        </p:nvSpPr>
        <p:spPr>
          <a:xfrm>
            <a:off x="188259" y="131221"/>
            <a:ext cx="8281371" cy="523220"/>
          </a:xfrm>
          <a:prstGeom prst="rect">
            <a:avLst/>
          </a:prstGeom>
        </p:spPr>
        <p:txBody>
          <a:bodyPr wrap="square">
            <a:spAutoFit/>
          </a:bodyPr>
          <a:lstStyle/>
          <a:p>
            <a:pPr algn="ctr"/>
            <a:r>
              <a:rPr lang="en-US" altLang="en-US" sz="2800" dirty="0">
                <a:solidFill>
                  <a:schemeClr val="tx2"/>
                </a:solidFill>
                <a:latin typeface="Arial" panose="020B0604020202020204" pitchFamily="34" charset="0"/>
                <a:cs typeface="Arial" panose="020B0604020202020204" pitchFamily="34" charset="0"/>
              </a:rPr>
              <a:t>Overview of </a:t>
            </a:r>
            <a:r>
              <a:rPr lang="en-US" altLang="en-US" sz="2800" dirty="0" smtClean="0">
                <a:solidFill>
                  <a:schemeClr val="tx2"/>
                </a:solidFill>
                <a:latin typeface="Arial" panose="020B0604020202020204" pitchFamily="34" charset="0"/>
                <a:cs typeface="Arial" panose="020B0604020202020204" pitchFamily="34" charset="0"/>
              </a:rPr>
              <a:t>Medicaid/CHIP </a:t>
            </a:r>
            <a:r>
              <a:rPr lang="en-US" altLang="en-US" sz="2800" dirty="0">
                <a:solidFill>
                  <a:schemeClr val="tx2"/>
                </a:solidFill>
                <a:latin typeface="Arial" panose="020B0604020202020204" pitchFamily="34" charset="0"/>
                <a:cs typeface="Arial" panose="020B0604020202020204" pitchFamily="34" charset="0"/>
              </a:rPr>
              <a:t>Medical Home </a:t>
            </a:r>
            <a:r>
              <a:rPr lang="en-US" altLang="en-US" sz="2800" dirty="0" smtClean="0">
                <a:solidFill>
                  <a:schemeClr val="tx2"/>
                </a:solidFill>
                <a:latin typeface="Arial" panose="020B0604020202020204" pitchFamily="34" charset="0"/>
                <a:cs typeface="Arial" panose="020B0604020202020204" pitchFamily="34" charset="0"/>
              </a:rPr>
              <a:t>Activity</a:t>
            </a:r>
            <a:endParaRPr lang="en-US" altLang="en-US" sz="2800" dirty="0">
              <a:solidFill>
                <a:srgbClr val="000000"/>
              </a:solidFill>
              <a:latin typeface="Arial" panose="020B0604020202020204" pitchFamily="34" charset="0"/>
              <a:cs typeface="Arial" panose="020B0604020202020204" pitchFamily="34" charset="0"/>
            </a:endParaRPr>
          </a:p>
        </p:txBody>
      </p:sp>
      <p:sp>
        <p:nvSpPr>
          <p:cNvPr id="8" name="Rectangle 7"/>
          <p:cNvSpPr/>
          <p:nvPr/>
        </p:nvSpPr>
        <p:spPr>
          <a:xfrm>
            <a:off x="538706" y="5278127"/>
            <a:ext cx="7264867" cy="523220"/>
          </a:xfrm>
          <a:prstGeom prst="rect">
            <a:avLst/>
          </a:prstGeom>
        </p:spPr>
        <p:txBody>
          <a:bodyPr wrap="square">
            <a:spAutoFit/>
          </a:bodyPr>
          <a:lstStyle/>
          <a:p>
            <a:pPr marL="285750" indent="-285750">
              <a:buFont typeface="Arial" panose="020B0604020202020204" pitchFamily="34" charset="0"/>
              <a:buChar char="•"/>
            </a:pPr>
            <a:r>
              <a:rPr lang="en-US" altLang="en-US" sz="1400" dirty="0" smtClean="0">
                <a:solidFill>
                  <a:srgbClr val="000000"/>
                </a:solidFill>
                <a:latin typeface="Arial" panose="020B0604020202020204" pitchFamily="34" charset="0"/>
                <a:cs typeface="Arial" panose="020B0604020202020204" pitchFamily="34" charset="0"/>
              </a:rPr>
              <a:t>Among 42 </a:t>
            </a:r>
            <a:r>
              <a:rPr lang="en-US" altLang="en-US" sz="1400" dirty="0">
                <a:solidFill>
                  <a:srgbClr val="000000"/>
                </a:solidFill>
                <a:latin typeface="Arial" panose="020B0604020202020204" pitchFamily="34" charset="0"/>
                <a:cs typeface="Arial" panose="020B0604020202020204" pitchFamily="34" charset="0"/>
              </a:rPr>
              <a:t>State Medicaid/CHIP Programs Planning/Implementing </a:t>
            </a:r>
            <a:r>
              <a:rPr lang="en-US" altLang="en-US" sz="1400" dirty="0" smtClean="0">
                <a:solidFill>
                  <a:srgbClr val="000000"/>
                </a:solidFill>
                <a:latin typeface="Arial" panose="020B0604020202020204" pitchFamily="34" charset="0"/>
                <a:cs typeface="Arial" panose="020B0604020202020204" pitchFamily="34" charset="0"/>
              </a:rPr>
              <a:t>PCMH, 27 </a:t>
            </a:r>
            <a:r>
              <a:rPr lang="en-US" altLang="en-US" sz="1400" dirty="0">
                <a:solidFill>
                  <a:srgbClr val="000000"/>
                </a:solidFill>
                <a:latin typeface="Arial" panose="020B0604020202020204" pitchFamily="34" charset="0"/>
                <a:cs typeface="Arial" panose="020B0604020202020204" pitchFamily="34" charset="0"/>
              </a:rPr>
              <a:t>Making Medical Home </a:t>
            </a:r>
            <a:r>
              <a:rPr lang="en-US" altLang="en-US" sz="1400" dirty="0" smtClean="0">
                <a:solidFill>
                  <a:srgbClr val="000000"/>
                </a:solidFill>
                <a:latin typeface="Arial" panose="020B0604020202020204" pitchFamily="34" charset="0"/>
                <a:cs typeface="Arial" panose="020B0604020202020204" pitchFamily="34" charset="0"/>
              </a:rPr>
              <a:t>Payments</a:t>
            </a:r>
          </a:p>
        </p:txBody>
      </p:sp>
      <p:sp>
        <p:nvSpPr>
          <p:cNvPr id="9" name="Rectangle 8"/>
          <p:cNvSpPr/>
          <p:nvPr/>
        </p:nvSpPr>
        <p:spPr>
          <a:xfrm>
            <a:off x="376516" y="6192066"/>
            <a:ext cx="8093115" cy="276999"/>
          </a:xfrm>
          <a:prstGeom prst="rect">
            <a:avLst/>
          </a:prstGeom>
        </p:spPr>
        <p:txBody>
          <a:bodyPr wrap="square">
            <a:spAutoFit/>
          </a:bodyPr>
          <a:lstStyle/>
          <a:p>
            <a:pPr>
              <a:spcBef>
                <a:spcPct val="50000"/>
              </a:spcBef>
            </a:pPr>
            <a:r>
              <a:rPr lang="en-US" altLang="en-US" sz="1200" dirty="0">
                <a:solidFill>
                  <a:srgbClr val="000000"/>
                </a:solidFill>
                <a:latin typeface="Arial" panose="020B0604020202020204" pitchFamily="34" charset="0"/>
                <a:cs typeface="Arial" panose="020B0604020202020204" pitchFamily="34" charset="0"/>
              </a:rPr>
              <a:t>Source: National Academy for State Health Policy State Scan, October 2012, </a:t>
            </a:r>
            <a:r>
              <a:rPr lang="en-US" altLang="en-US" sz="1200" dirty="0">
                <a:solidFill>
                  <a:srgbClr val="0000FF"/>
                </a:solidFill>
                <a:latin typeface="Arial" panose="020B0604020202020204" pitchFamily="34" charset="0"/>
                <a:cs typeface="Arial" panose="020B0604020202020204" pitchFamily="34" charset="0"/>
                <a:hlinkClick r:id="rId3"/>
              </a:rPr>
              <a:t>http://www.nashp.org/med-home-map</a:t>
            </a:r>
            <a:r>
              <a:rPr lang="en-US" altLang="en-US" sz="1200" dirty="0">
                <a:solidFill>
                  <a:srgbClr val="000000"/>
                </a:solidFill>
                <a:latin typeface="Arial" panose="020B0604020202020204" pitchFamily="34" charset="0"/>
                <a:cs typeface="Arial" panose="020B0604020202020204" pitchFamily="34" charset="0"/>
              </a:rPr>
              <a:t>.</a:t>
            </a:r>
          </a:p>
        </p:txBody>
      </p:sp>
      <p:pic>
        <p:nvPicPr>
          <p:cNvPr id="2" name="Picture 1"/>
          <p:cNvPicPr>
            <a:picLocks noChangeAspect="1"/>
          </p:cNvPicPr>
          <p:nvPr/>
        </p:nvPicPr>
        <p:blipFill>
          <a:blip r:embed="rId4"/>
          <a:stretch>
            <a:fillRect/>
          </a:stretch>
        </p:blipFill>
        <p:spPr>
          <a:xfrm>
            <a:off x="4423073" y="4228876"/>
            <a:ext cx="4121253" cy="859611"/>
          </a:xfrm>
          <a:prstGeom prst="rect">
            <a:avLst/>
          </a:prstGeom>
        </p:spPr>
      </p:pic>
    </p:spTree>
    <p:extLst>
      <p:ext uri="{BB962C8B-B14F-4D97-AF65-F5344CB8AC3E}">
        <p14:creationId xmlns:p14="http://schemas.microsoft.com/office/powerpoint/2010/main" val="16551199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22711" y="114528"/>
            <a:ext cx="6719102" cy="665760"/>
          </a:xfrm>
          <a:prstGeom prst="rect">
            <a:avLst/>
          </a:prstGeom>
        </p:spPr>
        <p:txBody>
          <a:bodyPr vert="horz" lIns="68580" tIns="34290" rIns="68580" bIns="34290" rtlCol="0" anchor="b">
            <a:normAutofit/>
          </a:bodyPr>
          <a:lst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a:lstStyle>
          <a:p>
            <a:r>
              <a:rPr lang="en-US" sz="3300" dirty="0" smtClean="0"/>
              <a:t>VARIABLE</a:t>
            </a:r>
            <a:endParaRPr lang="en-US" sz="3300" dirty="0"/>
          </a:p>
        </p:txBody>
      </p:sp>
      <p:sp>
        <p:nvSpPr>
          <p:cNvPr id="5" name="TextBox 4"/>
          <p:cNvSpPr txBox="1"/>
          <p:nvPr/>
        </p:nvSpPr>
        <p:spPr>
          <a:xfrm>
            <a:off x="407563" y="895734"/>
            <a:ext cx="2511380" cy="369332"/>
          </a:xfrm>
          <a:prstGeom prst="rect">
            <a:avLst/>
          </a:prstGeom>
          <a:noFill/>
        </p:spPr>
        <p:txBody>
          <a:bodyPr wrap="square" rtlCol="0">
            <a:spAutoFit/>
          </a:bodyPr>
          <a:lstStyle/>
          <a:p>
            <a:r>
              <a:rPr lang="en-US" dirty="0"/>
              <a:t>DV: PCMH</a:t>
            </a:r>
          </a:p>
        </p:txBody>
      </p:sp>
      <p:sp>
        <p:nvSpPr>
          <p:cNvPr id="6" name="Rectangle 43"/>
          <p:cNvSpPr>
            <a:spLocks noChangeArrowheads="1"/>
          </p:cNvSpPr>
          <p:nvPr/>
        </p:nvSpPr>
        <p:spPr bwMode="auto">
          <a:xfrm>
            <a:off x="-172221" y="-2905783"/>
            <a:ext cx="112600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endParaRPr lang="en-US" sz="1350"/>
          </a:p>
        </p:txBody>
      </p:sp>
      <p:sp>
        <p:nvSpPr>
          <p:cNvPr id="2" name="Slide Number Placeholder 1"/>
          <p:cNvSpPr>
            <a:spLocks noGrp="1"/>
          </p:cNvSpPr>
          <p:nvPr>
            <p:ph type="sldNum" sz="quarter" idx="12"/>
          </p:nvPr>
        </p:nvSpPr>
        <p:spPr/>
        <p:txBody>
          <a:bodyPr/>
          <a:lstStyle/>
          <a:p>
            <a:fld id="{4FAB73BC-B049-4115-A692-8D63A059BFB8}" type="slidenum">
              <a:rPr lang="en-US" smtClean="0"/>
              <a:pPr/>
              <a:t>19</a:t>
            </a:fld>
            <a:endParaRPr lang="en-US" dirty="0"/>
          </a:p>
        </p:txBody>
      </p:sp>
      <p:grpSp>
        <p:nvGrpSpPr>
          <p:cNvPr id="56" name="Group 55"/>
          <p:cNvGrpSpPr/>
          <p:nvPr/>
        </p:nvGrpSpPr>
        <p:grpSpPr>
          <a:xfrm>
            <a:off x="1372246" y="2090661"/>
            <a:ext cx="460416" cy="425193"/>
            <a:chOff x="0" y="0"/>
            <a:chExt cx="440328" cy="257175"/>
          </a:xfrm>
        </p:grpSpPr>
        <p:cxnSp>
          <p:nvCxnSpPr>
            <p:cNvPr id="112" name="Straight Arrow Connector 111"/>
            <p:cNvCxnSpPr/>
            <p:nvPr/>
          </p:nvCxnSpPr>
          <p:spPr>
            <a:xfrm>
              <a:off x="66675" y="228600"/>
              <a:ext cx="267277" cy="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13" name="Text Box 2"/>
            <p:cNvSpPr txBox="1">
              <a:spLocks noChangeArrowheads="1"/>
            </p:cNvSpPr>
            <p:nvPr/>
          </p:nvSpPr>
          <p:spPr bwMode="auto">
            <a:xfrm>
              <a:off x="0" y="0"/>
              <a:ext cx="440328" cy="257175"/>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200">
                  <a:effectLst/>
                  <a:latin typeface="Times New Roman" panose="02020603050405020304" pitchFamily="18" charset="0"/>
                  <a:ea typeface="SimSun" panose="02010600030101010101" pitchFamily="2" charset="-122"/>
                  <a:cs typeface="Times New Roman" panose="02020603050405020304" pitchFamily="18" charset="0"/>
                </a:rPr>
                <a:t>Yes</a:t>
              </a:r>
              <a:endParaRPr lang="en-US" sz="1200">
                <a:effectLst/>
                <a:latin typeface="Calibri" panose="020F0502020204030204" pitchFamily="34" charset="0"/>
                <a:ea typeface="SimSun" panose="02010600030101010101" pitchFamily="2" charset="-122"/>
                <a:cs typeface="Times New Roman" panose="02020603050405020304" pitchFamily="18" charset="0"/>
              </a:endParaRPr>
            </a:p>
          </p:txBody>
        </p:sp>
      </p:grpSp>
      <p:grpSp>
        <p:nvGrpSpPr>
          <p:cNvPr id="57" name="Group 56"/>
          <p:cNvGrpSpPr/>
          <p:nvPr/>
        </p:nvGrpSpPr>
        <p:grpSpPr>
          <a:xfrm>
            <a:off x="2698686" y="2074913"/>
            <a:ext cx="471381" cy="346454"/>
            <a:chOff x="-1" y="47625"/>
            <a:chExt cx="450812" cy="209550"/>
          </a:xfrm>
        </p:grpSpPr>
        <p:cxnSp>
          <p:nvCxnSpPr>
            <p:cNvPr id="110" name="Straight Arrow Connector 109"/>
            <p:cNvCxnSpPr/>
            <p:nvPr/>
          </p:nvCxnSpPr>
          <p:spPr>
            <a:xfrm>
              <a:off x="38100" y="257175"/>
              <a:ext cx="323850" cy="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11" name="Text Box 2"/>
            <p:cNvSpPr txBox="1">
              <a:spLocks noChangeArrowheads="1"/>
            </p:cNvSpPr>
            <p:nvPr/>
          </p:nvSpPr>
          <p:spPr bwMode="auto">
            <a:xfrm>
              <a:off x="-1" y="47625"/>
              <a:ext cx="450812" cy="209550"/>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200" dirty="0">
                  <a:effectLst/>
                  <a:latin typeface="Times New Roman" panose="02020603050405020304" pitchFamily="18" charset="0"/>
                  <a:ea typeface="SimSun" panose="02010600030101010101" pitchFamily="2" charset="-122"/>
                  <a:cs typeface="Times New Roman" panose="02020603050405020304" pitchFamily="18" charset="0"/>
                </a:rPr>
                <a:t>Yes</a:t>
              </a:r>
              <a:endParaRPr lang="en-US" sz="1200" dirty="0">
                <a:effectLst/>
                <a:latin typeface="Calibri" panose="020F0502020204030204" pitchFamily="34" charset="0"/>
                <a:ea typeface="SimSun" panose="02010600030101010101" pitchFamily="2" charset="-122"/>
                <a:cs typeface="Times New Roman" panose="02020603050405020304" pitchFamily="18" charset="0"/>
              </a:endParaRPr>
            </a:p>
          </p:txBody>
        </p:sp>
      </p:grpSp>
      <p:grpSp>
        <p:nvGrpSpPr>
          <p:cNvPr id="58" name="Group 57"/>
          <p:cNvGrpSpPr/>
          <p:nvPr/>
        </p:nvGrpSpPr>
        <p:grpSpPr>
          <a:xfrm>
            <a:off x="407563" y="2011921"/>
            <a:ext cx="1085270" cy="1874001"/>
            <a:chOff x="-1" y="0"/>
            <a:chExt cx="942976" cy="1133475"/>
          </a:xfrm>
        </p:grpSpPr>
        <p:sp>
          <p:nvSpPr>
            <p:cNvPr id="106" name="Rectangle 105"/>
            <p:cNvSpPr/>
            <p:nvPr/>
          </p:nvSpPr>
          <p:spPr>
            <a:xfrm>
              <a:off x="-1" y="0"/>
              <a:ext cx="885825" cy="552450"/>
            </a:xfrm>
            <a:prstGeom prst="rect">
              <a:avLst/>
            </a:prstGeom>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1200">
                  <a:effectLst/>
                  <a:latin typeface="Times New Roman" panose="02020603050405020304" pitchFamily="18" charset="0"/>
                  <a:ea typeface="SimSun" panose="02010600030101010101" pitchFamily="2" charset="-122"/>
                  <a:cs typeface="Times New Roman" panose="02020603050405020304" pitchFamily="18" charset="0"/>
                </a:rPr>
                <a:t>Personal Doctor/Nurse</a:t>
              </a:r>
              <a:endParaRPr lang="en-US" sz="1200">
                <a:effectLst/>
                <a:ea typeface="SimSun" panose="02010600030101010101" pitchFamily="2" charset="-122"/>
                <a:cs typeface="Times New Roman" panose="02020603050405020304" pitchFamily="18" charset="0"/>
              </a:endParaRPr>
            </a:p>
          </p:txBody>
        </p:sp>
        <p:sp>
          <p:nvSpPr>
            <p:cNvPr id="107" name="Text Box 2"/>
            <p:cNvSpPr txBox="1">
              <a:spLocks noChangeArrowheads="1"/>
            </p:cNvSpPr>
            <p:nvPr/>
          </p:nvSpPr>
          <p:spPr bwMode="auto">
            <a:xfrm>
              <a:off x="171450" y="809625"/>
              <a:ext cx="666750" cy="323850"/>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200">
                  <a:effectLst/>
                  <a:latin typeface="Times New Roman" panose="02020603050405020304" pitchFamily="18" charset="0"/>
                  <a:ea typeface="SimSun" panose="02010600030101010101" pitchFamily="2" charset="-122"/>
                  <a:cs typeface="Times New Roman" panose="02020603050405020304" pitchFamily="18" charset="0"/>
                </a:rPr>
                <a:t>Level 0</a:t>
              </a:r>
              <a:endParaRPr lang="en-US" sz="120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08" name="Text Box 2"/>
            <p:cNvSpPr txBox="1">
              <a:spLocks noChangeArrowheads="1"/>
            </p:cNvSpPr>
            <p:nvPr/>
          </p:nvSpPr>
          <p:spPr bwMode="auto">
            <a:xfrm>
              <a:off x="533400" y="600075"/>
              <a:ext cx="409575" cy="257175"/>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200">
                  <a:effectLst/>
                  <a:latin typeface="Times New Roman" panose="02020603050405020304" pitchFamily="18" charset="0"/>
                  <a:ea typeface="SimSun" panose="02010600030101010101" pitchFamily="2" charset="-122"/>
                  <a:cs typeface="Times New Roman" panose="02020603050405020304" pitchFamily="18" charset="0"/>
                </a:rPr>
                <a:t>No</a:t>
              </a:r>
              <a:endParaRPr lang="en-US" sz="1200">
                <a:effectLst/>
                <a:latin typeface="Calibri" panose="020F0502020204030204" pitchFamily="34" charset="0"/>
                <a:ea typeface="SimSun" panose="02010600030101010101" pitchFamily="2" charset="-122"/>
                <a:cs typeface="Times New Roman" panose="02020603050405020304" pitchFamily="18" charset="0"/>
              </a:endParaRPr>
            </a:p>
          </p:txBody>
        </p:sp>
        <p:cxnSp>
          <p:nvCxnSpPr>
            <p:cNvPr id="109" name="Straight Arrow Connector 108"/>
            <p:cNvCxnSpPr/>
            <p:nvPr/>
          </p:nvCxnSpPr>
          <p:spPr>
            <a:xfrm>
              <a:off x="457200" y="561975"/>
              <a:ext cx="0" cy="2667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59" name="Group 58"/>
          <p:cNvGrpSpPr/>
          <p:nvPr/>
        </p:nvGrpSpPr>
        <p:grpSpPr>
          <a:xfrm>
            <a:off x="1723040" y="2011921"/>
            <a:ext cx="1008533" cy="1905497"/>
            <a:chOff x="0" y="0"/>
            <a:chExt cx="876300" cy="1152525"/>
          </a:xfrm>
        </p:grpSpPr>
        <p:sp>
          <p:nvSpPr>
            <p:cNvPr id="102" name="Rectangle 101"/>
            <p:cNvSpPr/>
            <p:nvPr/>
          </p:nvSpPr>
          <p:spPr>
            <a:xfrm>
              <a:off x="0" y="0"/>
              <a:ext cx="876300" cy="552450"/>
            </a:xfrm>
            <a:prstGeom prst="rect">
              <a:avLst/>
            </a:prstGeom>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1200">
                  <a:effectLst/>
                  <a:latin typeface="Times New Roman" panose="02020603050405020304" pitchFamily="18" charset="0"/>
                  <a:ea typeface="SimSun" panose="02010600030101010101" pitchFamily="2" charset="-122"/>
                  <a:cs typeface="Times New Roman" panose="02020603050405020304" pitchFamily="18" charset="0"/>
                </a:rPr>
                <a:t>Usual Source of Care</a:t>
              </a:r>
              <a:endParaRPr lang="en-US" sz="1200">
                <a:effectLst/>
                <a:ea typeface="SimSun" panose="02010600030101010101" pitchFamily="2" charset="-122"/>
                <a:cs typeface="Times New Roman" panose="02020603050405020304" pitchFamily="18" charset="0"/>
              </a:endParaRPr>
            </a:p>
          </p:txBody>
        </p:sp>
        <p:sp>
          <p:nvSpPr>
            <p:cNvPr id="103" name="Text Box 2"/>
            <p:cNvSpPr txBox="1">
              <a:spLocks noChangeArrowheads="1"/>
            </p:cNvSpPr>
            <p:nvPr/>
          </p:nvSpPr>
          <p:spPr bwMode="auto">
            <a:xfrm>
              <a:off x="466725" y="600075"/>
              <a:ext cx="409575" cy="238125"/>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200" dirty="0">
                  <a:effectLst/>
                  <a:latin typeface="Times New Roman" panose="02020603050405020304" pitchFamily="18" charset="0"/>
                  <a:ea typeface="SimSun" panose="02010600030101010101" pitchFamily="2" charset="-122"/>
                  <a:cs typeface="Times New Roman" panose="02020603050405020304" pitchFamily="18" charset="0"/>
                </a:rPr>
                <a:t>No</a:t>
              </a:r>
              <a:endParaRPr lang="en-US" sz="1200" dirty="0">
                <a:effectLst/>
                <a:latin typeface="Calibri" panose="020F0502020204030204" pitchFamily="34" charset="0"/>
                <a:ea typeface="SimSun" panose="02010600030101010101" pitchFamily="2" charset="-122"/>
                <a:cs typeface="Times New Roman" panose="02020603050405020304" pitchFamily="18" charset="0"/>
              </a:endParaRPr>
            </a:p>
          </p:txBody>
        </p:sp>
        <p:cxnSp>
          <p:nvCxnSpPr>
            <p:cNvPr id="104" name="Straight Arrow Connector 103"/>
            <p:cNvCxnSpPr/>
            <p:nvPr/>
          </p:nvCxnSpPr>
          <p:spPr>
            <a:xfrm>
              <a:off x="400050" y="561975"/>
              <a:ext cx="0" cy="2667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5" name="Text Box 2"/>
            <p:cNvSpPr txBox="1">
              <a:spLocks noChangeArrowheads="1"/>
            </p:cNvSpPr>
            <p:nvPr/>
          </p:nvSpPr>
          <p:spPr bwMode="auto">
            <a:xfrm>
              <a:off x="180975" y="828169"/>
              <a:ext cx="666750" cy="324356"/>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200" dirty="0">
                  <a:effectLst/>
                  <a:latin typeface="Times New Roman" panose="02020603050405020304" pitchFamily="18" charset="0"/>
                  <a:ea typeface="SimSun" panose="02010600030101010101" pitchFamily="2" charset="-122"/>
                  <a:cs typeface="Times New Roman" panose="02020603050405020304" pitchFamily="18" charset="0"/>
                </a:rPr>
                <a:t>Level 0</a:t>
              </a:r>
              <a:endParaRPr lang="en-US" sz="1200" dirty="0">
                <a:effectLst/>
                <a:latin typeface="Calibri" panose="020F0502020204030204" pitchFamily="34" charset="0"/>
                <a:ea typeface="SimSun" panose="02010600030101010101" pitchFamily="2" charset="-122"/>
                <a:cs typeface="Times New Roman" panose="02020603050405020304" pitchFamily="18" charset="0"/>
              </a:endParaRPr>
            </a:p>
          </p:txBody>
        </p:sp>
      </p:grpSp>
      <p:grpSp>
        <p:nvGrpSpPr>
          <p:cNvPr id="60" name="Group 59"/>
          <p:cNvGrpSpPr/>
          <p:nvPr/>
        </p:nvGrpSpPr>
        <p:grpSpPr>
          <a:xfrm>
            <a:off x="3082367" y="2027669"/>
            <a:ext cx="1151043" cy="1700772"/>
            <a:chOff x="-28575" y="19050"/>
            <a:chExt cx="1000125" cy="1028699"/>
          </a:xfrm>
        </p:grpSpPr>
        <p:sp>
          <p:nvSpPr>
            <p:cNvPr id="98" name="Rectangle 97"/>
            <p:cNvSpPr/>
            <p:nvPr/>
          </p:nvSpPr>
          <p:spPr>
            <a:xfrm>
              <a:off x="-28575" y="19050"/>
              <a:ext cx="952500" cy="542925"/>
            </a:xfrm>
            <a:prstGeom prst="rect">
              <a:avLst/>
            </a:prstGeom>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1200">
                  <a:effectLst/>
                  <a:latin typeface="Times New Roman" panose="02020603050405020304" pitchFamily="18" charset="0"/>
                  <a:ea typeface="SimSun" panose="02010600030101010101" pitchFamily="2" charset="-122"/>
                  <a:cs typeface="Times New Roman" panose="02020603050405020304" pitchFamily="18" charset="0"/>
                </a:rPr>
                <a:t>Family Centered Care</a:t>
              </a:r>
              <a:endParaRPr lang="en-US" sz="1200">
                <a:effectLst/>
                <a:ea typeface="SimSun" panose="02010600030101010101" pitchFamily="2" charset="-122"/>
                <a:cs typeface="Times New Roman" panose="02020603050405020304" pitchFamily="18" charset="0"/>
              </a:endParaRPr>
            </a:p>
          </p:txBody>
        </p:sp>
        <p:sp>
          <p:nvSpPr>
            <p:cNvPr id="99" name="Text Box 2"/>
            <p:cNvSpPr txBox="1">
              <a:spLocks noChangeArrowheads="1"/>
            </p:cNvSpPr>
            <p:nvPr/>
          </p:nvSpPr>
          <p:spPr bwMode="auto">
            <a:xfrm>
              <a:off x="257175" y="838200"/>
              <a:ext cx="666750" cy="209549"/>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200" b="1" dirty="0">
                  <a:solidFill>
                    <a:srgbClr val="0070C0"/>
                  </a:solidFill>
                  <a:effectLst>
                    <a:outerShdw blurRad="38100" dist="38100" dir="2700000" algn="tl">
                      <a:srgbClr val="000000">
                        <a:alpha val="43137"/>
                      </a:srgbClr>
                    </a:outerShdw>
                  </a:effectLst>
                  <a:latin typeface="Times New Roman" panose="02020603050405020304" pitchFamily="18" charset="0"/>
                  <a:ea typeface="SimSun" panose="02010600030101010101" pitchFamily="2" charset="-122"/>
                  <a:cs typeface="Times New Roman" panose="02020603050405020304" pitchFamily="18" charset="0"/>
                </a:rPr>
                <a:t>Level 1</a:t>
              </a:r>
              <a:endParaRPr lang="en-US" sz="1200" b="1" dirty="0">
                <a:solidFill>
                  <a:srgbClr val="0070C0"/>
                </a:solidFill>
                <a:effectLst>
                  <a:outerShdw blurRad="38100" dist="38100" dir="2700000" algn="tl">
                    <a:srgbClr val="000000">
                      <a:alpha val="43137"/>
                    </a:srgbClr>
                  </a:outerShdw>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00" name="Text Box 2"/>
            <p:cNvSpPr txBox="1">
              <a:spLocks noChangeArrowheads="1"/>
            </p:cNvSpPr>
            <p:nvPr/>
          </p:nvSpPr>
          <p:spPr bwMode="auto">
            <a:xfrm>
              <a:off x="561975" y="609599"/>
              <a:ext cx="409575" cy="228600"/>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200" dirty="0">
                  <a:effectLst/>
                  <a:latin typeface="Times New Roman" panose="02020603050405020304" pitchFamily="18" charset="0"/>
                  <a:ea typeface="SimSun" panose="02010600030101010101" pitchFamily="2" charset="-122"/>
                  <a:cs typeface="Times New Roman" panose="02020603050405020304" pitchFamily="18" charset="0"/>
                </a:rPr>
                <a:t>No</a:t>
              </a:r>
              <a:endParaRPr lang="en-US" sz="1200" dirty="0">
                <a:effectLst/>
                <a:latin typeface="Calibri" panose="020F0502020204030204" pitchFamily="34" charset="0"/>
                <a:ea typeface="SimSun" panose="02010600030101010101" pitchFamily="2" charset="-122"/>
                <a:cs typeface="Times New Roman" panose="02020603050405020304" pitchFamily="18" charset="0"/>
              </a:endParaRPr>
            </a:p>
          </p:txBody>
        </p:sp>
        <p:cxnSp>
          <p:nvCxnSpPr>
            <p:cNvPr id="101" name="Straight Arrow Connector 100"/>
            <p:cNvCxnSpPr/>
            <p:nvPr/>
          </p:nvCxnSpPr>
          <p:spPr>
            <a:xfrm>
              <a:off x="466725" y="567934"/>
              <a:ext cx="0" cy="29337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87" name="Group 86"/>
          <p:cNvGrpSpPr/>
          <p:nvPr/>
        </p:nvGrpSpPr>
        <p:grpSpPr>
          <a:xfrm>
            <a:off x="4751423" y="4539030"/>
            <a:ext cx="800249" cy="960622"/>
            <a:chOff x="190500" y="552450"/>
            <a:chExt cx="695325" cy="581025"/>
          </a:xfrm>
        </p:grpSpPr>
        <p:sp>
          <p:nvSpPr>
            <p:cNvPr id="95" name="Text Box 2"/>
            <p:cNvSpPr txBox="1">
              <a:spLocks noChangeArrowheads="1"/>
            </p:cNvSpPr>
            <p:nvPr/>
          </p:nvSpPr>
          <p:spPr bwMode="auto">
            <a:xfrm>
              <a:off x="190500" y="838200"/>
              <a:ext cx="666750" cy="295275"/>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200" b="1" dirty="0">
                  <a:solidFill>
                    <a:srgbClr val="0070C0"/>
                  </a:solidFill>
                  <a:effectLst>
                    <a:outerShdw blurRad="38100" dist="38100" dir="2700000" algn="tl">
                      <a:srgbClr val="000000">
                        <a:alpha val="43137"/>
                      </a:srgbClr>
                    </a:outerShdw>
                  </a:effectLst>
                  <a:latin typeface="Times New Roman" panose="02020603050405020304" pitchFamily="18" charset="0"/>
                  <a:ea typeface="SimSun" panose="02010600030101010101" pitchFamily="2" charset="-122"/>
                  <a:cs typeface="Times New Roman" panose="02020603050405020304" pitchFamily="18" charset="0"/>
                </a:rPr>
                <a:t>Level 1</a:t>
              </a:r>
              <a:endParaRPr lang="en-US" sz="1200" b="1" dirty="0">
                <a:solidFill>
                  <a:srgbClr val="0070C0"/>
                </a:solidFill>
                <a:effectLst>
                  <a:outerShdw blurRad="38100" dist="38100" dir="2700000" algn="tl">
                    <a:srgbClr val="000000">
                      <a:alpha val="43137"/>
                    </a:srgbClr>
                  </a:outerShdw>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96" name="Text Box 2"/>
            <p:cNvSpPr txBox="1">
              <a:spLocks noChangeArrowheads="1"/>
            </p:cNvSpPr>
            <p:nvPr/>
          </p:nvSpPr>
          <p:spPr bwMode="auto">
            <a:xfrm>
              <a:off x="476250" y="561975"/>
              <a:ext cx="409575" cy="257175"/>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200">
                  <a:effectLst/>
                  <a:latin typeface="Times New Roman" panose="02020603050405020304" pitchFamily="18" charset="0"/>
                  <a:ea typeface="SimSun" panose="02010600030101010101" pitchFamily="2" charset="-122"/>
                  <a:cs typeface="Times New Roman" panose="02020603050405020304" pitchFamily="18" charset="0"/>
                </a:rPr>
                <a:t>No</a:t>
              </a:r>
              <a:endParaRPr lang="en-US" sz="1200">
                <a:effectLst/>
                <a:latin typeface="Calibri" panose="020F0502020204030204" pitchFamily="34" charset="0"/>
                <a:ea typeface="SimSun" panose="02010600030101010101" pitchFamily="2" charset="-122"/>
                <a:cs typeface="Times New Roman" panose="02020603050405020304" pitchFamily="18" charset="0"/>
              </a:endParaRPr>
            </a:p>
          </p:txBody>
        </p:sp>
        <p:cxnSp>
          <p:nvCxnSpPr>
            <p:cNvPr id="97" name="Straight Arrow Connector 96"/>
            <p:cNvCxnSpPr/>
            <p:nvPr/>
          </p:nvCxnSpPr>
          <p:spPr>
            <a:xfrm>
              <a:off x="447675" y="552450"/>
              <a:ext cx="0" cy="2667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88" name="Rectangle 87"/>
          <p:cNvSpPr/>
          <p:nvPr/>
        </p:nvSpPr>
        <p:spPr>
          <a:xfrm>
            <a:off x="4525575" y="3609904"/>
            <a:ext cx="1116179" cy="913379"/>
          </a:xfrm>
          <a:prstGeom prst="rect">
            <a:avLst/>
          </a:prstGeom>
          <a:solidFill>
            <a:schemeClr val="accent5">
              <a:lumMod val="75000"/>
            </a:schemeClr>
          </a:solidFill>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1200" dirty="0" smtClean="0">
                <a:effectLst/>
                <a:latin typeface="Times New Roman" panose="02020603050405020304" pitchFamily="18" charset="0"/>
                <a:ea typeface="SimSun" panose="02010600030101010101" pitchFamily="2" charset="-122"/>
                <a:cs typeface="Times New Roman" panose="02020603050405020304" pitchFamily="18" charset="0"/>
              </a:rPr>
              <a:t>Getting referrals</a:t>
            </a:r>
            <a:endParaRPr lang="en-US" sz="1200" dirty="0">
              <a:effectLst/>
              <a:ea typeface="SimSun" panose="02010600030101010101" pitchFamily="2" charset="-122"/>
              <a:cs typeface="Times New Roman" panose="02020603050405020304" pitchFamily="18" charset="0"/>
            </a:endParaRPr>
          </a:p>
        </p:txBody>
      </p:sp>
      <p:grpSp>
        <p:nvGrpSpPr>
          <p:cNvPr id="76" name="Group 75"/>
          <p:cNvGrpSpPr/>
          <p:nvPr/>
        </p:nvGrpSpPr>
        <p:grpSpPr>
          <a:xfrm>
            <a:off x="6391450" y="6051002"/>
            <a:ext cx="789286" cy="960622"/>
            <a:chOff x="247650" y="542925"/>
            <a:chExt cx="685800" cy="581025"/>
          </a:xfrm>
        </p:grpSpPr>
        <p:sp>
          <p:nvSpPr>
            <p:cNvPr id="84" name="Text Box 2"/>
            <p:cNvSpPr txBox="1">
              <a:spLocks noChangeArrowheads="1"/>
            </p:cNvSpPr>
            <p:nvPr/>
          </p:nvSpPr>
          <p:spPr bwMode="auto">
            <a:xfrm>
              <a:off x="247650" y="828675"/>
              <a:ext cx="666750" cy="295275"/>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200" b="1" dirty="0">
                  <a:solidFill>
                    <a:srgbClr val="0070C0"/>
                  </a:solidFill>
                  <a:effectLst>
                    <a:outerShdw blurRad="38100" dist="38100" dir="2700000" algn="tl">
                      <a:srgbClr val="000000">
                        <a:alpha val="43137"/>
                      </a:srgbClr>
                    </a:outerShdw>
                  </a:effectLst>
                  <a:latin typeface="Times New Roman" panose="02020603050405020304" pitchFamily="18" charset="0"/>
                  <a:ea typeface="SimSun" panose="02010600030101010101" pitchFamily="2" charset="-122"/>
                  <a:cs typeface="Times New Roman" panose="02020603050405020304" pitchFamily="18" charset="0"/>
                </a:rPr>
                <a:t>Level 1</a:t>
              </a:r>
              <a:endParaRPr lang="en-US" sz="1200" b="1" dirty="0">
                <a:solidFill>
                  <a:srgbClr val="0070C0"/>
                </a:solidFill>
                <a:effectLst>
                  <a:outerShdw blurRad="38100" dist="38100" dir="2700000" algn="tl">
                    <a:srgbClr val="000000">
                      <a:alpha val="43137"/>
                    </a:srgbClr>
                  </a:outerShdw>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85" name="Text Box 2"/>
            <p:cNvSpPr txBox="1">
              <a:spLocks noChangeArrowheads="1"/>
            </p:cNvSpPr>
            <p:nvPr/>
          </p:nvSpPr>
          <p:spPr bwMode="auto">
            <a:xfrm>
              <a:off x="523875" y="542925"/>
              <a:ext cx="409575" cy="257175"/>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200" dirty="0">
                  <a:effectLst/>
                  <a:latin typeface="Times New Roman" panose="02020603050405020304" pitchFamily="18" charset="0"/>
                  <a:ea typeface="SimSun" panose="02010600030101010101" pitchFamily="2" charset="-122"/>
                  <a:cs typeface="Times New Roman" panose="02020603050405020304" pitchFamily="18" charset="0"/>
                </a:rPr>
                <a:t>No</a:t>
              </a:r>
              <a:endParaRPr lang="en-US" sz="1200" dirty="0">
                <a:effectLst/>
                <a:latin typeface="Calibri" panose="020F0502020204030204" pitchFamily="34" charset="0"/>
                <a:ea typeface="SimSun" panose="02010600030101010101" pitchFamily="2" charset="-122"/>
                <a:cs typeface="Times New Roman" panose="02020603050405020304" pitchFamily="18" charset="0"/>
              </a:endParaRPr>
            </a:p>
          </p:txBody>
        </p:sp>
        <p:cxnSp>
          <p:nvCxnSpPr>
            <p:cNvPr id="86" name="Straight Arrow Connector 85"/>
            <p:cNvCxnSpPr/>
            <p:nvPr/>
          </p:nvCxnSpPr>
          <p:spPr>
            <a:xfrm>
              <a:off x="514350" y="561975"/>
              <a:ext cx="0" cy="2667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78" name="Rectangle 77"/>
          <p:cNvSpPr/>
          <p:nvPr/>
        </p:nvSpPr>
        <p:spPr>
          <a:xfrm>
            <a:off x="6050764" y="5145081"/>
            <a:ext cx="1271632" cy="913378"/>
          </a:xfrm>
          <a:prstGeom prst="rect">
            <a:avLst/>
          </a:prstGeom>
          <a:solidFill>
            <a:schemeClr val="accent5">
              <a:lumMod val="75000"/>
            </a:schemeClr>
          </a:solidFill>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en-US" sz="1200" dirty="0" smtClean="0">
                <a:effectLst/>
                <a:latin typeface="Times New Roman" panose="02020603050405020304" pitchFamily="18" charset="0"/>
                <a:ea typeface="SimSun" panose="02010600030101010101" pitchFamily="2" charset="-122"/>
                <a:cs typeface="Times New Roman" panose="02020603050405020304" pitchFamily="18" charset="0"/>
              </a:rPr>
              <a:t>Getting care </a:t>
            </a:r>
            <a:r>
              <a:rPr lang="en-US" sz="1200" dirty="0">
                <a:effectLst/>
                <a:latin typeface="Times New Roman" panose="02020603050405020304" pitchFamily="18" charset="0"/>
                <a:ea typeface="SimSun" panose="02010600030101010101" pitchFamily="2" charset="-122"/>
                <a:cs typeface="Times New Roman" panose="02020603050405020304" pitchFamily="18" charset="0"/>
              </a:rPr>
              <a:t>coordination</a:t>
            </a:r>
            <a:endParaRPr lang="en-US" sz="1200" dirty="0">
              <a:effectLst/>
              <a:ea typeface="SimSun" panose="02010600030101010101" pitchFamily="2" charset="-122"/>
              <a:cs typeface="Times New Roman" panose="02020603050405020304" pitchFamily="18" charset="0"/>
            </a:endParaRPr>
          </a:p>
        </p:txBody>
      </p:sp>
      <p:grpSp>
        <p:nvGrpSpPr>
          <p:cNvPr id="64" name="Group 63"/>
          <p:cNvGrpSpPr/>
          <p:nvPr/>
        </p:nvGrpSpPr>
        <p:grpSpPr>
          <a:xfrm>
            <a:off x="7085169" y="5239383"/>
            <a:ext cx="1215918" cy="716529"/>
            <a:chOff x="175527" y="61913"/>
            <a:chExt cx="1056494" cy="433387"/>
          </a:xfrm>
        </p:grpSpPr>
        <p:cxnSp>
          <p:nvCxnSpPr>
            <p:cNvPr id="73" name="Straight Arrow Connector 72"/>
            <p:cNvCxnSpPr/>
            <p:nvPr/>
          </p:nvCxnSpPr>
          <p:spPr>
            <a:xfrm>
              <a:off x="400947" y="276225"/>
              <a:ext cx="267601" cy="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74" name="Text Box 2"/>
            <p:cNvSpPr txBox="1">
              <a:spLocks noChangeArrowheads="1"/>
            </p:cNvSpPr>
            <p:nvPr/>
          </p:nvSpPr>
          <p:spPr bwMode="auto">
            <a:xfrm>
              <a:off x="175527" y="61913"/>
              <a:ext cx="695325" cy="185737"/>
            </a:xfrm>
            <a:prstGeom prst="rect">
              <a:avLst/>
            </a:prstGeom>
            <a:noFill/>
            <a:ln w="9525">
              <a:no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0"/>
                </a:spcAft>
              </a:pPr>
              <a:r>
                <a:rPr lang="en-US" sz="1200" dirty="0">
                  <a:effectLst/>
                  <a:latin typeface="Times New Roman" panose="02020603050405020304" pitchFamily="18" charset="0"/>
                  <a:ea typeface="SimSun" panose="02010600030101010101" pitchFamily="2" charset="-122"/>
                  <a:cs typeface="Times New Roman" panose="02020603050405020304" pitchFamily="18" charset="0"/>
                </a:rPr>
                <a:t>Yes</a:t>
              </a:r>
              <a:endParaRPr lang="en-US" sz="12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75" name="Text Box 2"/>
            <p:cNvSpPr txBox="1">
              <a:spLocks noChangeArrowheads="1"/>
            </p:cNvSpPr>
            <p:nvPr/>
          </p:nvSpPr>
          <p:spPr bwMode="auto">
            <a:xfrm>
              <a:off x="609597" y="171450"/>
              <a:ext cx="622424" cy="323850"/>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200" b="1" dirty="0">
                  <a:solidFill>
                    <a:srgbClr val="C00000"/>
                  </a:solidFill>
                  <a:effectLst>
                    <a:outerShdw blurRad="38100" dist="38100" dir="2700000" algn="tl">
                      <a:srgbClr val="000000">
                        <a:alpha val="43137"/>
                      </a:srgbClr>
                    </a:outerShdw>
                  </a:effectLst>
                  <a:latin typeface="Times New Roman" panose="02020603050405020304" pitchFamily="18" charset="0"/>
                  <a:ea typeface="SimSun" panose="02010600030101010101" pitchFamily="2" charset="-122"/>
                  <a:cs typeface="Times New Roman" panose="02020603050405020304" pitchFamily="18" charset="0"/>
                </a:rPr>
                <a:t>Level 2</a:t>
              </a:r>
              <a:endParaRPr lang="en-US" sz="1200" b="1" dirty="0">
                <a:solidFill>
                  <a:srgbClr val="C00000"/>
                </a:solidFill>
                <a:effectLst>
                  <a:outerShdw blurRad="38100" dist="38100" dir="2700000" algn="tl">
                    <a:srgbClr val="000000">
                      <a:alpha val="43137"/>
                    </a:srgbClr>
                  </a:outerShdw>
                </a:effectLst>
                <a:latin typeface="Calibri" panose="020F0502020204030204" pitchFamily="34" charset="0"/>
                <a:ea typeface="SimSun" panose="02010600030101010101" pitchFamily="2" charset="-122"/>
                <a:cs typeface="Times New Roman" panose="02020603050405020304" pitchFamily="18" charset="0"/>
              </a:endParaRPr>
            </a:p>
          </p:txBody>
        </p:sp>
      </p:grpSp>
      <p:sp>
        <p:nvSpPr>
          <p:cNvPr id="69" name="Text Box 2"/>
          <p:cNvSpPr txBox="1">
            <a:spLocks noChangeArrowheads="1"/>
          </p:cNvSpPr>
          <p:nvPr/>
        </p:nvSpPr>
        <p:spPr bwMode="auto">
          <a:xfrm>
            <a:off x="4790935" y="956583"/>
            <a:ext cx="716345" cy="535428"/>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200" b="1" dirty="0">
                <a:solidFill>
                  <a:srgbClr val="C00000"/>
                </a:solidFill>
                <a:effectLst>
                  <a:outerShdw blurRad="38100" dist="38100" dir="2700000" algn="tl">
                    <a:srgbClr val="000000">
                      <a:alpha val="43137"/>
                    </a:srgbClr>
                  </a:outerShdw>
                </a:effectLst>
                <a:latin typeface="Times New Roman" panose="02020603050405020304" pitchFamily="18" charset="0"/>
                <a:ea typeface="SimSun" panose="02010600030101010101" pitchFamily="2" charset="-122"/>
                <a:cs typeface="Times New Roman" panose="02020603050405020304" pitchFamily="18" charset="0"/>
              </a:rPr>
              <a:t>Level 2</a:t>
            </a:r>
            <a:endParaRPr lang="en-US" sz="1200" b="1" dirty="0">
              <a:solidFill>
                <a:srgbClr val="C00000"/>
              </a:solidFill>
              <a:effectLst>
                <a:outerShdw blurRad="38100" dist="38100" dir="2700000" algn="tl">
                  <a:srgbClr val="000000">
                    <a:alpha val="43137"/>
                  </a:srgbClr>
                </a:outerShdw>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3" name="Diamond 2"/>
          <p:cNvSpPr/>
          <p:nvPr/>
        </p:nvSpPr>
        <p:spPr>
          <a:xfrm>
            <a:off x="4518430" y="1725079"/>
            <a:ext cx="1148466" cy="1513201"/>
          </a:xfrm>
          <a:prstGeom prst="diamond">
            <a:avLst/>
          </a:prstGeom>
          <a:ln w="19050"/>
        </p:spPr>
        <p:style>
          <a:lnRef idx="2">
            <a:schemeClr val="accent1"/>
          </a:lnRef>
          <a:fillRef idx="1">
            <a:schemeClr val="lt1"/>
          </a:fillRef>
          <a:effectRef idx="0">
            <a:schemeClr val="accent1"/>
          </a:effectRef>
          <a:fontRef idx="minor">
            <a:schemeClr val="dk1"/>
          </a:fontRef>
        </p:style>
        <p:txBody>
          <a:bodyPr lIns="0" rIns="0" rtlCol="0" anchor="ctr"/>
          <a:lstStyle/>
          <a:p>
            <a:pPr algn="ctr"/>
            <a:r>
              <a:rPr lang="en-US" sz="1100" dirty="0" smtClean="0"/>
              <a:t>Need referrals?</a:t>
            </a:r>
            <a:endParaRPr lang="en-US" sz="1100" dirty="0"/>
          </a:p>
        </p:txBody>
      </p:sp>
      <p:sp>
        <p:nvSpPr>
          <p:cNvPr id="114" name="Diamond 113"/>
          <p:cNvSpPr/>
          <p:nvPr/>
        </p:nvSpPr>
        <p:spPr>
          <a:xfrm>
            <a:off x="6094462" y="3267466"/>
            <a:ext cx="1148466" cy="1513201"/>
          </a:xfrm>
          <a:prstGeom prst="diamond">
            <a:avLst/>
          </a:prstGeom>
          <a:ln w="19050"/>
        </p:spPr>
        <p:style>
          <a:lnRef idx="2">
            <a:schemeClr val="accent1"/>
          </a:lnRef>
          <a:fillRef idx="1">
            <a:schemeClr val="lt1"/>
          </a:fillRef>
          <a:effectRef idx="0">
            <a:schemeClr val="accent1"/>
          </a:effectRef>
          <a:fontRef idx="minor">
            <a:schemeClr val="dk1"/>
          </a:fontRef>
        </p:style>
        <p:txBody>
          <a:bodyPr lIns="0" rIns="0" rtlCol="0" anchor="ctr"/>
          <a:lstStyle/>
          <a:p>
            <a:pPr algn="ctr"/>
            <a:r>
              <a:rPr lang="en-US" sz="1100" dirty="0" smtClean="0"/>
              <a:t>Need care coordination?</a:t>
            </a:r>
            <a:endParaRPr lang="en-US" sz="1100" dirty="0"/>
          </a:p>
        </p:txBody>
      </p:sp>
      <p:cxnSp>
        <p:nvCxnSpPr>
          <p:cNvPr id="115" name="Straight Arrow Connector 114"/>
          <p:cNvCxnSpPr/>
          <p:nvPr/>
        </p:nvCxnSpPr>
        <p:spPr>
          <a:xfrm>
            <a:off x="4190508" y="2468610"/>
            <a:ext cx="338626" cy="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16" name="Straight Arrow Connector 115"/>
          <p:cNvCxnSpPr/>
          <p:nvPr/>
        </p:nvCxnSpPr>
        <p:spPr>
          <a:xfrm>
            <a:off x="5078725" y="3234011"/>
            <a:ext cx="0" cy="3644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7" name="Text Box 2"/>
          <p:cNvSpPr txBox="1">
            <a:spLocks noChangeArrowheads="1"/>
          </p:cNvSpPr>
          <p:nvPr/>
        </p:nvSpPr>
        <p:spPr bwMode="auto">
          <a:xfrm>
            <a:off x="4678169" y="3297437"/>
            <a:ext cx="470939" cy="304431"/>
          </a:xfrm>
          <a:prstGeom prst="rect">
            <a:avLst/>
          </a:prstGeom>
          <a:noFill/>
          <a:ln w="9525">
            <a:no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0"/>
              </a:spcAft>
            </a:pPr>
            <a:r>
              <a:rPr lang="en-US" sz="1200" dirty="0">
                <a:effectLst/>
                <a:latin typeface="Times New Roman" panose="02020603050405020304" pitchFamily="18" charset="0"/>
                <a:ea typeface="SimSun" panose="02010600030101010101" pitchFamily="2" charset="-122"/>
                <a:cs typeface="Times New Roman" panose="02020603050405020304" pitchFamily="18" charset="0"/>
              </a:rPr>
              <a:t>Yes</a:t>
            </a:r>
            <a:endParaRPr lang="en-US" sz="1200" dirty="0">
              <a:effectLst/>
              <a:latin typeface="Calibri" panose="020F0502020204030204" pitchFamily="34" charset="0"/>
              <a:ea typeface="SimSun" panose="02010600030101010101" pitchFamily="2" charset="-122"/>
              <a:cs typeface="Times New Roman" panose="02020603050405020304" pitchFamily="18" charset="0"/>
            </a:endParaRPr>
          </a:p>
        </p:txBody>
      </p:sp>
      <p:cxnSp>
        <p:nvCxnSpPr>
          <p:cNvPr id="118" name="Straight Arrow Connector 117"/>
          <p:cNvCxnSpPr/>
          <p:nvPr/>
        </p:nvCxnSpPr>
        <p:spPr>
          <a:xfrm>
            <a:off x="5078725" y="1240044"/>
            <a:ext cx="0" cy="485035"/>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19" name="Text Box 2"/>
          <p:cNvSpPr txBox="1">
            <a:spLocks noChangeArrowheads="1"/>
          </p:cNvSpPr>
          <p:nvPr/>
        </p:nvSpPr>
        <p:spPr bwMode="auto">
          <a:xfrm>
            <a:off x="4677728" y="1432616"/>
            <a:ext cx="471380" cy="377950"/>
          </a:xfrm>
          <a:prstGeom prst="rect">
            <a:avLst/>
          </a:prstGeom>
          <a:noFill/>
          <a:ln w="9525">
            <a:no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800"/>
              </a:spcAft>
            </a:pPr>
            <a:r>
              <a:rPr lang="en-US" sz="1200" dirty="0">
                <a:effectLst/>
                <a:latin typeface="Times New Roman" panose="02020603050405020304" pitchFamily="18" charset="0"/>
                <a:ea typeface="SimSun" panose="02010600030101010101" pitchFamily="2" charset="-122"/>
                <a:cs typeface="Times New Roman" panose="02020603050405020304" pitchFamily="18" charset="0"/>
              </a:rPr>
              <a:t>No</a:t>
            </a:r>
            <a:endParaRPr lang="en-US" sz="1200" dirty="0">
              <a:effectLst/>
              <a:latin typeface="Calibri" panose="020F0502020204030204" pitchFamily="34" charset="0"/>
              <a:ea typeface="SimSun" panose="02010600030101010101" pitchFamily="2" charset="-122"/>
              <a:cs typeface="Times New Roman" panose="02020603050405020304" pitchFamily="18" charset="0"/>
            </a:endParaRPr>
          </a:p>
        </p:txBody>
      </p:sp>
      <p:cxnSp>
        <p:nvCxnSpPr>
          <p:cNvPr id="120" name="Straight Arrow Connector 119"/>
          <p:cNvCxnSpPr/>
          <p:nvPr/>
        </p:nvCxnSpPr>
        <p:spPr>
          <a:xfrm>
            <a:off x="5663239" y="4034694"/>
            <a:ext cx="409738" cy="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21" name="Straight Arrow Connector 120"/>
          <p:cNvCxnSpPr/>
          <p:nvPr/>
        </p:nvCxnSpPr>
        <p:spPr>
          <a:xfrm>
            <a:off x="6652525" y="4770001"/>
            <a:ext cx="0" cy="3644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2" name="Text Box 2"/>
          <p:cNvSpPr txBox="1">
            <a:spLocks noChangeArrowheads="1"/>
          </p:cNvSpPr>
          <p:nvPr/>
        </p:nvSpPr>
        <p:spPr bwMode="auto">
          <a:xfrm>
            <a:off x="6248942" y="4780667"/>
            <a:ext cx="470939" cy="304431"/>
          </a:xfrm>
          <a:prstGeom prst="rect">
            <a:avLst/>
          </a:prstGeom>
          <a:noFill/>
          <a:ln w="9525">
            <a:no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0"/>
              </a:spcAft>
            </a:pPr>
            <a:r>
              <a:rPr lang="en-US" sz="1200" dirty="0">
                <a:effectLst/>
                <a:latin typeface="Times New Roman" panose="02020603050405020304" pitchFamily="18" charset="0"/>
                <a:ea typeface="SimSun" panose="02010600030101010101" pitchFamily="2" charset="-122"/>
                <a:cs typeface="Times New Roman" panose="02020603050405020304" pitchFamily="18" charset="0"/>
              </a:rPr>
              <a:t>Yes</a:t>
            </a:r>
            <a:endParaRPr lang="en-US" sz="12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23" name="Text Box 2"/>
          <p:cNvSpPr txBox="1">
            <a:spLocks noChangeArrowheads="1"/>
          </p:cNvSpPr>
          <p:nvPr/>
        </p:nvSpPr>
        <p:spPr bwMode="auto">
          <a:xfrm>
            <a:off x="5571486" y="3736732"/>
            <a:ext cx="593243" cy="290763"/>
          </a:xfrm>
          <a:prstGeom prst="rect">
            <a:avLst/>
          </a:prstGeom>
          <a:noFill/>
          <a:ln w="9525">
            <a:no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0"/>
              </a:spcAft>
            </a:pPr>
            <a:r>
              <a:rPr lang="en-US" sz="1200" dirty="0">
                <a:effectLst/>
                <a:latin typeface="Times New Roman" panose="02020603050405020304" pitchFamily="18" charset="0"/>
                <a:ea typeface="SimSun" panose="02010600030101010101" pitchFamily="2" charset="-122"/>
                <a:cs typeface="Times New Roman" panose="02020603050405020304" pitchFamily="18" charset="0"/>
              </a:rPr>
              <a:t>Yes</a:t>
            </a:r>
            <a:endParaRPr lang="en-US" sz="12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24" name="Text Box 2"/>
          <p:cNvSpPr txBox="1">
            <a:spLocks noChangeArrowheads="1"/>
          </p:cNvSpPr>
          <p:nvPr/>
        </p:nvSpPr>
        <p:spPr bwMode="auto">
          <a:xfrm>
            <a:off x="6371059" y="2494019"/>
            <a:ext cx="716345" cy="535428"/>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200" b="1" dirty="0">
                <a:solidFill>
                  <a:srgbClr val="C00000"/>
                </a:solidFill>
                <a:effectLst>
                  <a:outerShdw blurRad="38100" dist="38100" dir="2700000" algn="tl">
                    <a:srgbClr val="000000">
                      <a:alpha val="43137"/>
                    </a:srgbClr>
                  </a:outerShdw>
                </a:effectLst>
                <a:latin typeface="Times New Roman" panose="02020603050405020304" pitchFamily="18" charset="0"/>
                <a:ea typeface="SimSun" panose="02010600030101010101" pitchFamily="2" charset="-122"/>
                <a:cs typeface="Times New Roman" panose="02020603050405020304" pitchFamily="18" charset="0"/>
              </a:rPr>
              <a:t>Level 2</a:t>
            </a:r>
            <a:endParaRPr lang="en-US" sz="1200" b="1" dirty="0">
              <a:solidFill>
                <a:srgbClr val="C00000"/>
              </a:solidFill>
              <a:effectLst>
                <a:outerShdw blurRad="38100" dist="38100" dir="2700000" algn="tl">
                  <a:srgbClr val="000000">
                    <a:alpha val="43137"/>
                  </a:srgbClr>
                </a:outerShdw>
              </a:effectLst>
              <a:latin typeface="Calibri" panose="020F0502020204030204" pitchFamily="34" charset="0"/>
              <a:ea typeface="SimSun" panose="02010600030101010101" pitchFamily="2" charset="-122"/>
              <a:cs typeface="Times New Roman" panose="02020603050405020304" pitchFamily="18" charset="0"/>
            </a:endParaRPr>
          </a:p>
        </p:txBody>
      </p:sp>
      <p:cxnSp>
        <p:nvCxnSpPr>
          <p:cNvPr id="125" name="Straight Arrow Connector 124"/>
          <p:cNvCxnSpPr/>
          <p:nvPr/>
        </p:nvCxnSpPr>
        <p:spPr>
          <a:xfrm>
            <a:off x="6658849" y="2777480"/>
            <a:ext cx="0" cy="485035"/>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26" name="Text Box 2"/>
          <p:cNvSpPr txBox="1">
            <a:spLocks noChangeArrowheads="1"/>
          </p:cNvSpPr>
          <p:nvPr/>
        </p:nvSpPr>
        <p:spPr bwMode="auto">
          <a:xfrm>
            <a:off x="6257852" y="2970052"/>
            <a:ext cx="471380" cy="377950"/>
          </a:xfrm>
          <a:prstGeom prst="rect">
            <a:avLst/>
          </a:prstGeom>
          <a:noFill/>
          <a:ln w="9525">
            <a:no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800"/>
              </a:spcAft>
            </a:pPr>
            <a:r>
              <a:rPr lang="en-US" sz="1200" dirty="0">
                <a:effectLst/>
                <a:latin typeface="Times New Roman" panose="02020603050405020304" pitchFamily="18" charset="0"/>
                <a:ea typeface="SimSun" panose="02010600030101010101" pitchFamily="2" charset="-122"/>
                <a:cs typeface="Times New Roman" panose="02020603050405020304" pitchFamily="18" charset="0"/>
              </a:rPr>
              <a:t>No</a:t>
            </a:r>
            <a:endParaRPr lang="en-US" sz="12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7" name="TextBox 6"/>
          <p:cNvSpPr txBox="1"/>
          <p:nvPr/>
        </p:nvSpPr>
        <p:spPr>
          <a:xfrm>
            <a:off x="585181" y="4085605"/>
            <a:ext cx="2596229" cy="1508105"/>
          </a:xfrm>
          <a:prstGeom prst="rect">
            <a:avLst/>
          </a:prstGeom>
          <a:noFill/>
        </p:spPr>
        <p:txBody>
          <a:bodyPr wrap="square" rtlCol="0">
            <a:spAutoFit/>
          </a:bodyPr>
          <a:lstStyle/>
          <a:p>
            <a:r>
              <a:rPr lang="en-US" altLang="zh-CN" sz="1200" dirty="0" smtClean="0"/>
              <a:t>Level 0: met none or only one of the first two criteria</a:t>
            </a:r>
          </a:p>
          <a:p>
            <a:pPr>
              <a:spcBef>
                <a:spcPts val="1200"/>
              </a:spcBef>
            </a:pPr>
            <a:r>
              <a:rPr lang="en-US" sz="1200" dirty="0" smtClean="0"/>
              <a:t>Level 1: met the first two but not the other three criteria</a:t>
            </a:r>
          </a:p>
          <a:p>
            <a:pPr>
              <a:spcBef>
                <a:spcPts val="1200"/>
              </a:spcBef>
            </a:pPr>
            <a:r>
              <a:rPr lang="en-US" sz="1200" dirty="0" smtClean="0"/>
              <a:t>Level 2: met all criteria (the last two were applicable when needed)</a:t>
            </a:r>
            <a:endParaRPr lang="en-US" sz="1200" dirty="0"/>
          </a:p>
        </p:txBody>
      </p:sp>
    </p:spTree>
    <p:extLst>
      <p:ext uri="{BB962C8B-B14F-4D97-AF65-F5344CB8AC3E}">
        <p14:creationId xmlns:p14="http://schemas.microsoft.com/office/powerpoint/2010/main" val="3384024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8476" y="324789"/>
            <a:ext cx="8099525" cy="609753"/>
          </a:xfrm>
        </p:spPr>
        <p:txBody>
          <a:bodyPr>
            <a:normAutofit/>
          </a:bodyPr>
          <a:lstStyle/>
          <a:p>
            <a:r>
              <a:rPr lang="en-US" sz="2800" b="1" dirty="0" smtClean="0">
                <a:latin typeface="Times New Roman" panose="02020603050405020304" pitchFamily="18" charset="0"/>
                <a:cs typeface="Times New Roman" panose="02020603050405020304" pitchFamily="18" charset="0"/>
              </a:rPr>
              <a:t>Patient-Centered Medical Homes (PCMH)</a:t>
            </a:r>
            <a:endParaRPr lang="en-US" sz="2800" b="1" dirty="0">
              <a:latin typeface="Times New Roman" panose="02020603050405020304" pitchFamily="18" charset="0"/>
              <a:cs typeface="Times New Roman" panose="02020603050405020304" pitchFamily="18" charset="0"/>
            </a:endParaRPr>
          </a:p>
        </p:txBody>
      </p:sp>
      <p:sp>
        <p:nvSpPr>
          <p:cNvPr id="6" name="Rectangle 5"/>
          <p:cNvSpPr/>
          <p:nvPr/>
        </p:nvSpPr>
        <p:spPr>
          <a:xfrm>
            <a:off x="269523" y="1090002"/>
            <a:ext cx="8163922" cy="2677656"/>
          </a:xfrm>
          <a:prstGeom prst="rect">
            <a:avLst/>
          </a:prstGeom>
        </p:spPr>
        <p:txBody>
          <a:bodyPr wrap="square">
            <a:spAutoFit/>
          </a:bodyPr>
          <a:lstStyle/>
          <a:p>
            <a:pPr marL="285750" indent="-285750">
              <a:lnSpc>
                <a:spcPct val="120000"/>
              </a:lnSpc>
              <a:buFont typeface="Wingdings" panose="05000000000000000000" pitchFamily="2" charset="2"/>
              <a:buChar char="§"/>
            </a:pPr>
            <a:r>
              <a:rPr lang="en-US" sz="2000" b="1" dirty="0" smtClean="0"/>
              <a:t>PCMH </a:t>
            </a:r>
            <a:r>
              <a:rPr lang="en-US" sz="2000" dirty="0" smtClean="0"/>
              <a:t>is </a:t>
            </a:r>
            <a:r>
              <a:rPr lang="en-US" sz="2000" dirty="0"/>
              <a:t>an approach to providing comprehensive primary care for children, youth and adults. </a:t>
            </a:r>
            <a:r>
              <a:rPr lang="en-US" sz="2000" dirty="0" smtClean="0"/>
              <a:t>It is </a:t>
            </a:r>
            <a:r>
              <a:rPr lang="en-US" sz="2000" dirty="0"/>
              <a:t>a health care setting that facilitates partnerships between individual patients, and their personal physicians, and when appropriate, the patient's </a:t>
            </a:r>
            <a:r>
              <a:rPr lang="en-US" sz="2000" dirty="0" smtClean="0"/>
              <a:t>family.</a:t>
            </a:r>
          </a:p>
          <a:p>
            <a:pPr marL="285750" indent="-285750">
              <a:lnSpc>
                <a:spcPct val="120000"/>
              </a:lnSpc>
              <a:buFont typeface="Wingdings" panose="05000000000000000000" pitchFamily="2" charset="2"/>
              <a:buChar char="§"/>
            </a:pPr>
            <a:endParaRPr lang="en-US" sz="2000" dirty="0"/>
          </a:p>
          <a:p>
            <a:pPr marL="285750" indent="-285750">
              <a:lnSpc>
                <a:spcPct val="120000"/>
              </a:lnSpc>
              <a:buFont typeface="Wingdings" panose="05000000000000000000" pitchFamily="2" charset="2"/>
              <a:buChar char="§"/>
            </a:pPr>
            <a:r>
              <a:rPr lang="en-US" sz="2000" dirty="0" smtClean="0"/>
              <a:t>In 2007, the AAP, AAFP, ACP, and AOA developed joint principles to describe the PCMH, including: </a:t>
            </a:r>
            <a:endParaRPr lang="en-US" sz="2000" b="1" u="sng" dirty="0">
              <a:effectLst>
                <a:outerShdw blurRad="38100" dist="38100" dir="2700000" algn="tl">
                  <a:srgbClr val="000000">
                    <a:alpha val="43137"/>
                  </a:srgbClr>
                </a:outerShdw>
              </a:effectLst>
            </a:endParaRPr>
          </a:p>
        </p:txBody>
      </p:sp>
      <p:sp>
        <p:nvSpPr>
          <p:cNvPr id="7" name="Slide Number Placeholder 6"/>
          <p:cNvSpPr>
            <a:spLocks noGrp="1"/>
          </p:cNvSpPr>
          <p:nvPr>
            <p:ph type="sldNum" sz="quarter" idx="12"/>
          </p:nvPr>
        </p:nvSpPr>
        <p:spPr/>
        <p:txBody>
          <a:bodyPr/>
          <a:lstStyle/>
          <a:p>
            <a:fld id="{4FAB73BC-B049-4115-A692-8D63A059BFB8}" type="slidenum">
              <a:rPr lang="en-US" smtClean="0"/>
              <a:pPr/>
              <a:t>2</a:t>
            </a:fld>
            <a:endParaRPr lang="en-US" dirty="0"/>
          </a:p>
        </p:txBody>
      </p:sp>
      <p:sp>
        <p:nvSpPr>
          <p:cNvPr id="9" name="TextBox 8"/>
          <p:cNvSpPr txBox="1"/>
          <p:nvPr/>
        </p:nvSpPr>
        <p:spPr>
          <a:xfrm>
            <a:off x="4166754" y="3048000"/>
            <a:ext cx="184731" cy="923330"/>
          </a:xfrm>
          <a:prstGeom prst="rect">
            <a:avLst/>
          </a:prstGeom>
          <a:noFill/>
        </p:spPr>
        <p:txBody>
          <a:bodyPr wrap="none" rtlCol="0">
            <a:spAutoFit/>
          </a:bodyPr>
          <a:lstStyle/>
          <a:p>
            <a:endParaRPr lang="en-US" dirty="0" smtClean="0"/>
          </a:p>
          <a:p>
            <a:endParaRPr lang="en-US" dirty="0"/>
          </a:p>
          <a:p>
            <a:endParaRPr lang="en-US" dirty="0"/>
          </a:p>
        </p:txBody>
      </p:sp>
      <p:sp>
        <p:nvSpPr>
          <p:cNvPr id="10" name="TextBox 9"/>
          <p:cNvSpPr txBox="1"/>
          <p:nvPr/>
        </p:nvSpPr>
        <p:spPr>
          <a:xfrm>
            <a:off x="600593" y="3971330"/>
            <a:ext cx="7132321" cy="2031325"/>
          </a:xfrm>
          <a:prstGeom prst="rect">
            <a:avLst/>
          </a:prstGeom>
          <a:noFill/>
        </p:spPr>
        <p:txBody>
          <a:bodyPr wrap="square" rtlCol="0">
            <a:spAutoFit/>
          </a:bodyPr>
          <a:lstStyle/>
          <a:p>
            <a:pPr marL="285750" indent="-285750">
              <a:buFont typeface="Wingdings" panose="05000000000000000000" pitchFamily="2" charset="2"/>
              <a:buChar char="ü"/>
            </a:pPr>
            <a:r>
              <a:rPr lang="en-US" dirty="0" smtClean="0"/>
              <a:t>Personal physician</a:t>
            </a:r>
          </a:p>
          <a:p>
            <a:pPr marL="285750" indent="-285750">
              <a:buFont typeface="Wingdings" panose="05000000000000000000" pitchFamily="2" charset="2"/>
              <a:buChar char="ü"/>
            </a:pPr>
            <a:r>
              <a:rPr lang="en-US" dirty="0" smtClean="0"/>
              <a:t>Physician directed medical practice (team-based practice)</a:t>
            </a:r>
          </a:p>
          <a:p>
            <a:pPr marL="285750" indent="-285750">
              <a:buFont typeface="Wingdings" panose="05000000000000000000" pitchFamily="2" charset="2"/>
              <a:buChar char="ü"/>
            </a:pPr>
            <a:r>
              <a:rPr lang="en-US" dirty="0" smtClean="0"/>
              <a:t>Whole person orientation</a:t>
            </a:r>
          </a:p>
          <a:p>
            <a:pPr marL="285750" indent="-285750">
              <a:buFont typeface="Wingdings" panose="05000000000000000000" pitchFamily="2" charset="2"/>
              <a:buChar char="ü"/>
            </a:pPr>
            <a:r>
              <a:rPr lang="en-US" dirty="0" smtClean="0"/>
              <a:t>Care is coordinated and/or integrated</a:t>
            </a:r>
          </a:p>
          <a:p>
            <a:pPr marL="285750" indent="-285750">
              <a:buFont typeface="Wingdings" panose="05000000000000000000" pitchFamily="2" charset="2"/>
              <a:buChar char="ü"/>
            </a:pPr>
            <a:r>
              <a:rPr lang="en-US" dirty="0" smtClean="0"/>
              <a:t>Quality and safety</a:t>
            </a:r>
          </a:p>
          <a:p>
            <a:pPr marL="285750" indent="-285750">
              <a:buFont typeface="Wingdings" panose="05000000000000000000" pitchFamily="2" charset="2"/>
              <a:buChar char="ü"/>
            </a:pPr>
            <a:r>
              <a:rPr lang="en-US" dirty="0" smtClean="0"/>
              <a:t>Enhanced access</a:t>
            </a:r>
          </a:p>
          <a:p>
            <a:pPr marL="285750" indent="-285750">
              <a:buFont typeface="Wingdings" panose="05000000000000000000" pitchFamily="2" charset="2"/>
              <a:buChar char="ü"/>
            </a:pPr>
            <a:r>
              <a:rPr lang="en-US" dirty="0" smtClean="0"/>
              <a:t>Payment</a:t>
            </a:r>
            <a:endParaRPr lang="en-US" dirty="0"/>
          </a:p>
        </p:txBody>
      </p:sp>
      <p:graphicFrame>
        <p:nvGraphicFramePr>
          <p:cNvPr id="4" name="Diagram 3"/>
          <p:cNvGraphicFramePr/>
          <p:nvPr>
            <p:extLst>
              <p:ext uri="{D42A27DB-BD31-4B8C-83A1-F6EECF244321}">
                <p14:modId xmlns:p14="http://schemas.microsoft.com/office/powerpoint/2010/main" val="3776293391"/>
              </p:ext>
            </p:extLst>
          </p:nvPr>
        </p:nvGraphicFramePr>
        <p:xfrm>
          <a:off x="600593" y="1090002"/>
          <a:ext cx="6801061" cy="50729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82611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6404" y="365760"/>
            <a:ext cx="4820551" cy="787631"/>
          </a:xfrm>
        </p:spPr>
        <p:txBody>
          <a:bodyPr/>
          <a:lstStyle/>
          <a:p>
            <a:r>
              <a:rPr lang="en-US" dirty="0" smtClean="0"/>
              <a:t>APPENDIX</a:t>
            </a:r>
            <a:endParaRPr lang="en-US" dirty="0"/>
          </a:p>
        </p:txBody>
      </p:sp>
      <p:sp>
        <p:nvSpPr>
          <p:cNvPr id="3" name="Content Placeholder 2"/>
          <p:cNvSpPr>
            <a:spLocks noGrp="1"/>
          </p:cNvSpPr>
          <p:nvPr>
            <p:ph idx="1"/>
          </p:nvPr>
        </p:nvSpPr>
        <p:spPr>
          <a:xfrm>
            <a:off x="6047509" y="1506682"/>
            <a:ext cx="2192482" cy="3868469"/>
          </a:xfrm>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20</a:t>
            </a:fld>
            <a:endParaRPr lang="en-US" dirty="0"/>
          </a:p>
        </p:txBody>
      </p:sp>
      <p:pic>
        <p:nvPicPr>
          <p:cNvPr id="5" name="Picture 4"/>
          <p:cNvPicPr>
            <a:picLocks noChangeAspect="1"/>
          </p:cNvPicPr>
          <p:nvPr/>
        </p:nvPicPr>
        <p:blipFill>
          <a:blip r:embed="rId3"/>
          <a:stretch>
            <a:fillRect/>
          </a:stretch>
        </p:blipFill>
        <p:spPr>
          <a:xfrm>
            <a:off x="946403" y="2270936"/>
            <a:ext cx="4957891" cy="3286044"/>
          </a:xfrm>
          <a:prstGeom prst="rect">
            <a:avLst/>
          </a:prstGeom>
        </p:spPr>
      </p:pic>
      <p:sp>
        <p:nvSpPr>
          <p:cNvPr id="6" name="TextBox 5"/>
          <p:cNvSpPr txBox="1"/>
          <p:nvPr/>
        </p:nvSpPr>
        <p:spPr>
          <a:xfrm>
            <a:off x="524435" y="6192066"/>
            <a:ext cx="7288305" cy="276999"/>
          </a:xfrm>
          <a:prstGeom prst="rect">
            <a:avLst/>
          </a:prstGeom>
          <a:noFill/>
        </p:spPr>
        <p:txBody>
          <a:bodyPr wrap="square" rtlCol="0">
            <a:spAutoFit/>
          </a:bodyPr>
          <a:lstStyle/>
          <a:p>
            <a:r>
              <a:rPr lang="en-US" sz="1200" dirty="0" smtClean="0"/>
              <a:t>Source</a:t>
            </a:r>
            <a:r>
              <a:rPr lang="en-US" sz="1200" dirty="0"/>
              <a:t>: Healthcare Intelligence Network </a:t>
            </a:r>
            <a:r>
              <a:rPr lang="en-US" sz="1200" dirty="0" smtClean="0"/>
              <a:t>Patient-Centered Medical Home Survey, March 2010</a:t>
            </a:r>
            <a:endParaRPr lang="en-US" sz="1200" dirty="0"/>
          </a:p>
        </p:txBody>
      </p:sp>
      <p:sp>
        <p:nvSpPr>
          <p:cNvPr id="8" name="TextBox 7"/>
          <p:cNvSpPr txBox="1"/>
          <p:nvPr/>
        </p:nvSpPr>
        <p:spPr>
          <a:xfrm>
            <a:off x="946403" y="5671684"/>
            <a:ext cx="6711303" cy="338554"/>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latin typeface="Times New Roman" panose="02020603050405020304" pitchFamily="18" charset="0"/>
                <a:ea typeface="Tahoma" panose="020B0604030504040204" pitchFamily="34" charset="0"/>
                <a:cs typeface="Times New Roman" panose="02020603050405020304" pitchFamily="18" charset="0"/>
              </a:rPr>
              <a:t>The majority require 1 to 2 years for Medical Home transformation</a:t>
            </a:r>
            <a:endParaRPr lang="en-US" sz="16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9" name="TextBox 8"/>
          <p:cNvSpPr txBox="1"/>
          <p:nvPr/>
        </p:nvSpPr>
        <p:spPr>
          <a:xfrm>
            <a:off x="946403" y="1153391"/>
            <a:ext cx="6711303" cy="1077218"/>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latin typeface="Times New Roman" panose="02020603050405020304" pitchFamily="18" charset="0"/>
                <a:ea typeface="Tahoma" panose="020B0604030504040204" pitchFamily="34" charset="0"/>
                <a:cs typeface="Times New Roman" panose="02020603050405020304" pitchFamily="18" charset="0"/>
              </a:rPr>
              <a:t>Standards for advanced PCMH implementation:</a:t>
            </a:r>
          </a:p>
          <a:p>
            <a:pPr marL="742950" lvl="1" indent="-285750">
              <a:buFont typeface="Arial" panose="020B0604020202020204" pitchFamily="34" charset="0"/>
              <a:buChar char="•"/>
            </a:pPr>
            <a:r>
              <a:rPr lang="en-US" sz="1600" dirty="0" smtClean="0">
                <a:latin typeface="Times New Roman" panose="02020603050405020304" pitchFamily="18" charset="0"/>
                <a:ea typeface="Tahoma" panose="020B0604030504040204" pitchFamily="34" charset="0"/>
                <a:cs typeface="Times New Roman" panose="02020603050405020304" pitchFamily="18" charset="0"/>
              </a:rPr>
              <a:t>First PCMH pilot/project was launched before 2009 (2 years before the 2011-2012 NSCH took place)</a:t>
            </a:r>
          </a:p>
          <a:p>
            <a:pPr marL="742950" lvl="1" indent="-285750">
              <a:buFont typeface="Arial" panose="020B0604020202020204" pitchFamily="34" charset="0"/>
              <a:buChar char="•"/>
            </a:pPr>
            <a:r>
              <a:rPr lang="en-US" sz="1600" dirty="0" smtClean="0">
                <a:latin typeface="Times New Roman" panose="02020603050405020304" pitchFamily="18" charset="0"/>
                <a:ea typeface="Tahoma" panose="020B0604030504040204" pitchFamily="34" charset="0"/>
                <a:cs typeface="Times New Roman" panose="02020603050405020304" pitchFamily="18" charset="0"/>
              </a:rPr>
              <a:t>Considerable amount PCMH activities </a:t>
            </a:r>
            <a:endParaRPr lang="en-US" sz="1600" dirty="0">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4664640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6176" y="116537"/>
            <a:ext cx="6005114" cy="912004"/>
          </a:xfrm>
        </p:spPr>
        <p:txBody>
          <a:bodyPr/>
          <a:lstStyle/>
          <a:p>
            <a:r>
              <a:rPr lang="en-US" b="1" dirty="0" smtClean="0">
                <a:latin typeface="Times New Roman" panose="02020603050405020304" pitchFamily="18" charset="0"/>
                <a:cs typeface="Times New Roman" panose="02020603050405020304" pitchFamily="18" charset="0"/>
              </a:rPr>
              <a:t>PCMH Activities by State</a:t>
            </a:r>
            <a:endParaRPr lang="en-US"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21</a:t>
            </a:fld>
            <a:endParaRPr lang="en-US" dirty="0"/>
          </a:p>
        </p:txBody>
      </p:sp>
      <p:pic>
        <p:nvPicPr>
          <p:cNvPr id="5" name="Picture 4"/>
          <p:cNvPicPr>
            <a:picLocks noChangeAspect="1"/>
          </p:cNvPicPr>
          <p:nvPr/>
        </p:nvPicPr>
        <p:blipFill>
          <a:blip r:embed="rId2"/>
          <a:stretch>
            <a:fillRect/>
          </a:stretch>
        </p:blipFill>
        <p:spPr>
          <a:xfrm>
            <a:off x="573664" y="1028541"/>
            <a:ext cx="7477125" cy="4581525"/>
          </a:xfrm>
          <a:prstGeom prst="rect">
            <a:avLst/>
          </a:prstGeom>
        </p:spPr>
      </p:pic>
      <p:sp>
        <p:nvSpPr>
          <p:cNvPr id="6" name="TextBox 5"/>
          <p:cNvSpPr txBox="1"/>
          <p:nvPr/>
        </p:nvSpPr>
        <p:spPr>
          <a:xfrm>
            <a:off x="524435" y="6192066"/>
            <a:ext cx="7288305" cy="276999"/>
          </a:xfrm>
          <a:prstGeom prst="rect">
            <a:avLst/>
          </a:prstGeom>
          <a:noFill/>
        </p:spPr>
        <p:txBody>
          <a:bodyPr wrap="square" rtlCol="0">
            <a:spAutoFit/>
          </a:bodyPr>
          <a:lstStyle/>
          <a:p>
            <a:r>
              <a:rPr lang="en-US" sz="1200" dirty="0" smtClean="0"/>
              <a:t>Source</a:t>
            </a:r>
            <a:r>
              <a:rPr lang="en-US" sz="1200" dirty="0"/>
              <a:t>: </a:t>
            </a:r>
            <a:r>
              <a:rPr lang="en-US" sz="1200" dirty="0" smtClean="0"/>
              <a:t>Patient-Centered Primary Care Collaborative, 2014</a:t>
            </a:r>
            <a:endParaRPr lang="en-US" sz="1200" dirty="0"/>
          </a:p>
        </p:txBody>
      </p:sp>
    </p:spTree>
    <p:extLst>
      <p:ext uri="{BB962C8B-B14F-4D97-AF65-F5344CB8AC3E}">
        <p14:creationId xmlns:p14="http://schemas.microsoft.com/office/powerpoint/2010/main" val="37098473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68979" y="70414"/>
            <a:ext cx="6049851" cy="289951"/>
          </a:xfrm>
          <a:prstGeom prst="rect">
            <a:avLst/>
          </a:prstGeom>
        </p:spPr>
        <p:txBody>
          <a:bodyPr wrap="square">
            <a:spAutoFit/>
          </a:bodyPr>
          <a:lstStyle/>
          <a:p>
            <a:pPr>
              <a:lnSpc>
                <a:spcPct val="107000"/>
              </a:lnSpc>
              <a:spcAft>
                <a:spcPts val="600"/>
              </a:spcAft>
            </a:pPr>
            <a:r>
              <a:rPr lang="en-US" sz="1200" b="1" dirty="0">
                <a:latin typeface="Times New Roman" panose="02020603050405020304" pitchFamily="18" charset="0"/>
                <a:ea typeface="SimSun" panose="02010600030101010101" pitchFamily="2" charset="-122"/>
                <a:cs typeface="Times New Roman" panose="02020603050405020304" pitchFamily="18" charset="0"/>
              </a:rPr>
              <a:t>Table 2.</a:t>
            </a:r>
            <a:r>
              <a:rPr lang="en-US" sz="1200" dirty="0">
                <a:latin typeface="Times New Roman" panose="02020603050405020304" pitchFamily="18" charset="0"/>
                <a:ea typeface="SimSun" panose="02010600030101010101" pitchFamily="2" charset="-122"/>
                <a:cs typeface="Times New Roman" panose="02020603050405020304" pitchFamily="18" charset="0"/>
              </a:rPr>
              <a:t> Comparison of individual characteristics between all states and subset states</a:t>
            </a:r>
            <a:endParaRPr lang="en-US" sz="1200" dirty="0">
              <a:latin typeface="Calibri" panose="020F0502020204030204" pitchFamily="34" charset="0"/>
              <a:ea typeface="SimSun" panose="02010600030101010101" pitchFamily="2" charset="-122"/>
              <a:cs typeface="Times New Roman" panose="02020603050405020304" pitchFamily="18" charset="0"/>
            </a:endParaRPr>
          </a:p>
        </p:txBody>
      </p:sp>
      <p:sp>
        <p:nvSpPr>
          <p:cNvPr id="9" name="TextBox 8"/>
          <p:cNvSpPr txBox="1"/>
          <p:nvPr/>
        </p:nvSpPr>
        <p:spPr>
          <a:xfrm>
            <a:off x="7045036" y="215389"/>
            <a:ext cx="1424594" cy="2377574"/>
          </a:xfrm>
          <a:prstGeom prst="rect">
            <a:avLst/>
          </a:prstGeom>
          <a:noFill/>
        </p:spPr>
        <p:txBody>
          <a:bodyPr wrap="square" rtlCol="0">
            <a:spAutoFit/>
          </a:bodyPr>
          <a:lstStyle/>
          <a:p>
            <a:pPr>
              <a:lnSpc>
                <a:spcPct val="150000"/>
              </a:lnSpc>
            </a:pPr>
            <a:r>
              <a:rPr lang="en-US" sz="1100" dirty="0" smtClean="0"/>
              <a:t>Similar, except: subset states have less </a:t>
            </a:r>
            <a:r>
              <a:rPr lang="en-US" sz="1100" i="1" u="sng" dirty="0" smtClean="0"/>
              <a:t>Hispanic,</a:t>
            </a:r>
            <a:r>
              <a:rPr lang="en-US" sz="1100" dirty="0" smtClean="0"/>
              <a:t> more </a:t>
            </a:r>
            <a:r>
              <a:rPr lang="en-US" sz="1100" i="1" u="sng" dirty="0" smtClean="0"/>
              <a:t>English-speaking</a:t>
            </a:r>
            <a:r>
              <a:rPr lang="en-US" sz="1100" dirty="0" smtClean="0"/>
              <a:t> families  and </a:t>
            </a:r>
            <a:r>
              <a:rPr lang="en-US" sz="1100" i="1" u="sng" dirty="0" smtClean="0"/>
              <a:t>highly </a:t>
            </a:r>
            <a:r>
              <a:rPr lang="en-US" sz="1100" i="1" u="sng" dirty="0"/>
              <a:t>educated </a:t>
            </a:r>
            <a:r>
              <a:rPr lang="en-US" sz="1100" dirty="0"/>
              <a:t>parents, and children with </a:t>
            </a:r>
            <a:r>
              <a:rPr lang="en-US" sz="1100" i="1" u="sng" dirty="0"/>
              <a:t>better health status</a:t>
            </a:r>
          </a:p>
        </p:txBody>
      </p:sp>
      <p:sp>
        <p:nvSpPr>
          <p:cNvPr id="2" name="Slide Number Placeholder 1"/>
          <p:cNvSpPr>
            <a:spLocks noGrp="1"/>
          </p:cNvSpPr>
          <p:nvPr>
            <p:ph type="sldNum" sz="quarter" idx="12"/>
          </p:nvPr>
        </p:nvSpPr>
        <p:spPr/>
        <p:txBody>
          <a:bodyPr/>
          <a:lstStyle/>
          <a:p>
            <a:fld id="{4FAB73BC-B049-4115-A692-8D63A059BFB8}" type="slidenum">
              <a:rPr lang="en-US" smtClean="0"/>
              <a:pPr/>
              <a:t>22</a:t>
            </a:fld>
            <a:endParaRPr lang="en-US" dirty="0"/>
          </a:p>
        </p:txBody>
      </p:sp>
      <p:pic>
        <p:nvPicPr>
          <p:cNvPr id="5" name="Picture 4"/>
          <p:cNvPicPr>
            <a:picLocks noChangeAspect="1"/>
          </p:cNvPicPr>
          <p:nvPr/>
        </p:nvPicPr>
        <p:blipFill>
          <a:blip r:embed="rId3"/>
          <a:stretch>
            <a:fillRect/>
          </a:stretch>
        </p:blipFill>
        <p:spPr>
          <a:xfrm>
            <a:off x="272888" y="326965"/>
            <a:ext cx="6772148" cy="6739373"/>
          </a:xfrm>
          <a:prstGeom prst="rect">
            <a:avLst/>
          </a:prstGeom>
        </p:spPr>
      </p:pic>
      <p:sp>
        <p:nvSpPr>
          <p:cNvPr id="10" name="Rectangle 9"/>
          <p:cNvSpPr/>
          <p:nvPr/>
        </p:nvSpPr>
        <p:spPr>
          <a:xfrm>
            <a:off x="3802817" y="1894718"/>
            <a:ext cx="1724821" cy="164754"/>
          </a:xfrm>
          <a:prstGeom prst="rect">
            <a:avLst/>
          </a:prstGeom>
          <a:solidFill>
            <a:srgbClr val="FFC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802816" y="6386688"/>
            <a:ext cx="1724821" cy="164754"/>
          </a:xfrm>
          <a:prstGeom prst="rect">
            <a:avLst/>
          </a:prstGeom>
          <a:solidFill>
            <a:srgbClr val="FFC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802815" y="4687581"/>
            <a:ext cx="1724821" cy="164754"/>
          </a:xfrm>
          <a:prstGeom prst="rect">
            <a:avLst/>
          </a:prstGeom>
          <a:solidFill>
            <a:srgbClr val="FFC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802814" y="1894718"/>
            <a:ext cx="1724821" cy="164754"/>
          </a:xfrm>
          <a:prstGeom prst="rect">
            <a:avLst/>
          </a:prstGeom>
          <a:solidFill>
            <a:srgbClr val="C00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802812" y="4687581"/>
            <a:ext cx="1724821" cy="164754"/>
          </a:xfrm>
          <a:prstGeom prst="rect">
            <a:avLst/>
          </a:prstGeom>
          <a:solidFill>
            <a:srgbClr val="C00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802812" y="6386688"/>
            <a:ext cx="1724821" cy="164754"/>
          </a:xfrm>
          <a:prstGeom prst="rect">
            <a:avLst/>
          </a:prstGeom>
          <a:solidFill>
            <a:srgbClr val="C00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988331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FAB73BC-B049-4115-A692-8D63A059BFB8}" type="slidenum">
              <a:rPr lang="en-US" smtClean="0"/>
              <a:pPr/>
              <a:t>23</a:t>
            </a:fld>
            <a:endParaRPr lang="en-US" dirty="0"/>
          </a:p>
        </p:txBody>
      </p:sp>
      <p:grpSp>
        <p:nvGrpSpPr>
          <p:cNvPr id="9" name="Group 8"/>
          <p:cNvGrpSpPr/>
          <p:nvPr/>
        </p:nvGrpSpPr>
        <p:grpSpPr>
          <a:xfrm>
            <a:off x="345625" y="423386"/>
            <a:ext cx="7863172" cy="2849751"/>
            <a:chOff x="345625" y="423386"/>
            <a:chExt cx="7863172" cy="2849751"/>
          </a:xfrm>
        </p:grpSpPr>
        <p:sp>
          <p:nvSpPr>
            <p:cNvPr id="5" name="Rectangle 4"/>
            <p:cNvSpPr/>
            <p:nvPr/>
          </p:nvSpPr>
          <p:spPr>
            <a:xfrm>
              <a:off x="345625" y="423386"/>
              <a:ext cx="6049851" cy="276999"/>
            </a:xfrm>
            <a:prstGeom prst="rect">
              <a:avLst/>
            </a:prstGeom>
          </p:spPr>
          <p:txBody>
            <a:bodyPr wrap="square">
              <a:spAutoFit/>
            </a:bodyPr>
            <a:lstStyle/>
            <a:p>
              <a:r>
                <a:rPr lang="en-US" sz="1200" b="1" dirty="0">
                  <a:latin typeface="Times New Roman" panose="02020603050405020304" pitchFamily="18" charset="0"/>
                  <a:cs typeface="Times New Roman" panose="02020603050405020304" pitchFamily="18" charset="0"/>
                </a:rPr>
                <a:t>Table 3.</a:t>
              </a:r>
              <a:r>
                <a:rPr lang="en-US" sz="1200" dirty="0">
                  <a:latin typeface="Times New Roman" panose="02020603050405020304" pitchFamily="18" charset="0"/>
                  <a:cs typeface="Times New Roman" panose="02020603050405020304" pitchFamily="18" charset="0"/>
                </a:rPr>
                <a:t> Home environment component across PCMH levels for </a:t>
              </a:r>
              <a:r>
                <a:rPr lang="en-US" sz="1200" b="1" dirty="0">
                  <a:latin typeface="Times New Roman" panose="02020603050405020304" pitchFamily="18" charset="0"/>
                  <a:cs typeface="Times New Roman" panose="02020603050405020304" pitchFamily="18" charset="0"/>
                </a:rPr>
                <a:t>all states</a:t>
              </a:r>
            </a:p>
          </p:txBody>
        </p:sp>
        <p:pic>
          <p:nvPicPr>
            <p:cNvPr id="6" name="Picture 5"/>
            <p:cNvPicPr>
              <a:picLocks noChangeAspect="1"/>
            </p:cNvPicPr>
            <p:nvPr/>
          </p:nvPicPr>
          <p:blipFill>
            <a:blip r:embed="rId3"/>
            <a:stretch>
              <a:fillRect/>
            </a:stretch>
          </p:blipFill>
          <p:spPr>
            <a:xfrm>
              <a:off x="345625" y="700385"/>
              <a:ext cx="7863172" cy="2572752"/>
            </a:xfrm>
            <a:prstGeom prst="rect">
              <a:avLst/>
            </a:prstGeom>
          </p:spPr>
        </p:pic>
      </p:grpSp>
      <p:grpSp>
        <p:nvGrpSpPr>
          <p:cNvPr id="10" name="Group 9"/>
          <p:cNvGrpSpPr/>
          <p:nvPr/>
        </p:nvGrpSpPr>
        <p:grpSpPr>
          <a:xfrm>
            <a:off x="345625" y="3380325"/>
            <a:ext cx="7853176" cy="2849751"/>
            <a:chOff x="345625" y="3380325"/>
            <a:chExt cx="7853176" cy="2849751"/>
          </a:xfrm>
        </p:grpSpPr>
        <p:sp>
          <p:nvSpPr>
            <p:cNvPr id="7" name="Rectangle 6"/>
            <p:cNvSpPr/>
            <p:nvPr/>
          </p:nvSpPr>
          <p:spPr>
            <a:xfrm>
              <a:off x="345625" y="3380325"/>
              <a:ext cx="5559136" cy="280270"/>
            </a:xfrm>
            <a:prstGeom prst="rect">
              <a:avLst/>
            </a:prstGeom>
          </p:spPr>
          <p:txBody>
            <a:bodyPr wrap="square">
              <a:spAutoFit/>
            </a:bodyPr>
            <a:lstStyle/>
            <a:p>
              <a:pPr>
                <a:lnSpc>
                  <a:spcPct val="107000"/>
                </a:lnSpc>
                <a:spcAft>
                  <a:spcPts val="800"/>
                </a:spcAft>
              </a:pPr>
              <a:r>
                <a:rPr lang="en-US" sz="1200" b="1" dirty="0">
                  <a:latin typeface="Times New Roman" panose="02020603050405020304" pitchFamily="18" charset="0"/>
                  <a:ea typeface="SimSun" panose="02010600030101010101" pitchFamily="2" charset="-122"/>
                  <a:cs typeface="Times New Roman" panose="02020603050405020304" pitchFamily="18" charset="0"/>
                </a:rPr>
                <a:t>Table 4.</a:t>
              </a:r>
              <a:r>
                <a:rPr lang="en-US" sz="1200" dirty="0">
                  <a:latin typeface="Times New Roman" panose="02020603050405020304" pitchFamily="18" charset="0"/>
                  <a:ea typeface="SimSun" panose="02010600030101010101" pitchFamily="2" charset="-122"/>
                  <a:cs typeface="Times New Roman" panose="02020603050405020304" pitchFamily="18" charset="0"/>
                </a:rPr>
                <a:t> Home environment component across PCMH levels for </a:t>
              </a:r>
              <a:r>
                <a:rPr lang="en-US" sz="1200" b="1" dirty="0">
                  <a:latin typeface="Times New Roman" panose="02020603050405020304" pitchFamily="18" charset="0"/>
                  <a:ea typeface="SimSun" panose="02010600030101010101" pitchFamily="2" charset="-122"/>
                  <a:cs typeface="Times New Roman" panose="02020603050405020304" pitchFamily="18" charset="0"/>
                </a:rPr>
                <a:t>subset states</a:t>
              </a:r>
              <a:endParaRPr lang="en-US" sz="1200" b="1" dirty="0">
                <a:effectLst/>
                <a:latin typeface="Calibri" panose="020F0502020204030204" pitchFamily="34" charset="0"/>
                <a:ea typeface="SimSun" panose="02010600030101010101" pitchFamily="2" charset="-122"/>
                <a:cs typeface="Times New Roman" panose="02020603050405020304" pitchFamily="18" charset="0"/>
              </a:endParaRPr>
            </a:p>
          </p:txBody>
        </p:sp>
        <p:pic>
          <p:nvPicPr>
            <p:cNvPr id="8" name="Picture 7"/>
            <p:cNvPicPr>
              <a:picLocks noChangeAspect="1"/>
            </p:cNvPicPr>
            <p:nvPr/>
          </p:nvPicPr>
          <p:blipFill>
            <a:blip r:embed="rId4"/>
            <a:stretch>
              <a:fillRect/>
            </a:stretch>
          </p:blipFill>
          <p:spPr>
            <a:xfrm>
              <a:off x="345625" y="3660595"/>
              <a:ext cx="7853176" cy="2569481"/>
            </a:xfrm>
            <a:prstGeom prst="rect">
              <a:avLst/>
            </a:prstGeom>
          </p:spPr>
        </p:pic>
      </p:grpSp>
      <p:sp>
        <p:nvSpPr>
          <p:cNvPr id="11" name="Rectangle 10"/>
          <p:cNvSpPr/>
          <p:nvPr/>
        </p:nvSpPr>
        <p:spPr>
          <a:xfrm>
            <a:off x="2348089" y="1737994"/>
            <a:ext cx="2785020" cy="163542"/>
          </a:xfrm>
          <a:prstGeom prst="rect">
            <a:avLst/>
          </a:prstGeom>
          <a:solidFill>
            <a:srgbClr val="FFC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423777" y="2098212"/>
            <a:ext cx="2785020" cy="163542"/>
          </a:xfrm>
          <a:prstGeom prst="rect">
            <a:avLst/>
          </a:prstGeom>
          <a:solidFill>
            <a:srgbClr val="FFC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348090" y="2685674"/>
            <a:ext cx="5860708" cy="151044"/>
          </a:xfrm>
          <a:prstGeom prst="rect">
            <a:avLst/>
          </a:prstGeom>
          <a:solidFill>
            <a:srgbClr val="FFC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413781" y="5073917"/>
            <a:ext cx="2785020" cy="163542"/>
          </a:xfrm>
          <a:prstGeom prst="rect">
            <a:avLst/>
          </a:prstGeom>
          <a:solidFill>
            <a:srgbClr val="FFC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348089" y="4679247"/>
            <a:ext cx="2785020" cy="163542"/>
          </a:xfrm>
          <a:prstGeom prst="rect">
            <a:avLst/>
          </a:prstGeom>
          <a:solidFill>
            <a:srgbClr val="FFC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2338093" y="5639215"/>
            <a:ext cx="5860708" cy="151044"/>
          </a:xfrm>
          <a:prstGeom prst="rect">
            <a:avLst/>
          </a:prstGeom>
          <a:solidFill>
            <a:srgbClr val="FFC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434508" y="1915758"/>
            <a:ext cx="2785020" cy="163542"/>
          </a:xfrm>
          <a:prstGeom prst="rect">
            <a:avLst/>
          </a:prstGeom>
          <a:solidFill>
            <a:srgbClr val="FFC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358821" y="2503220"/>
            <a:ext cx="5860708" cy="151044"/>
          </a:xfrm>
          <a:prstGeom prst="rect">
            <a:avLst/>
          </a:prstGeom>
          <a:solidFill>
            <a:srgbClr val="FFC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2338093" y="5462413"/>
            <a:ext cx="5860708" cy="151044"/>
          </a:xfrm>
          <a:prstGeom prst="rect">
            <a:avLst/>
          </a:prstGeom>
          <a:solidFill>
            <a:srgbClr val="FFC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85453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814" y="402256"/>
            <a:ext cx="7637910" cy="628181"/>
          </a:xfrm>
        </p:spPr>
        <p:txBody>
          <a:bodyPr>
            <a:normAutofit/>
          </a:bodyPr>
          <a:lstStyle/>
          <a:p>
            <a:r>
              <a:rPr lang="en-US" sz="2400" b="1" dirty="0" err="1" smtClean="0">
                <a:effectLst>
                  <a:outerShdw blurRad="38100" dist="38100" dir="2700000" algn="tl">
                    <a:srgbClr val="000000">
                      <a:alpha val="43137"/>
                    </a:srgbClr>
                  </a:outerShdw>
                </a:effectLst>
              </a:rPr>
              <a:t>Mis</a:t>
            </a:r>
            <a:r>
              <a:rPr lang="en-US" sz="2400" b="1" dirty="0" smtClean="0">
                <a:effectLst>
                  <a:outerShdw blurRad="38100" dist="38100" dir="2700000" algn="tl">
                    <a:srgbClr val="000000">
                      <a:alpha val="43137"/>
                    </a:srgbClr>
                  </a:outerShdw>
                </a:effectLst>
              </a:rPr>
              <a:t>-specified relationship in a previous study</a:t>
            </a:r>
            <a:endParaRPr lang="en-US" sz="24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12833" y="1339960"/>
            <a:ext cx="6446520" cy="3263503"/>
          </a:xfrm>
        </p:spPr>
        <p:txBody>
          <a:bodyPr/>
          <a:lstStyle/>
          <a:p>
            <a:pPr marL="0" indent="0">
              <a:lnSpc>
                <a:spcPct val="100000"/>
              </a:lnSpc>
              <a:buNone/>
            </a:pPr>
            <a:r>
              <a:rPr lang="en-US" sz="1600" dirty="0" smtClean="0"/>
              <a:t>One study (</a:t>
            </a:r>
            <a:r>
              <a:rPr lang="en-US" sz="1600" dirty="0" err="1" smtClean="0"/>
              <a:t>Arauz</a:t>
            </a:r>
            <a:r>
              <a:rPr lang="en-US" sz="1600" dirty="0" smtClean="0"/>
              <a:t> Boudreau AD et al., 2012) claimed that PCMH is associated with better family functioning</a:t>
            </a:r>
          </a:p>
          <a:p>
            <a:pPr>
              <a:lnSpc>
                <a:spcPct val="100000"/>
              </a:lnSpc>
            </a:pPr>
            <a:r>
              <a:rPr lang="en-US" dirty="0" smtClean="0"/>
              <a:t>Family functioning shared similar concepts of home environment </a:t>
            </a:r>
          </a:p>
          <a:p>
            <a:pPr>
              <a:lnSpc>
                <a:spcPct val="100000"/>
              </a:lnSpc>
            </a:pPr>
            <a:r>
              <a:rPr lang="en-US" dirty="0" smtClean="0"/>
              <a:t>No model or evidence to suggest that use of a PCMH affects caregivers child-rearing behaviors:</a:t>
            </a:r>
          </a:p>
          <a:p>
            <a:pPr marL="0" indent="0">
              <a:lnSpc>
                <a:spcPct val="100000"/>
              </a:lnSpc>
              <a:spcBef>
                <a:spcPts val="0"/>
              </a:spcBef>
              <a:buNone/>
            </a:pPr>
            <a:endParaRPr lang="en-US" dirty="0"/>
          </a:p>
          <a:p>
            <a:pPr marL="0" indent="0">
              <a:lnSpc>
                <a:spcPct val="100000"/>
              </a:lnSpc>
              <a:spcBef>
                <a:spcPts val="0"/>
              </a:spcBef>
              <a:buNone/>
            </a:pPr>
            <a:r>
              <a:rPr lang="en-US" dirty="0" smtClean="0"/>
              <a:t>    - Direct interventions on caregivers showed weak effects</a:t>
            </a:r>
          </a:p>
          <a:p>
            <a:pPr marL="0" indent="0">
              <a:lnSpc>
                <a:spcPct val="100000"/>
              </a:lnSpc>
              <a:spcBef>
                <a:spcPts val="0"/>
              </a:spcBef>
              <a:buNone/>
            </a:pPr>
            <a:r>
              <a:rPr lang="en-US" dirty="0"/>
              <a:t> </a:t>
            </a:r>
            <a:r>
              <a:rPr lang="en-US" dirty="0" smtClean="0"/>
              <a:t>   - Limited duration of PCMH existence: not enough time to have effects</a:t>
            </a:r>
            <a:endParaRPr lang="en-US" dirty="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24</a:t>
            </a:fld>
            <a:endParaRPr lang="en-US" dirty="0"/>
          </a:p>
        </p:txBody>
      </p:sp>
    </p:spTree>
    <p:extLst>
      <p:ext uri="{BB962C8B-B14F-4D97-AF65-F5344CB8AC3E}">
        <p14:creationId xmlns:p14="http://schemas.microsoft.com/office/powerpoint/2010/main" val="38280285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FAB73BC-B049-4115-A692-8D63A059BFB8}" type="slidenum">
              <a:rPr lang="en-US" smtClean="0"/>
              <a:pPr/>
              <a:t>25</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531877494"/>
              </p:ext>
            </p:extLst>
          </p:nvPr>
        </p:nvGraphicFramePr>
        <p:xfrm>
          <a:off x="29929" y="91559"/>
          <a:ext cx="9080204" cy="6721285"/>
        </p:xfrm>
        <a:graphic>
          <a:graphicData uri="http://schemas.openxmlformats.org/drawingml/2006/table">
            <a:tbl>
              <a:tblPr firstRow="1" firstCol="1" bandRow="1">
                <a:tableStyleId>{5C22544A-7EE6-4342-B048-85BDC9FD1C3A}</a:tableStyleId>
              </a:tblPr>
              <a:tblGrid>
                <a:gridCol w="1309254"/>
                <a:gridCol w="870420"/>
                <a:gridCol w="2275368"/>
                <a:gridCol w="2286000"/>
                <a:gridCol w="657285"/>
                <a:gridCol w="1681877"/>
              </a:tblGrid>
              <a:tr h="137073">
                <a:tc>
                  <a:txBody>
                    <a:bodyPr/>
                    <a:lstStyle/>
                    <a:p>
                      <a:pPr marL="0" marR="0" algn="ctr">
                        <a:lnSpc>
                          <a:spcPct val="150000"/>
                        </a:lnSpc>
                        <a:spcBef>
                          <a:spcPts val="600"/>
                        </a:spcBef>
                        <a:spcAft>
                          <a:spcPts val="0"/>
                        </a:spcAft>
                      </a:pPr>
                      <a:r>
                        <a:rPr lang="en-US" sz="1000" dirty="0">
                          <a:effectLst/>
                        </a:rPr>
                        <a:t>Construct</a:t>
                      </a:r>
                      <a:endParaRPr lang="en-US" sz="10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tc>
                <a:tc>
                  <a:txBody>
                    <a:bodyPr/>
                    <a:lstStyle/>
                    <a:p>
                      <a:pPr marL="0" marR="0" algn="ctr">
                        <a:lnSpc>
                          <a:spcPct val="150000"/>
                        </a:lnSpc>
                        <a:spcBef>
                          <a:spcPts val="600"/>
                        </a:spcBef>
                        <a:spcAft>
                          <a:spcPts val="0"/>
                        </a:spcAft>
                      </a:pPr>
                      <a:r>
                        <a:rPr lang="en-US" sz="1000">
                          <a:effectLst/>
                        </a:rPr>
                        <a:t>Variable</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tc>
                <a:tc gridSpan="2">
                  <a:txBody>
                    <a:bodyPr/>
                    <a:lstStyle/>
                    <a:p>
                      <a:pPr marL="0" marR="0" algn="ctr">
                        <a:lnSpc>
                          <a:spcPct val="150000"/>
                        </a:lnSpc>
                        <a:spcBef>
                          <a:spcPts val="600"/>
                        </a:spcBef>
                        <a:spcAft>
                          <a:spcPts val="0"/>
                        </a:spcAft>
                      </a:pPr>
                      <a:r>
                        <a:rPr lang="en-US" sz="1000" dirty="0">
                          <a:effectLst/>
                        </a:rPr>
                        <a:t>Indicator used for variable</a:t>
                      </a:r>
                      <a:endParaRPr lang="en-US" sz="10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tc>
                <a:tc hMerge="1">
                  <a:txBody>
                    <a:bodyPr/>
                    <a:lstStyle/>
                    <a:p>
                      <a:endParaRPr lang="en-US"/>
                    </a:p>
                  </a:txBody>
                  <a:tcPr/>
                </a:tc>
                <a:tc>
                  <a:txBody>
                    <a:bodyPr/>
                    <a:lstStyle/>
                    <a:p>
                      <a:pPr marL="0" marR="0" algn="ctr">
                        <a:lnSpc>
                          <a:spcPct val="150000"/>
                        </a:lnSpc>
                        <a:spcBef>
                          <a:spcPts val="600"/>
                        </a:spcBef>
                        <a:spcAft>
                          <a:spcPts val="0"/>
                        </a:spcAft>
                      </a:pPr>
                      <a:r>
                        <a:rPr lang="en-US" sz="1000">
                          <a:effectLst/>
                        </a:rPr>
                        <a:t>Variable Type</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tc>
                <a:tc>
                  <a:txBody>
                    <a:bodyPr/>
                    <a:lstStyle/>
                    <a:p>
                      <a:pPr marL="0" marR="0" algn="ctr">
                        <a:lnSpc>
                          <a:spcPct val="150000"/>
                        </a:lnSpc>
                        <a:spcBef>
                          <a:spcPts val="600"/>
                        </a:spcBef>
                        <a:spcAft>
                          <a:spcPts val="0"/>
                        </a:spcAft>
                      </a:pPr>
                      <a:r>
                        <a:rPr lang="en-US" sz="1000" dirty="0">
                          <a:effectLst/>
                        </a:rPr>
                        <a:t>Variable Label</a:t>
                      </a:r>
                      <a:endParaRPr lang="en-US" sz="10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tc>
              </a:tr>
              <a:tr h="2542243">
                <a:tc>
                  <a:txBody>
                    <a:bodyPr/>
                    <a:lstStyle/>
                    <a:p>
                      <a:pPr marL="0" marR="0" algn="ctr">
                        <a:lnSpc>
                          <a:spcPct val="107000"/>
                        </a:lnSpc>
                        <a:spcBef>
                          <a:spcPts val="0"/>
                        </a:spcBef>
                        <a:spcAft>
                          <a:spcPts val="0"/>
                        </a:spcAft>
                      </a:pPr>
                      <a:r>
                        <a:rPr lang="en-US" sz="1000" dirty="0">
                          <a:effectLst/>
                        </a:rPr>
                        <a:t>Independent Variable (Individual predisposing)</a:t>
                      </a:r>
                      <a:endParaRPr lang="en-US" sz="10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nchor="ctr"/>
                </a:tc>
                <a:tc>
                  <a:txBody>
                    <a:bodyPr/>
                    <a:lstStyle/>
                    <a:p>
                      <a:pPr marL="0" marR="0">
                        <a:lnSpc>
                          <a:spcPct val="107000"/>
                        </a:lnSpc>
                        <a:spcBef>
                          <a:spcPts val="0"/>
                        </a:spcBef>
                        <a:spcAft>
                          <a:spcPts val="0"/>
                        </a:spcAft>
                      </a:pPr>
                      <a:r>
                        <a:rPr lang="en-US" sz="1000">
                          <a:effectLst/>
                        </a:rPr>
                        <a:t>Home Environment</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nchor="ctr"/>
                </a:tc>
                <a:tc>
                  <a:txBody>
                    <a:bodyPr/>
                    <a:lstStyle/>
                    <a:p>
                      <a:pPr>
                        <a:spcAft>
                          <a:spcPts val="0"/>
                        </a:spcAft>
                      </a:pPr>
                      <a:r>
                        <a:rPr lang="en-US" sz="1000" dirty="0">
                          <a:effectLst/>
                        </a:rPr>
                        <a:t>0-5 year old</a:t>
                      </a:r>
                    </a:p>
                    <a:p>
                      <a:pPr marL="0" marR="0" lvl="0" indent="0">
                        <a:lnSpc>
                          <a:spcPct val="107000"/>
                        </a:lnSpc>
                        <a:spcBef>
                          <a:spcPts val="0"/>
                        </a:spcBef>
                        <a:spcAft>
                          <a:spcPts val="0"/>
                        </a:spcAft>
                        <a:buFont typeface="+mj-lt"/>
                        <a:buNone/>
                      </a:pPr>
                      <a:r>
                        <a:rPr lang="en-US" sz="1000" dirty="0" smtClean="0">
                          <a:effectLst/>
                        </a:rPr>
                        <a:t>1. ind6_4a_11</a:t>
                      </a:r>
                      <a:r>
                        <a:rPr lang="en-US" sz="1000" dirty="0">
                          <a:effectLst/>
                        </a:rPr>
                        <a:t>: Does anyone living inside smoke cigarettes in the home? (No exposure to household smoking)</a:t>
                      </a:r>
                    </a:p>
                    <a:p>
                      <a:pPr marL="0" marR="0">
                        <a:lnSpc>
                          <a:spcPct val="107000"/>
                        </a:lnSpc>
                        <a:spcBef>
                          <a:spcPts val="0"/>
                        </a:spcBef>
                        <a:spcAft>
                          <a:spcPts val="0"/>
                        </a:spcAft>
                      </a:pPr>
                      <a:r>
                        <a:rPr lang="en-US" sz="1000" dirty="0">
                          <a:effectLst/>
                        </a:rPr>
                        <a:t> </a:t>
                      </a:r>
                    </a:p>
                    <a:p>
                      <a:pPr marL="0" marR="0" lvl="0" indent="0">
                        <a:lnSpc>
                          <a:spcPct val="107000"/>
                        </a:lnSpc>
                        <a:spcBef>
                          <a:spcPts val="0"/>
                        </a:spcBef>
                        <a:spcAft>
                          <a:spcPts val="0"/>
                        </a:spcAft>
                        <a:buFont typeface="+mj-lt"/>
                        <a:buNone/>
                      </a:pPr>
                      <a:r>
                        <a:rPr lang="en-US" sz="1000" dirty="0" smtClean="0">
                          <a:effectLst/>
                        </a:rPr>
                        <a:t>2.</a:t>
                      </a:r>
                      <a:r>
                        <a:rPr lang="en-US" sz="1000" baseline="0" dirty="0" smtClean="0">
                          <a:effectLst/>
                        </a:rPr>
                        <a:t> </a:t>
                      </a:r>
                      <a:r>
                        <a:rPr lang="en-US" sz="1000" dirty="0" smtClean="0">
                          <a:effectLst/>
                        </a:rPr>
                        <a:t>ind6_8_11</a:t>
                      </a:r>
                      <a:r>
                        <a:rPr lang="en-US" sz="1000" dirty="0">
                          <a:effectLst/>
                        </a:rPr>
                        <a:t>: How many days did all the family members eat a meal together last week? (4 or more days per week)</a:t>
                      </a:r>
                    </a:p>
                    <a:p>
                      <a:pPr marL="0" marR="0">
                        <a:lnSpc>
                          <a:spcPct val="107000"/>
                        </a:lnSpc>
                        <a:spcBef>
                          <a:spcPts val="0"/>
                        </a:spcBef>
                        <a:spcAft>
                          <a:spcPts val="0"/>
                        </a:spcAft>
                      </a:pPr>
                      <a:r>
                        <a:rPr lang="en-US" sz="1000" dirty="0">
                          <a:effectLst/>
                        </a:rPr>
                        <a:t> </a:t>
                      </a:r>
                      <a:endParaRPr lang="en-US" sz="1000" dirty="0" smtClean="0">
                        <a:effectLst/>
                      </a:endParaRPr>
                    </a:p>
                    <a:p>
                      <a:pPr marL="0" marR="0">
                        <a:lnSpc>
                          <a:spcPct val="107000"/>
                        </a:lnSpc>
                        <a:spcBef>
                          <a:spcPts val="0"/>
                        </a:spcBef>
                        <a:spcAft>
                          <a:spcPts val="0"/>
                        </a:spcAft>
                      </a:pPr>
                      <a:r>
                        <a:rPr lang="en-US" sz="1000" dirty="0" smtClean="0">
                          <a:effectLst/>
                        </a:rPr>
                        <a:t>3.</a:t>
                      </a:r>
                      <a:r>
                        <a:rPr lang="en-US" sz="1000" baseline="0" dirty="0" smtClean="0">
                          <a:effectLst/>
                        </a:rPr>
                        <a:t> </a:t>
                      </a:r>
                      <a:r>
                        <a:rPr lang="en-US" sz="1000" dirty="0" smtClean="0">
                          <a:effectLst/>
                        </a:rPr>
                        <a:t>tv_0to5</a:t>
                      </a:r>
                      <a:r>
                        <a:rPr lang="en-US" sz="1000" dirty="0">
                          <a:effectLst/>
                        </a:rPr>
                        <a:t>: Hours of TV or Video watching per weekday (less than 2 hours per day)</a:t>
                      </a:r>
                    </a:p>
                    <a:p>
                      <a:pPr marL="457200" marR="0">
                        <a:lnSpc>
                          <a:spcPct val="107000"/>
                        </a:lnSpc>
                        <a:spcBef>
                          <a:spcPts val="0"/>
                        </a:spcBef>
                        <a:spcAft>
                          <a:spcPts val="0"/>
                        </a:spcAft>
                      </a:pPr>
                      <a:r>
                        <a:rPr lang="en-US" sz="1000" dirty="0">
                          <a:effectLst/>
                        </a:rPr>
                        <a:t> </a:t>
                      </a:r>
                    </a:p>
                    <a:p>
                      <a:pPr marL="0" marR="0" lvl="0" indent="0">
                        <a:lnSpc>
                          <a:spcPct val="107000"/>
                        </a:lnSpc>
                        <a:spcBef>
                          <a:spcPts val="0"/>
                        </a:spcBef>
                        <a:spcAft>
                          <a:spcPts val="0"/>
                        </a:spcAft>
                        <a:buFont typeface="+mj-lt"/>
                        <a:buNone/>
                      </a:pPr>
                      <a:r>
                        <a:rPr lang="en-US" sz="1000" dirty="0" smtClean="0">
                          <a:effectLst/>
                        </a:rPr>
                        <a:t>4.</a:t>
                      </a:r>
                      <a:r>
                        <a:rPr lang="en-US" sz="1000" baseline="0" dirty="0" smtClean="0">
                          <a:effectLst/>
                        </a:rPr>
                        <a:t> </a:t>
                      </a:r>
                      <a:r>
                        <a:rPr lang="en-US" sz="1000" dirty="0" smtClean="0">
                          <a:effectLst/>
                        </a:rPr>
                        <a:t>ind1_3_11</a:t>
                      </a:r>
                      <a:r>
                        <a:rPr lang="en-US" sz="1000" dirty="0">
                          <a:effectLst/>
                        </a:rPr>
                        <a:t>: Was the child ever breastfed or fed breast milk? (yes)</a:t>
                      </a:r>
                    </a:p>
                    <a:p>
                      <a:pPr marL="0" marR="0">
                        <a:lnSpc>
                          <a:spcPct val="107000"/>
                        </a:lnSpc>
                        <a:spcBef>
                          <a:spcPts val="0"/>
                        </a:spcBef>
                        <a:spcAft>
                          <a:spcPts val="0"/>
                        </a:spcAft>
                      </a:pPr>
                      <a:r>
                        <a:rPr lang="en-US" sz="1000" dirty="0">
                          <a:effectLst/>
                        </a:rPr>
                        <a:t> </a:t>
                      </a:r>
                    </a:p>
                    <a:p>
                      <a:pPr marL="0" marR="0" lvl="0" indent="0">
                        <a:lnSpc>
                          <a:spcPct val="107000"/>
                        </a:lnSpc>
                        <a:spcBef>
                          <a:spcPts val="0"/>
                        </a:spcBef>
                        <a:spcAft>
                          <a:spcPts val="0"/>
                        </a:spcAft>
                        <a:buFont typeface="+mj-lt"/>
                        <a:buNone/>
                      </a:pPr>
                      <a:r>
                        <a:rPr lang="en-US" sz="1000" dirty="0" smtClean="0">
                          <a:effectLst/>
                        </a:rPr>
                        <a:t>5. ind6_7_11 </a:t>
                      </a:r>
                      <a:r>
                        <a:rPr lang="en-US" sz="1000" dirty="0">
                          <a:effectLst/>
                        </a:rPr>
                        <a:t>&amp; ind6_7a_11: How many days did you or other family members read/sing to the child last week? (everyday)</a:t>
                      </a:r>
                      <a:endParaRPr lang="en-US" sz="10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tc>
                <a:tc>
                  <a:txBody>
                    <a:bodyPr/>
                    <a:lstStyle/>
                    <a:p>
                      <a:pPr marL="0" marR="0">
                        <a:lnSpc>
                          <a:spcPct val="107000"/>
                        </a:lnSpc>
                        <a:spcBef>
                          <a:spcPts val="0"/>
                        </a:spcBef>
                        <a:spcAft>
                          <a:spcPts val="0"/>
                        </a:spcAft>
                      </a:pPr>
                      <a:r>
                        <a:rPr lang="en-US" sz="1000" dirty="0">
                          <a:effectLst/>
                        </a:rPr>
                        <a:t>6-17 year old</a:t>
                      </a:r>
                    </a:p>
                    <a:p>
                      <a:pPr marL="0" marR="0" lvl="0" indent="0">
                        <a:lnSpc>
                          <a:spcPct val="107000"/>
                        </a:lnSpc>
                        <a:spcBef>
                          <a:spcPts val="0"/>
                        </a:spcBef>
                        <a:spcAft>
                          <a:spcPts val="0"/>
                        </a:spcAft>
                        <a:buFont typeface="+mj-lt"/>
                        <a:buNone/>
                      </a:pPr>
                      <a:r>
                        <a:rPr lang="en-US" sz="1000" dirty="0" smtClean="0">
                          <a:effectLst/>
                        </a:rPr>
                        <a:t>1. ind6_4a_11</a:t>
                      </a:r>
                      <a:r>
                        <a:rPr lang="en-US" sz="1000" dirty="0">
                          <a:effectLst/>
                        </a:rPr>
                        <a:t>: Does anyone living inside smoke cigarettes in the home? (No exposure to household smoking)</a:t>
                      </a:r>
                    </a:p>
                    <a:p>
                      <a:pPr marL="0" marR="0">
                        <a:lnSpc>
                          <a:spcPct val="107000"/>
                        </a:lnSpc>
                        <a:spcBef>
                          <a:spcPts val="0"/>
                        </a:spcBef>
                        <a:spcAft>
                          <a:spcPts val="0"/>
                        </a:spcAft>
                      </a:pPr>
                      <a:r>
                        <a:rPr lang="en-US" sz="1000" dirty="0">
                          <a:effectLst/>
                        </a:rPr>
                        <a:t> </a:t>
                      </a:r>
                    </a:p>
                    <a:p>
                      <a:pPr marL="0" marR="0" lvl="0" indent="0">
                        <a:lnSpc>
                          <a:spcPct val="107000"/>
                        </a:lnSpc>
                        <a:spcBef>
                          <a:spcPts val="0"/>
                        </a:spcBef>
                        <a:spcAft>
                          <a:spcPts val="0"/>
                        </a:spcAft>
                        <a:buFont typeface="+mj-lt"/>
                        <a:buNone/>
                      </a:pPr>
                      <a:r>
                        <a:rPr lang="en-US" sz="1000" dirty="0" smtClean="0">
                          <a:effectLst/>
                        </a:rPr>
                        <a:t>2. ind6_8_11</a:t>
                      </a:r>
                      <a:r>
                        <a:rPr lang="en-US" sz="1000" dirty="0">
                          <a:effectLst/>
                        </a:rPr>
                        <a:t>: How many days did all the family members eat a meal together last week? (4 or more days per week)</a:t>
                      </a:r>
                    </a:p>
                    <a:p>
                      <a:pPr marL="0" marR="0">
                        <a:lnSpc>
                          <a:spcPct val="107000"/>
                        </a:lnSpc>
                        <a:spcBef>
                          <a:spcPts val="0"/>
                        </a:spcBef>
                        <a:spcAft>
                          <a:spcPts val="0"/>
                        </a:spcAft>
                      </a:pPr>
                      <a:r>
                        <a:rPr lang="en-US" sz="1000" dirty="0">
                          <a:effectLst/>
                        </a:rPr>
                        <a:t> </a:t>
                      </a:r>
                    </a:p>
                    <a:p>
                      <a:pPr marL="0" marR="0" lvl="0" indent="0">
                        <a:lnSpc>
                          <a:spcPct val="107000"/>
                        </a:lnSpc>
                        <a:spcBef>
                          <a:spcPts val="0"/>
                        </a:spcBef>
                        <a:spcAft>
                          <a:spcPts val="0"/>
                        </a:spcAft>
                        <a:buFont typeface="+mj-lt"/>
                        <a:buNone/>
                      </a:pPr>
                      <a:r>
                        <a:rPr lang="en-US" sz="1000" dirty="0" smtClean="0">
                          <a:effectLst/>
                        </a:rPr>
                        <a:t>3. tv_6to17</a:t>
                      </a:r>
                      <a:r>
                        <a:rPr lang="en-US" sz="1000" dirty="0">
                          <a:effectLst/>
                        </a:rPr>
                        <a:t>: Hours of TV or Video watching per weekday (less than 2 hours per day)</a:t>
                      </a:r>
                    </a:p>
                    <a:p>
                      <a:pPr marL="0" marR="0">
                        <a:lnSpc>
                          <a:spcPct val="107000"/>
                        </a:lnSpc>
                        <a:spcBef>
                          <a:spcPts val="0"/>
                        </a:spcBef>
                        <a:spcAft>
                          <a:spcPts val="0"/>
                        </a:spcAft>
                      </a:pPr>
                      <a:r>
                        <a:rPr lang="en-US" sz="1000" dirty="0">
                          <a:effectLst/>
                        </a:rPr>
                        <a:t> </a:t>
                      </a:r>
                    </a:p>
                    <a:p>
                      <a:pPr marL="0" marR="0" lvl="0" indent="0">
                        <a:lnSpc>
                          <a:spcPct val="107000"/>
                        </a:lnSpc>
                        <a:spcBef>
                          <a:spcPts val="0"/>
                        </a:spcBef>
                        <a:spcAft>
                          <a:spcPts val="0"/>
                        </a:spcAft>
                        <a:buFont typeface="+mj-lt"/>
                        <a:buNone/>
                      </a:pPr>
                      <a:r>
                        <a:rPr lang="en-US" sz="1000" dirty="0" smtClean="0">
                          <a:effectLst/>
                        </a:rPr>
                        <a:t>4. K7Q34</a:t>
                      </a:r>
                      <a:r>
                        <a:rPr lang="en-US" sz="1000" dirty="0">
                          <a:effectLst/>
                        </a:rPr>
                        <a:t>: Have you met all of/most of/some of/none of child’s friends? (met most or all of child’s friends)</a:t>
                      </a:r>
                    </a:p>
                    <a:p>
                      <a:pPr marL="0" marR="0">
                        <a:lnSpc>
                          <a:spcPct val="107000"/>
                        </a:lnSpc>
                        <a:spcBef>
                          <a:spcPts val="0"/>
                        </a:spcBef>
                        <a:spcAft>
                          <a:spcPts val="0"/>
                        </a:spcAft>
                      </a:pPr>
                      <a:r>
                        <a:rPr lang="en-US" sz="1000" dirty="0">
                          <a:effectLst/>
                        </a:rPr>
                        <a:t> </a:t>
                      </a:r>
                    </a:p>
                    <a:p>
                      <a:pPr marL="0" marR="0" lvl="0" indent="0">
                        <a:lnSpc>
                          <a:spcPct val="107000"/>
                        </a:lnSpc>
                        <a:spcBef>
                          <a:spcPts val="0"/>
                        </a:spcBef>
                        <a:spcAft>
                          <a:spcPts val="0"/>
                        </a:spcAft>
                        <a:buFont typeface="+mj-lt"/>
                        <a:buNone/>
                      </a:pPr>
                      <a:r>
                        <a:rPr lang="en-US" sz="1000" dirty="0" smtClean="0">
                          <a:effectLst/>
                        </a:rPr>
                        <a:t>5. K7Q83</a:t>
                      </a:r>
                      <a:r>
                        <a:rPr lang="en-US" sz="1000" dirty="0">
                          <a:effectLst/>
                        </a:rPr>
                        <a:t>: Does he/she do all required homework? (usually or always)</a:t>
                      </a:r>
                      <a:endParaRPr lang="en-US" sz="10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tc>
                <a:tc>
                  <a:txBody>
                    <a:bodyPr/>
                    <a:lstStyle/>
                    <a:p>
                      <a:pPr marL="0" marR="0">
                        <a:lnSpc>
                          <a:spcPct val="107000"/>
                        </a:lnSpc>
                        <a:spcBef>
                          <a:spcPts val="0"/>
                        </a:spcBef>
                        <a:spcAft>
                          <a:spcPts val="0"/>
                        </a:spcAft>
                      </a:pPr>
                      <a:r>
                        <a:rPr lang="en-US" sz="1000">
                          <a:effectLst/>
                        </a:rPr>
                        <a:t>Ordinal</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tc>
                <a:tc>
                  <a:txBody>
                    <a:bodyPr/>
                    <a:lstStyle/>
                    <a:p>
                      <a:pPr marL="0" marR="0">
                        <a:lnSpc>
                          <a:spcPct val="107000"/>
                        </a:lnSpc>
                        <a:spcBef>
                          <a:spcPts val="0"/>
                        </a:spcBef>
                        <a:spcAft>
                          <a:spcPts val="0"/>
                        </a:spcAft>
                      </a:pPr>
                      <a:r>
                        <a:rPr lang="en-US" sz="1000">
                          <a:effectLst/>
                        </a:rPr>
                        <a:t>0 = “Met no/little (0-2) criteria”</a:t>
                      </a:r>
                    </a:p>
                    <a:p>
                      <a:pPr marL="0" marR="0">
                        <a:lnSpc>
                          <a:spcPct val="107000"/>
                        </a:lnSpc>
                        <a:spcBef>
                          <a:spcPts val="0"/>
                        </a:spcBef>
                        <a:spcAft>
                          <a:spcPts val="0"/>
                        </a:spcAft>
                      </a:pPr>
                      <a:r>
                        <a:rPr lang="en-US" sz="1000">
                          <a:effectLst/>
                        </a:rPr>
                        <a:t>1 = “Met some (3) criteria”</a:t>
                      </a:r>
                    </a:p>
                    <a:p>
                      <a:pPr marL="0" marR="0">
                        <a:lnSpc>
                          <a:spcPct val="107000"/>
                        </a:lnSpc>
                        <a:spcBef>
                          <a:spcPts val="0"/>
                        </a:spcBef>
                        <a:spcAft>
                          <a:spcPts val="0"/>
                        </a:spcAft>
                      </a:pPr>
                      <a:r>
                        <a:rPr lang="en-US" sz="1000">
                          <a:effectLst/>
                        </a:rPr>
                        <a:t>2 = “Met all (4-5) criteria”</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tc>
              </a:tr>
              <a:tr h="792014">
                <a:tc>
                  <a:txBody>
                    <a:bodyPr/>
                    <a:lstStyle/>
                    <a:p>
                      <a:pPr marL="0" marR="0" algn="ctr">
                        <a:lnSpc>
                          <a:spcPct val="107000"/>
                        </a:lnSpc>
                        <a:spcBef>
                          <a:spcPts val="0"/>
                        </a:spcBef>
                        <a:spcAft>
                          <a:spcPts val="0"/>
                        </a:spcAft>
                      </a:pPr>
                      <a:r>
                        <a:rPr lang="en-US" sz="1000">
                          <a:effectLst/>
                        </a:rPr>
                        <a:t>Dependent Variable</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nchor="ctr"/>
                </a:tc>
                <a:tc>
                  <a:txBody>
                    <a:bodyPr/>
                    <a:lstStyle/>
                    <a:p>
                      <a:pPr marL="0" marR="0">
                        <a:lnSpc>
                          <a:spcPct val="107000"/>
                        </a:lnSpc>
                        <a:spcBef>
                          <a:spcPts val="0"/>
                        </a:spcBef>
                        <a:spcAft>
                          <a:spcPts val="0"/>
                        </a:spcAft>
                      </a:pPr>
                      <a:r>
                        <a:rPr lang="en-US" sz="1000">
                          <a:effectLst/>
                        </a:rPr>
                        <a:t>Patient-Centered Medical Home</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nchor="ctr"/>
                </a:tc>
                <a:tc gridSpan="2">
                  <a:txBody>
                    <a:bodyPr/>
                    <a:lstStyle/>
                    <a:p>
                      <a:pPr marL="0" marR="0">
                        <a:lnSpc>
                          <a:spcPct val="107000"/>
                        </a:lnSpc>
                        <a:spcBef>
                          <a:spcPts val="0"/>
                        </a:spcBef>
                        <a:spcAft>
                          <a:spcPts val="0"/>
                        </a:spcAft>
                      </a:pPr>
                      <a:r>
                        <a:rPr lang="en-US" sz="1000">
                          <a:effectLst/>
                        </a:rPr>
                        <a:t>ind4_8_11: The level that children (age 0-17) receiving coordinated, ongoing, comprehensive care within a medical home</a:t>
                      </a:r>
                    </a:p>
                    <a:p>
                      <a:pPr marL="0" marR="0">
                        <a:lnSpc>
                          <a:spcPct val="107000"/>
                        </a:lnSpc>
                        <a:spcBef>
                          <a:spcPts val="0"/>
                        </a:spcBef>
                        <a:spcAft>
                          <a:spcPts val="0"/>
                        </a:spcAft>
                      </a:pPr>
                      <a:r>
                        <a:rPr lang="en-US" sz="1000">
                          <a:effectLst/>
                        </a:rPr>
                        <a:t>[Component]</a:t>
                      </a:r>
                    </a:p>
                    <a:p>
                      <a:pPr marL="342900" marR="0" lvl="0" indent="-342900">
                        <a:lnSpc>
                          <a:spcPct val="107000"/>
                        </a:lnSpc>
                        <a:spcBef>
                          <a:spcPts val="0"/>
                        </a:spcBef>
                        <a:spcAft>
                          <a:spcPts val="0"/>
                        </a:spcAft>
                        <a:buFont typeface="+mj-lt"/>
                        <a:buAutoNum type="arabicPeriod"/>
                      </a:pPr>
                      <a:r>
                        <a:rPr lang="en-US" sz="1000">
                          <a:effectLst/>
                        </a:rPr>
                        <a:t>ind4_9_11: Personal Doctor or Nurse</a:t>
                      </a:r>
                    </a:p>
                    <a:p>
                      <a:pPr marL="342900" marR="0" lvl="0" indent="-342900">
                        <a:lnSpc>
                          <a:spcPct val="107000"/>
                        </a:lnSpc>
                        <a:spcBef>
                          <a:spcPts val="0"/>
                        </a:spcBef>
                        <a:spcAft>
                          <a:spcPts val="0"/>
                        </a:spcAft>
                        <a:buFont typeface="+mj-lt"/>
                        <a:buAutoNum type="arabicPeriod"/>
                      </a:pPr>
                      <a:r>
                        <a:rPr lang="en-US" sz="1000">
                          <a:effectLst/>
                        </a:rPr>
                        <a:t>ind4_9a_11: Usual Sources for Sick Care</a:t>
                      </a:r>
                    </a:p>
                    <a:p>
                      <a:pPr marL="342900" marR="0" lvl="0" indent="-342900">
                        <a:lnSpc>
                          <a:spcPct val="107000"/>
                        </a:lnSpc>
                        <a:spcBef>
                          <a:spcPts val="0"/>
                        </a:spcBef>
                        <a:spcAft>
                          <a:spcPts val="0"/>
                        </a:spcAft>
                        <a:buFont typeface="+mj-lt"/>
                        <a:buAutoNum type="arabicPeriod"/>
                      </a:pPr>
                      <a:r>
                        <a:rPr lang="en-US" sz="1000">
                          <a:effectLst/>
                        </a:rPr>
                        <a:t>ind4_9b_11: Family-centered care</a:t>
                      </a:r>
                    </a:p>
                    <a:p>
                      <a:pPr marL="342900" marR="0" lvl="0" indent="-342900">
                        <a:lnSpc>
                          <a:spcPct val="107000"/>
                        </a:lnSpc>
                        <a:spcBef>
                          <a:spcPts val="0"/>
                        </a:spcBef>
                        <a:spcAft>
                          <a:spcPts val="0"/>
                        </a:spcAft>
                        <a:buFont typeface="+mj-lt"/>
                        <a:buAutoNum type="arabicPeriod"/>
                      </a:pPr>
                      <a:r>
                        <a:rPr lang="en-US" sz="1000">
                          <a:effectLst/>
                        </a:rPr>
                        <a:t>ind4_9c_11: Getting Needed Referrals</a:t>
                      </a:r>
                    </a:p>
                    <a:p>
                      <a:pPr marL="342900" marR="0" lvl="0" indent="-342900">
                        <a:lnSpc>
                          <a:spcPct val="107000"/>
                        </a:lnSpc>
                        <a:spcBef>
                          <a:spcPts val="0"/>
                        </a:spcBef>
                        <a:spcAft>
                          <a:spcPts val="0"/>
                        </a:spcAft>
                        <a:buFont typeface="+mj-lt"/>
                        <a:buAutoNum type="arabicPeriod"/>
                      </a:pPr>
                      <a:r>
                        <a:rPr lang="en-US" sz="1000">
                          <a:effectLst/>
                        </a:rPr>
                        <a:t>ind4_9d_11: Effective Care Coordination</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tc>
                <a:tc hMerge="1">
                  <a:txBody>
                    <a:bodyPr/>
                    <a:lstStyle/>
                    <a:p>
                      <a:endParaRPr lang="en-US"/>
                    </a:p>
                  </a:txBody>
                  <a:tcPr/>
                </a:tc>
                <a:tc>
                  <a:txBody>
                    <a:bodyPr/>
                    <a:lstStyle/>
                    <a:p>
                      <a:pPr marL="0" marR="0">
                        <a:lnSpc>
                          <a:spcPct val="107000"/>
                        </a:lnSpc>
                        <a:spcBef>
                          <a:spcPts val="0"/>
                        </a:spcBef>
                        <a:spcAft>
                          <a:spcPts val="0"/>
                        </a:spcAft>
                      </a:pPr>
                      <a:r>
                        <a:rPr lang="en-US" sz="1000">
                          <a:effectLst/>
                        </a:rPr>
                        <a:t>Ordinal</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tc>
                <a:tc>
                  <a:txBody>
                    <a:bodyPr/>
                    <a:lstStyle/>
                    <a:p>
                      <a:pPr marL="0" marR="0">
                        <a:lnSpc>
                          <a:spcPct val="107000"/>
                        </a:lnSpc>
                        <a:spcBef>
                          <a:spcPts val="0"/>
                        </a:spcBef>
                        <a:spcAft>
                          <a:spcPts val="0"/>
                        </a:spcAft>
                      </a:pPr>
                      <a:r>
                        <a:rPr lang="en-US" sz="1000">
                          <a:effectLst/>
                        </a:rPr>
                        <a:t>0 = “Met no/little criteria”</a:t>
                      </a:r>
                    </a:p>
                    <a:p>
                      <a:pPr marL="0" marR="0">
                        <a:lnSpc>
                          <a:spcPct val="107000"/>
                        </a:lnSpc>
                        <a:spcBef>
                          <a:spcPts val="0"/>
                        </a:spcBef>
                        <a:spcAft>
                          <a:spcPts val="0"/>
                        </a:spcAft>
                      </a:pPr>
                      <a:r>
                        <a:rPr lang="en-US" sz="1000">
                          <a:effectLst/>
                        </a:rPr>
                        <a:t>1 = “Met some criteria”</a:t>
                      </a:r>
                    </a:p>
                    <a:p>
                      <a:pPr marL="0" marR="0">
                        <a:lnSpc>
                          <a:spcPct val="107000"/>
                        </a:lnSpc>
                        <a:spcBef>
                          <a:spcPts val="0"/>
                        </a:spcBef>
                        <a:spcAft>
                          <a:spcPts val="0"/>
                        </a:spcAft>
                      </a:pPr>
                      <a:r>
                        <a:rPr lang="en-US" sz="1000">
                          <a:effectLst/>
                        </a:rPr>
                        <a:t>2 = “Met all criteria”</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tc>
              </a:tr>
              <a:tr h="391114">
                <a:tc rowSpan="3">
                  <a:txBody>
                    <a:bodyPr/>
                    <a:lstStyle/>
                    <a:p>
                      <a:pPr marL="0" marR="0" algn="ctr">
                        <a:lnSpc>
                          <a:spcPct val="107000"/>
                        </a:lnSpc>
                        <a:spcBef>
                          <a:spcPts val="0"/>
                        </a:spcBef>
                        <a:spcAft>
                          <a:spcPts val="0"/>
                        </a:spcAft>
                      </a:pPr>
                      <a:r>
                        <a:rPr lang="en-US" sz="1000" dirty="0">
                          <a:effectLst/>
                        </a:rPr>
                        <a:t>Individual characteristics: Predisposing</a:t>
                      </a:r>
                      <a:endParaRPr lang="en-US" sz="10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nchor="ctr"/>
                </a:tc>
                <a:tc>
                  <a:txBody>
                    <a:bodyPr/>
                    <a:lstStyle/>
                    <a:p>
                      <a:pPr marL="0" marR="0">
                        <a:lnSpc>
                          <a:spcPct val="107000"/>
                        </a:lnSpc>
                        <a:spcBef>
                          <a:spcPts val="0"/>
                        </a:spcBef>
                        <a:spcAft>
                          <a:spcPts val="0"/>
                        </a:spcAft>
                      </a:pPr>
                      <a:r>
                        <a:rPr lang="en-US" sz="1000">
                          <a:effectLst/>
                        </a:rPr>
                        <a:t>Race/ethnicity</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nchor="ctr"/>
                </a:tc>
                <a:tc gridSpan="2">
                  <a:txBody>
                    <a:bodyPr/>
                    <a:lstStyle/>
                    <a:p>
                      <a:pPr marL="0" marR="0">
                        <a:lnSpc>
                          <a:spcPct val="107000"/>
                        </a:lnSpc>
                        <a:spcBef>
                          <a:spcPts val="0"/>
                        </a:spcBef>
                        <a:spcAft>
                          <a:spcPts val="0"/>
                        </a:spcAft>
                      </a:pPr>
                      <a:r>
                        <a:rPr lang="en-US" sz="1000">
                          <a:effectLst/>
                        </a:rPr>
                        <a:t>race4_11</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nchor="ctr"/>
                </a:tc>
                <a:tc hMerge="1">
                  <a:txBody>
                    <a:bodyPr/>
                    <a:lstStyle/>
                    <a:p>
                      <a:endParaRPr lang="en-US"/>
                    </a:p>
                  </a:txBody>
                  <a:tcPr/>
                </a:tc>
                <a:tc>
                  <a:txBody>
                    <a:bodyPr/>
                    <a:lstStyle/>
                    <a:p>
                      <a:pPr marL="0" marR="0">
                        <a:lnSpc>
                          <a:spcPct val="107000"/>
                        </a:lnSpc>
                        <a:spcBef>
                          <a:spcPts val="0"/>
                        </a:spcBef>
                        <a:spcAft>
                          <a:spcPts val="0"/>
                        </a:spcAft>
                      </a:pPr>
                      <a:r>
                        <a:rPr lang="en-US" sz="1000">
                          <a:effectLst/>
                        </a:rPr>
                        <a:t>Categorical</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nchor="ctr"/>
                </a:tc>
                <a:tc>
                  <a:txBody>
                    <a:bodyPr/>
                    <a:lstStyle/>
                    <a:p>
                      <a:pPr marL="0" marR="0">
                        <a:lnSpc>
                          <a:spcPct val="107000"/>
                        </a:lnSpc>
                        <a:spcBef>
                          <a:spcPts val="0"/>
                        </a:spcBef>
                        <a:spcAft>
                          <a:spcPts val="0"/>
                        </a:spcAft>
                      </a:pPr>
                      <a:r>
                        <a:rPr lang="en-US" sz="1000">
                          <a:effectLst/>
                        </a:rPr>
                        <a:t>1 = "Hispanic"</a:t>
                      </a:r>
                    </a:p>
                    <a:p>
                      <a:pPr marL="0" marR="0">
                        <a:lnSpc>
                          <a:spcPct val="107000"/>
                        </a:lnSpc>
                        <a:spcBef>
                          <a:spcPts val="0"/>
                        </a:spcBef>
                        <a:spcAft>
                          <a:spcPts val="0"/>
                        </a:spcAft>
                      </a:pPr>
                      <a:r>
                        <a:rPr lang="en-US" sz="1000">
                          <a:effectLst/>
                        </a:rPr>
                        <a:t>2 = "White "</a:t>
                      </a:r>
                    </a:p>
                    <a:p>
                      <a:pPr marL="0" marR="0">
                        <a:lnSpc>
                          <a:spcPct val="107000"/>
                        </a:lnSpc>
                        <a:spcBef>
                          <a:spcPts val="0"/>
                        </a:spcBef>
                        <a:spcAft>
                          <a:spcPts val="0"/>
                        </a:spcAft>
                      </a:pPr>
                      <a:r>
                        <a:rPr lang="en-US" sz="1000">
                          <a:effectLst/>
                        </a:rPr>
                        <a:t>3 = "Black "</a:t>
                      </a:r>
                    </a:p>
                    <a:p>
                      <a:pPr marL="0" marR="0">
                        <a:lnSpc>
                          <a:spcPct val="107000"/>
                        </a:lnSpc>
                        <a:spcBef>
                          <a:spcPts val="0"/>
                        </a:spcBef>
                        <a:spcAft>
                          <a:spcPts val="0"/>
                        </a:spcAft>
                      </a:pPr>
                      <a:r>
                        <a:rPr lang="en-US" sz="1000">
                          <a:effectLst/>
                        </a:rPr>
                        <a:t>4 = "Multi-racial/Other "</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tc>
              </a:tr>
              <a:tr h="195557">
                <a:tc vMerge="1">
                  <a:txBody>
                    <a:bodyPr/>
                    <a:lstStyle/>
                    <a:p>
                      <a:endParaRPr lang="en-US"/>
                    </a:p>
                  </a:txBody>
                  <a:tcPr/>
                </a:tc>
                <a:tc>
                  <a:txBody>
                    <a:bodyPr/>
                    <a:lstStyle/>
                    <a:p>
                      <a:pPr marL="0" marR="0">
                        <a:lnSpc>
                          <a:spcPct val="107000"/>
                        </a:lnSpc>
                        <a:spcBef>
                          <a:spcPts val="0"/>
                        </a:spcBef>
                        <a:spcAft>
                          <a:spcPts val="0"/>
                        </a:spcAft>
                      </a:pPr>
                      <a:r>
                        <a:rPr lang="en-US" sz="1000">
                          <a:effectLst/>
                        </a:rPr>
                        <a:t>Children religious services</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nchor="ctr"/>
                </a:tc>
                <a:tc gridSpan="2">
                  <a:txBody>
                    <a:bodyPr/>
                    <a:lstStyle/>
                    <a:p>
                      <a:pPr marL="0" marR="0">
                        <a:lnSpc>
                          <a:spcPct val="107000"/>
                        </a:lnSpc>
                        <a:spcBef>
                          <a:spcPts val="0"/>
                        </a:spcBef>
                        <a:spcAft>
                          <a:spcPts val="0"/>
                        </a:spcAft>
                      </a:pPr>
                      <a:r>
                        <a:rPr lang="en-US" sz="1000">
                          <a:effectLst/>
                        </a:rPr>
                        <a:t>K8Q12</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tc>
                <a:tc hMerge="1">
                  <a:txBody>
                    <a:bodyPr/>
                    <a:lstStyle/>
                    <a:p>
                      <a:endParaRPr lang="en-US"/>
                    </a:p>
                  </a:txBody>
                  <a:tcPr/>
                </a:tc>
                <a:tc>
                  <a:txBody>
                    <a:bodyPr/>
                    <a:lstStyle/>
                    <a:p>
                      <a:pPr marL="0" marR="0">
                        <a:lnSpc>
                          <a:spcPct val="107000"/>
                        </a:lnSpc>
                        <a:spcBef>
                          <a:spcPts val="0"/>
                        </a:spcBef>
                        <a:spcAft>
                          <a:spcPts val="0"/>
                        </a:spcAft>
                      </a:pPr>
                      <a:r>
                        <a:rPr lang="en-US" sz="1000">
                          <a:effectLst/>
                        </a:rPr>
                        <a:t>Dichotomous</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tc>
                <a:tc>
                  <a:txBody>
                    <a:bodyPr/>
                    <a:lstStyle/>
                    <a:p>
                      <a:pPr marL="0" marR="0">
                        <a:lnSpc>
                          <a:spcPct val="107000"/>
                        </a:lnSpc>
                        <a:spcBef>
                          <a:spcPts val="0"/>
                        </a:spcBef>
                        <a:spcAft>
                          <a:spcPts val="0"/>
                        </a:spcAft>
                      </a:pPr>
                      <a:r>
                        <a:rPr lang="en-US" sz="1000">
                          <a:effectLst/>
                        </a:rPr>
                        <a:t>0 = “No”</a:t>
                      </a:r>
                    </a:p>
                    <a:p>
                      <a:pPr marL="0" marR="0">
                        <a:lnSpc>
                          <a:spcPct val="107000"/>
                        </a:lnSpc>
                        <a:spcBef>
                          <a:spcPts val="0"/>
                        </a:spcBef>
                        <a:spcAft>
                          <a:spcPts val="0"/>
                        </a:spcAft>
                      </a:pPr>
                      <a:r>
                        <a:rPr lang="en-US" sz="1000">
                          <a:effectLst/>
                        </a:rPr>
                        <a:t>1 = “Yes”</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tc>
              </a:tr>
              <a:tr h="293336">
                <a:tc vMerge="1">
                  <a:txBody>
                    <a:bodyPr/>
                    <a:lstStyle/>
                    <a:p>
                      <a:endParaRPr lang="en-US"/>
                    </a:p>
                  </a:txBody>
                  <a:tcPr/>
                </a:tc>
                <a:tc>
                  <a:txBody>
                    <a:bodyPr/>
                    <a:lstStyle/>
                    <a:p>
                      <a:pPr marL="0" marR="0">
                        <a:lnSpc>
                          <a:spcPct val="107000"/>
                        </a:lnSpc>
                        <a:spcBef>
                          <a:spcPts val="0"/>
                        </a:spcBef>
                        <a:spcAft>
                          <a:spcPts val="0"/>
                        </a:spcAft>
                      </a:pPr>
                      <a:r>
                        <a:rPr lang="en-US" sz="1000">
                          <a:effectLst/>
                        </a:rPr>
                        <a:t>Number of children in household</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nchor="ctr"/>
                </a:tc>
                <a:tc gridSpan="2">
                  <a:txBody>
                    <a:bodyPr/>
                    <a:lstStyle/>
                    <a:p>
                      <a:pPr marL="0" marR="0">
                        <a:lnSpc>
                          <a:spcPct val="107000"/>
                        </a:lnSpc>
                        <a:spcBef>
                          <a:spcPts val="0"/>
                        </a:spcBef>
                        <a:spcAft>
                          <a:spcPts val="0"/>
                        </a:spcAft>
                      </a:pPr>
                      <a:r>
                        <a:rPr lang="en-US" sz="1000">
                          <a:effectLst/>
                        </a:rPr>
                        <a:t>TOTKIDS4</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nchor="ctr"/>
                </a:tc>
                <a:tc hMerge="1">
                  <a:txBody>
                    <a:bodyPr/>
                    <a:lstStyle/>
                    <a:p>
                      <a:endParaRPr lang="en-US"/>
                    </a:p>
                  </a:txBody>
                  <a:tcPr/>
                </a:tc>
                <a:tc>
                  <a:txBody>
                    <a:bodyPr/>
                    <a:lstStyle/>
                    <a:p>
                      <a:pPr marL="0" marR="0">
                        <a:lnSpc>
                          <a:spcPct val="107000"/>
                        </a:lnSpc>
                        <a:spcBef>
                          <a:spcPts val="0"/>
                        </a:spcBef>
                        <a:spcAft>
                          <a:spcPts val="0"/>
                        </a:spcAft>
                      </a:pPr>
                      <a:r>
                        <a:rPr lang="en-US" sz="1000">
                          <a:effectLst/>
                        </a:rPr>
                        <a:t>Dichotomous</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nchor="ctr"/>
                </a:tc>
                <a:tc>
                  <a:txBody>
                    <a:bodyPr/>
                    <a:lstStyle/>
                    <a:p>
                      <a:pPr marL="0" marR="0">
                        <a:lnSpc>
                          <a:spcPct val="107000"/>
                        </a:lnSpc>
                        <a:spcBef>
                          <a:spcPts val="0"/>
                        </a:spcBef>
                        <a:spcAft>
                          <a:spcPts val="0"/>
                        </a:spcAft>
                      </a:pPr>
                      <a:r>
                        <a:rPr lang="en-US" sz="1000" dirty="0">
                          <a:effectLst/>
                        </a:rPr>
                        <a:t>0 = “One child”</a:t>
                      </a:r>
                    </a:p>
                    <a:p>
                      <a:pPr marL="0" marR="0">
                        <a:lnSpc>
                          <a:spcPct val="107000"/>
                        </a:lnSpc>
                        <a:spcBef>
                          <a:spcPts val="0"/>
                        </a:spcBef>
                        <a:spcAft>
                          <a:spcPts val="0"/>
                        </a:spcAft>
                      </a:pPr>
                      <a:r>
                        <a:rPr lang="en-US" sz="1000" dirty="0">
                          <a:effectLst/>
                        </a:rPr>
                        <a:t>1 = “More than one child”</a:t>
                      </a:r>
                      <a:endParaRPr lang="en-US" sz="10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41122" marR="41122" marT="0" marB="0"/>
                </a:tc>
              </a:tr>
            </a:tbl>
          </a:graphicData>
        </a:graphic>
      </p:graphicFrame>
    </p:spTree>
    <p:extLst>
      <p:ext uri="{BB962C8B-B14F-4D97-AF65-F5344CB8AC3E}">
        <p14:creationId xmlns:p14="http://schemas.microsoft.com/office/powerpoint/2010/main" val="18668879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26</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349959713"/>
              </p:ext>
            </p:extLst>
          </p:nvPr>
        </p:nvGraphicFramePr>
        <p:xfrm>
          <a:off x="45156" y="54444"/>
          <a:ext cx="9019823" cy="6570162"/>
        </p:xfrm>
        <a:graphic>
          <a:graphicData uri="http://schemas.openxmlformats.org/drawingml/2006/table">
            <a:tbl>
              <a:tblPr firstRow="1" firstCol="1" bandRow="1">
                <a:tableStyleId>{5C22544A-7EE6-4342-B048-85BDC9FD1C3A}</a:tableStyleId>
              </a:tblPr>
              <a:tblGrid>
                <a:gridCol w="1438207"/>
                <a:gridCol w="1372726"/>
                <a:gridCol w="3702755"/>
                <a:gridCol w="891822"/>
                <a:gridCol w="1614313"/>
              </a:tblGrid>
              <a:tr h="111923">
                <a:tc>
                  <a:txBody>
                    <a:bodyPr/>
                    <a:lstStyle/>
                    <a:p>
                      <a:pPr marL="0" marR="0" algn="ctr">
                        <a:lnSpc>
                          <a:spcPct val="150000"/>
                        </a:lnSpc>
                        <a:spcBef>
                          <a:spcPts val="600"/>
                        </a:spcBef>
                        <a:spcAft>
                          <a:spcPts val="0"/>
                        </a:spcAft>
                      </a:pPr>
                      <a:r>
                        <a:rPr lang="en-US" sz="1000">
                          <a:effectLst/>
                          <a:latin typeface="Times New Roman" panose="02020603050405020304" pitchFamily="18" charset="0"/>
                          <a:cs typeface="Times New Roman" panose="02020603050405020304" pitchFamily="18" charset="0"/>
                        </a:rPr>
                        <a:t>Construct</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gn="ctr">
                        <a:lnSpc>
                          <a:spcPct val="150000"/>
                        </a:lnSpc>
                        <a:spcBef>
                          <a:spcPts val="600"/>
                        </a:spcBef>
                        <a:spcAft>
                          <a:spcPts val="0"/>
                        </a:spcAft>
                      </a:pPr>
                      <a:r>
                        <a:rPr lang="en-US" sz="1000">
                          <a:effectLst/>
                          <a:latin typeface="Times New Roman" panose="02020603050405020304" pitchFamily="18" charset="0"/>
                          <a:cs typeface="Times New Roman" panose="02020603050405020304" pitchFamily="18" charset="0"/>
                        </a:rPr>
                        <a:t>Variable</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gn="ctr">
                        <a:lnSpc>
                          <a:spcPct val="150000"/>
                        </a:lnSpc>
                        <a:spcBef>
                          <a:spcPts val="600"/>
                        </a:spcBef>
                        <a:spcAft>
                          <a:spcPts val="0"/>
                        </a:spcAft>
                      </a:pPr>
                      <a:r>
                        <a:rPr lang="en-US" sz="1000">
                          <a:effectLst/>
                          <a:latin typeface="Times New Roman" panose="02020603050405020304" pitchFamily="18" charset="0"/>
                          <a:cs typeface="Times New Roman" panose="02020603050405020304" pitchFamily="18" charset="0"/>
                        </a:rPr>
                        <a:t>Indicator used for variable</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gn="ctr">
                        <a:lnSpc>
                          <a:spcPct val="150000"/>
                        </a:lnSpc>
                        <a:spcBef>
                          <a:spcPts val="600"/>
                        </a:spcBef>
                        <a:spcAft>
                          <a:spcPts val="0"/>
                        </a:spcAft>
                      </a:pPr>
                      <a:r>
                        <a:rPr lang="en-US" sz="1000">
                          <a:effectLst/>
                          <a:latin typeface="Times New Roman" panose="02020603050405020304" pitchFamily="18" charset="0"/>
                          <a:cs typeface="Times New Roman" panose="02020603050405020304" pitchFamily="18" charset="0"/>
                        </a:rPr>
                        <a:t>Variable Type</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gn="ctr">
                        <a:lnSpc>
                          <a:spcPct val="150000"/>
                        </a:lnSpc>
                        <a:spcBef>
                          <a:spcPts val="600"/>
                        </a:spcBef>
                        <a:spcAft>
                          <a:spcPts val="0"/>
                        </a:spcAft>
                      </a:pPr>
                      <a:r>
                        <a:rPr lang="en-US" sz="1000" dirty="0">
                          <a:effectLst/>
                          <a:latin typeface="Times New Roman" panose="02020603050405020304" pitchFamily="18" charset="0"/>
                          <a:cs typeface="Times New Roman" panose="02020603050405020304" pitchFamily="18" charset="0"/>
                        </a:rPr>
                        <a:t>Variable Label</a:t>
                      </a:r>
                      <a:endParaRPr lang="en-US" sz="10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r>
              <a:tr h="558867">
                <a:tc rowSpan="10">
                  <a:txBody>
                    <a:bodyPr/>
                    <a:lstStyle/>
                    <a:p>
                      <a:pPr marL="0" marR="0" algn="ctr">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Individual characteristics: Enabling</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nchor="ctr"/>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Mother’s age</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nchor="ctr"/>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K9Q16R</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Ordinal</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0 = “20 or younger”</a:t>
                      </a:r>
                    </a:p>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1 = “20-30 years old”</a:t>
                      </a:r>
                    </a:p>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2 = “30-40 years old”</a:t>
                      </a:r>
                    </a:p>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3 = “40 or older”</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r>
              <a:tr h="566858">
                <a:tc vMerge="1">
                  <a:txBody>
                    <a:bodyPr/>
                    <a:lstStyle/>
                    <a:p>
                      <a:endParaRPr lang="en-US"/>
                    </a:p>
                  </a:txBody>
                  <a:tcPr/>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Respondent education</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nchor="ctr"/>
                </a:tc>
                <a:tc>
                  <a:txBody>
                    <a:bodyPr/>
                    <a:lstStyle/>
                    <a:p>
                      <a:pPr marL="342900" marR="0" lvl="0" indent="-342900">
                        <a:lnSpc>
                          <a:spcPct val="107000"/>
                        </a:lnSpc>
                        <a:spcBef>
                          <a:spcPts val="0"/>
                        </a:spcBef>
                        <a:spcAft>
                          <a:spcPts val="0"/>
                        </a:spcAft>
                        <a:buFont typeface="+mj-lt"/>
                        <a:buAutoNum type="arabicPeriod"/>
                      </a:pPr>
                      <a:r>
                        <a:rPr lang="en-US" sz="1000">
                          <a:effectLst/>
                          <a:latin typeface="Times New Roman" panose="02020603050405020304" pitchFamily="18" charset="0"/>
                          <a:cs typeface="Times New Roman" panose="02020603050405020304" pitchFamily="18" charset="0"/>
                        </a:rPr>
                        <a:t>Relation: Interviewee’s relationship with children </a:t>
                      </a:r>
                    </a:p>
                    <a:p>
                      <a:pPr marL="342900" marR="0" lvl="0" indent="-342900">
                        <a:lnSpc>
                          <a:spcPct val="107000"/>
                        </a:lnSpc>
                        <a:spcBef>
                          <a:spcPts val="0"/>
                        </a:spcBef>
                        <a:spcAft>
                          <a:spcPts val="0"/>
                        </a:spcAft>
                        <a:buFont typeface="+mj-lt"/>
                        <a:buAutoNum type="arabicPeriod"/>
                      </a:pPr>
                      <a:r>
                        <a:rPr lang="en-US" sz="1000">
                          <a:effectLst/>
                          <a:latin typeface="Times New Roman" panose="02020603050405020304" pitchFamily="18" charset="0"/>
                          <a:cs typeface="Times New Roman" panose="02020603050405020304" pitchFamily="18" charset="0"/>
                        </a:rPr>
                        <a:t>EDUC_MOMR: Mother’s highest grade of school</a:t>
                      </a:r>
                    </a:p>
                    <a:p>
                      <a:pPr marL="342900" marR="0" lvl="0" indent="-342900">
                        <a:lnSpc>
                          <a:spcPct val="107000"/>
                        </a:lnSpc>
                        <a:spcBef>
                          <a:spcPts val="0"/>
                        </a:spcBef>
                        <a:spcAft>
                          <a:spcPts val="0"/>
                        </a:spcAft>
                        <a:buFont typeface="+mj-lt"/>
                        <a:buAutoNum type="arabicPeriod"/>
                      </a:pPr>
                      <a:r>
                        <a:rPr lang="en-US" sz="1000">
                          <a:effectLst/>
                          <a:latin typeface="Times New Roman" panose="02020603050405020304" pitchFamily="18" charset="0"/>
                          <a:cs typeface="Times New Roman" panose="02020603050405020304" pitchFamily="18" charset="0"/>
                        </a:rPr>
                        <a:t>EDUC_DADR: Father’s highest grade of school</a:t>
                      </a:r>
                    </a:p>
                    <a:p>
                      <a:pPr marL="342900" marR="0" lvl="0" indent="-342900">
                        <a:lnSpc>
                          <a:spcPct val="107000"/>
                        </a:lnSpc>
                        <a:spcBef>
                          <a:spcPts val="0"/>
                        </a:spcBef>
                        <a:spcAft>
                          <a:spcPts val="0"/>
                        </a:spcAft>
                        <a:buFont typeface="+mj-lt"/>
                        <a:buAutoNum type="arabicPeriod"/>
                      </a:pPr>
                      <a:r>
                        <a:rPr lang="en-US" sz="1000">
                          <a:effectLst/>
                          <a:latin typeface="Times New Roman" panose="02020603050405020304" pitchFamily="18" charset="0"/>
                          <a:cs typeface="Times New Roman" panose="02020603050405020304" pitchFamily="18" charset="0"/>
                        </a:rPr>
                        <a:t>EDUC_RESR: Non-parent respondent’s highest grade of school</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Dichotomous</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0 = “Less than high school”</a:t>
                      </a:r>
                    </a:p>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1 = “High school or above”</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r>
              <a:tr h="399191">
                <a:tc vMerge="1">
                  <a:txBody>
                    <a:bodyPr/>
                    <a:lstStyle/>
                    <a:p>
                      <a:endParaRPr lang="en-US"/>
                    </a:p>
                  </a:txBody>
                  <a:tcPr/>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Respondent’s Health Status</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342900" marR="0" lvl="0" indent="-342900">
                        <a:lnSpc>
                          <a:spcPct val="107000"/>
                        </a:lnSpc>
                        <a:spcBef>
                          <a:spcPts val="0"/>
                        </a:spcBef>
                        <a:spcAft>
                          <a:spcPts val="0"/>
                        </a:spcAft>
                        <a:buFont typeface="+mj-lt"/>
                        <a:buAutoNum type="arabicPeriod"/>
                      </a:pPr>
                      <a:r>
                        <a:rPr lang="en-US" sz="1000">
                          <a:effectLst/>
                          <a:latin typeface="Times New Roman" panose="02020603050405020304" pitchFamily="18" charset="0"/>
                          <a:cs typeface="Times New Roman" panose="02020603050405020304" pitchFamily="18" charset="0"/>
                        </a:rPr>
                        <a:t>Relation: Interviewee’s relationship with children</a:t>
                      </a:r>
                    </a:p>
                    <a:p>
                      <a:pPr marL="342900" marR="0" lvl="0" indent="-342900">
                        <a:lnSpc>
                          <a:spcPct val="107000"/>
                        </a:lnSpc>
                        <a:spcBef>
                          <a:spcPts val="0"/>
                        </a:spcBef>
                        <a:spcAft>
                          <a:spcPts val="0"/>
                        </a:spcAft>
                        <a:buFont typeface="+mj-lt"/>
                        <a:buAutoNum type="arabicPeriod"/>
                      </a:pPr>
                      <a:r>
                        <a:rPr lang="en-US" sz="1000">
                          <a:effectLst/>
                          <a:latin typeface="Times New Roman" panose="02020603050405020304" pitchFamily="18" charset="0"/>
                          <a:cs typeface="Times New Roman" panose="02020603050405020304" pitchFamily="18" charset="0"/>
                        </a:rPr>
                        <a:t>K9Q20: Mother’s health status</a:t>
                      </a:r>
                    </a:p>
                    <a:p>
                      <a:pPr marL="342900" marR="0" lvl="0" indent="-342900">
                        <a:lnSpc>
                          <a:spcPct val="107000"/>
                        </a:lnSpc>
                        <a:spcBef>
                          <a:spcPts val="0"/>
                        </a:spcBef>
                        <a:spcAft>
                          <a:spcPts val="0"/>
                        </a:spcAft>
                        <a:buFont typeface="+mj-lt"/>
                        <a:buAutoNum type="arabicPeriod"/>
                      </a:pPr>
                      <a:r>
                        <a:rPr lang="en-US" sz="1000">
                          <a:effectLst/>
                          <a:latin typeface="Times New Roman" panose="02020603050405020304" pitchFamily="18" charset="0"/>
                          <a:cs typeface="Times New Roman" panose="02020603050405020304" pitchFamily="18" charset="0"/>
                        </a:rPr>
                        <a:t>K9Q21: Father’s health status</a:t>
                      </a:r>
                    </a:p>
                    <a:p>
                      <a:pPr marL="342900" marR="0" lvl="0" indent="-342900">
                        <a:lnSpc>
                          <a:spcPct val="107000"/>
                        </a:lnSpc>
                        <a:spcBef>
                          <a:spcPts val="0"/>
                        </a:spcBef>
                        <a:spcAft>
                          <a:spcPts val="0"/>
                        </a:spcAft>
                        <a:buFont typeface="+mj-lt"/>
                        <a:buAutoNum type="arabicPeriod"/>
                      </a:pPr>
                      <a:r>
                        <a:rPr lang="en-US" sz="1000">
                          <a:effectLst/>
                          <a:latin typeface="Times New Roman" panose="02020603050405020304" pitchFamily="18" charset="0"/>
                          <a:cs typeface="Times New Roman" panose="02020603050405020304" pitchFamily="18" charset="0"/>
                        </a:rPr>
                        <a:t>K9Q22: Non-parent’s health status</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Ordinal</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0 = “Less than average”</a:t>
                      </a:r>
                    </a:p>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1 = “Average”</a:t>
                      </a:r>
                    </a:p>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2 = “Better than average”</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r>
              <a:tr h="399191">
                <a:tc vMerge="1">
                  <a:txBody>
                    <a:bodyPr/>
                    <a:lstStyle/>
                    <a:p>
                      <a:endParaRPr lang="en-US"/>
                    </a:p>
                  </a:txBody>
                  <a:tcPr/>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Respondent’s mental health status</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342900" marR="0" lvl="0" indent="-342900">
                        <a:lnSpc>
                          <a:spcPct val="107000"/>
                        </a:lnSpc>
                        <a:spcBef>
                          <a:spcPts val="0"/>
                        </a:spcBef>
                        <a:spcAft>
                          <a:spcPts val="0"/>
                        </a:spcAft>
                        <a:buFont typeface="+mj-lt"/>
                        <a:buAutoNum type="arabicPeriod"/>
                      </a:pPr>
                      <a:r>
                        <a:rPr lang="en-US" sz="1000">
                          <a:effectLst/>
                          <a:latin typeface="Times New Roman" panose="02020603050405020304" pitchFamily="18" charset="0"/>
                          <a:cs typeface="Times New Roman" panose="02020603050405020304" pitchFamily="18" charset="0"/>
                        </a:rPr>
                        <a:t>Relation: Interviewee’s relationship with children </a:t>
                      </a:r>
                    </a:p>
                    <a:p>
                      <a:pPr marL="342900" marR="0" lvl="0" indent="-342900">
                        <a:lnSpc>
                          <a:spcPct val="107000"/>
                        </a:lnSpc>
                        <a:spcBef>
                          <a:spcPts val="0"/>
                        </a:spcBef>
                        <a:spcAft>
                          <a:spcPts val="0"/>
                        </a:spcAft>
                        <a:buFont typeface="+mj-lt"/>
                        <a:buAutoNum type="arabicPeriod"/>
                      </a:pPr>
                      <a:r>
                        <a:rPr lang="en-US" sz="1000">
                          <a:effectLst/>
                          <a:latin typeface="Times New Roman" panose="02020603050405020304" pitchFamily="18" charset="0"/>
                          <a:cs typeface="Times New Roman" panose="02020603050405020304" pitchFamily="18" charset="0"/>
                        </a:rPr>
                        <a:t>K9Q23: Mother’s mental health status</a:t>
                      </a:r>
                    </a:p>
                    <a:p>
                      <a:pPr marL="342900" marR="0" lvl="0" indent="-342900">
                        <a:lnSpc>
                          <a:spcPct val="107000"/>
                        </a:lnSpc>
                        <a:spcBef>
                          <a:spcPts val="0"/>
                        </a:spcBef>
                        <a:spcAft>
                          <a:spcPts val="0"/>
                        </a:spcAft>
                        <a:buFont typeface="+mj-lt"/>
                        <a:buAutoNum type="arabicPeriod"/>
                      </a:pPr>
                      <a:r>
                        <a:rPr lang="en-US" sz="1000">
                          <a:effectLst/>
                          <a:latin typeface="Times New Roman" panose="02020603050405020304" pitchFamily="18" charset="0"/>
                          <a:cs typeface="Times New Roman" panose="02020603050405020304" pitchFamily="18" charset="0"/>
                        </a:rPr>
                        <a:t>K9Q24: Father’s mental health status</a:t>
                      </a:r>
                    </a:p>
                    <a:p>
                      <a:pPr marL="342900" marR="0" lvl="0" indent="-342900">
                        <a:lnSpc>
                          <a:spcPct val="107000"/>
                        </a:lnSpc>
                        <a:spcBef>
                          <a:spcPts val="0"/>
                        </a:spcBef>
                        <a:spcAft>
                          <a:spcPts val="0"/>
                        </a:spcAft>
                        <a:buFont typeface="+mj-lt"/>
                        <a:buAutoNum type="arabicPeriod"/>
                      </a:pPr>
                      <a:r>
                        <a:rPr lang="en-US" sz="1000">
                          <a:effectLst/>
                          <a:latin typeface="Times New Roman" panose="02020603050405020304" pitchFamily="18" charset="0"/>
                          <a:cs typeface="Times New Roman" panose="02020603050405020304" pitchFamily="18" charset="0"/>
                        </a:rPr>
                        <a:t>K9Q25: Non-parent’s mental health status</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Ordinal</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0 = “Less than average”</a:t>
                      </a:r>
                    </a:p>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1 = “Average”</a:t>
                      </a:r>
                    </a:p>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2 = “Better than average”</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r>
              <a:tr h="159676">
                <a:tc vMerge="1">
                  <a:txBody>
                    <a:bodyPr/>
                    <a:lstStyle/>
                    <a:p>
                      <a:endParaRPr lang="en-US"/>
                    </a:p>
                  </a:txBody>
                  <a:tcPr/>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Primary language </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planguage</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Dichotomous</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0 = “Non-English”</a:t>
                      </a:r>
                    </a:p>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1 = “English”</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r>
              <a:tr h="239515">
                <a:tc vMerge="1">
                  <a:txBody>
                    <a:bodyPr/>
                    <a:lstStyle/>
                    <a:p>
                      <a:endParaRPr lang="en-US"/>
                    </a:p>
                  </a:txBody>
                  <a:tcPr/>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Family Structure</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nchor="ctr"/>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famstruct_11</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nchor="ctr"/>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Dichotomous</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nchor="ctr"/>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0 = "Other than two-parent"</a:t>
                      </a:r>
                    </a:p>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1 = "Two-parent"</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r>
              <a:tr h="159676">
                <a:tc vMerge="1">
                  <a:txBody>
                    <a:bodyPr/>
                    <a:lstStyle/>
                    <a:p>
                      <a:endParaRPr lang="en-US"/>
                    </a:p>
                  </a:txBody>
                  <a:tcPr/>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Own or rent home</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nchor="ctr"/>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C10Q41</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nchor="ctr"/>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Dichotomous</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nchor="ctr"/>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0 = “Rent or other”</a:t>
                      </a:r>
                    </a:p>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1 = “Own”</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r>
              <a:tr h="239515">
                <a:tc vMerge="1">
                  <a:txBody>
                    <a:bodyPr/>
                    <a:lstStyle/>
                    <a:p>
                      <a:endParaRPr lang="en-US"/>
                    </a:p>
                  </a:txBody>
                  <a:tcPr/>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Times of moving house</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nchor="ctr"/>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K11Q43</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nchor="ctr"/>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Ordinal</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nchor="ctr"/>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0 = “None”</a:t>
                      </a:r>
                    </a:p>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1 = “Some”</a:t>
                      </a:r>
                    </a:p>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2 = “Frequent”</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r>
              <a:tr h="159676">
                <a:tc vMerge="1">
                  <a:txBody>
                    <a:bodyPr/>
                    <a:lstStyle/>
                    <a:p>
                      <a:endParaRPr lang="en-US"/>
                    </a:p>
                  </a:txBody>
                  <a:tcPr/>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Is there rundown housing in your neighborhood?</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K10Q22</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Dichotomous</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0 = “No”</a:t>
                      </a:r>
                    </a:p>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1 = “Yes”</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r>
              <a:tr h="319353">
                <a:tc vMerge="1">
                  <a:txBody>
                    <a:bodyPr/>
                    <a:lstStyle/>
                    <a:p>
                      <a:endParaRPr lang="en-US"/>
                    </a:p>
                  </a:txBody>
                  <a:tcPr/>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How often do you feel the child is safe in your neighborhood?</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K10Q40</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Dichotomous</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0 = “Sometimes or less”</a:t>
                      </a:r>
                    </a:p>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1 = “More than sometimes”</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r>
              <a:tr h="159676">
                <a:tc rowSpan="4">
                  <a:txBody>
                    <a:bodyPr/>
                    <a:lstStyle/>
                    <a:p>
                      <a:pPr marL="0" marR="0" algn="ctr">
                        <a:lnSpc>
                          <a:spcPct val="107000"/>
                        </a:lnSpc>
                        <a:spcBef>
                          <a:spcPts val="0"/>
                        </a:spcBef>
                        <a:spcAft>
                          <a:spcPts val="0"/>
                        </a:spcAft>
                      </a:pPr>
                      <a:r>
                        <a:rPr lang="en-US" sz="1000" dirty="0">
                          <a:effectLst/>
                          <a:latin typeface="Times New Roman" panose="02020603050405020304" pitchFamily="18" charset="0"/>
                          <a:cs typeface="Times New Roman" panose="02020603050405020304" pitchFamily="18" charset="0"/>
                        </a:rPr>
                        <a:t>Individual characteristics: Need</a:t>
                      </a:r>
                      <a:endParaRPr lang="en-US" sz="10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nchor="ctr"/>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Gender</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sex_11</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Dichotomous</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0 = “Male”</a:t>
                      </a:r>
                    </a:p>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1 = “Female”</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r>
              <a:tr h="399191">
                <a:tc vMerge="1">
                  <a:txBody>
                    <a:bodyPr/>
                    <a:lstStyle/>
                    <a:p>
                      <a:endParaRPr lang="en-US"/>
                    </a:p>
                  </a:txBody>
                  <a:tcPr/>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Age</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AGEYR_CHILD</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Ordinal</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0 = “0-5 years old”</a:t>
                      </a:r>
                    </a:p>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1 = “6-11 years old”</a:t>
                      </a:r>
                    </a:p>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2 = “12-17 years old”</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r>
              <a:tr h="319353">
                <a:tc vMerge="1">
                  <a:txBody>
                    <a:bodyPr/>
                    <a:lstStyle/>
                    <a:p>
                      <a:endParaRPr lang="en-US"/>
                    </a:p>
                  </a:txBody>
                  <a:tcPr/>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Child’s Health Status</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K2Q01</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Ordinal</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0 = “Average or less”</a:t>
                      </a:r>
                    </a:p>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1 = “Good”</a:t>
                      </a:r>
                    </a:p>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2 = “Excellent”</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r>
              <a:tr h="159676">
                <a:tc vMerge="1">
                  <a:txBody>
                    <a:bodyPr/>
                    <a:lstStyle/>
                    <a:p>
                      <a:endParaRPr lang="en-US"/>
                    </a:p>
                  </a:txBody>
                  <a:tcPr/>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Special Healthcare Needs</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342900" marR="0" lvl="0" indent="-342900">
                        <a:lnSpc>
                          <a:spcPct val="107000"/>
                        </a:lnSpc>
                        <a:spcBef>
                          <a:spcPts val="0"/>
                        </a:spcBef>
                        <a:spcAft>
                          <a:spcPts val="0"/>
                        </a:spcAft>
                        <a:buFont typeface="+mj-lt"/>
                        <a:buAutoNum type="arabicPeriod"/>
                      </a:pPr>
                      <a:r>
                        <a:rPr lang="en-US" sz="1000">
                          <a:effectLst/>
                          <a:latin typeface="Times New Roman" panose="02020603050405020304" pitchFamily="18" charset="0"/>
                          <a:cs typeface="Times New Roman" panose="02020603050405020304" pitchFamily="18" charset="0"/>
                        </a:rPr>
                        <a:t>CSHCN</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a:effectLst/>
                          <a:latin typeface="Times New Roman" panose="02020603050405020304" pitchFamily="18" charset="0"/>
                          <a:cs typeface="Times New Roman" panose="02020603050405020304" pitchFamily="18" charset="0"/>
                        </a:rPr>
                        <a:t>Dichotomous</a:t>
                      </a:r>
                      <a:endParaRPr lang="en-US" sz="100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c>
                  <a:txBody>
                    <a:bodyPr/>
                    <a:lstStyle/>
                    <a:p>
                      <a:pPr marL="0" marR="0">
                        <a:lnSpc>
                          <a:spcPct val="107000"/>
                        </a:lnSpc>
                        <a:spcBef>
                          <a:spcPts val="0"/>
                        </a:spcBef>
                        <a:spcAft>
                          <a:spcPts val="0"/>
                        </a:spcAft>
                      </a:pPr>
                      <a:r>
                        <a:rPr lang="en-US" sz="1000" dirty="0">
                          <a:effectLst/>
                          <a:latin typeface="Times New Roman" panose="02020603050405020304" pitchFamily="18" charset="0"/>
                          <a:cs typeface="Times New Roman" panose="02020603050405020304" pitchFamily="18" charset="0"/>
                        </a:rPr>
                        <a:t>0 = “No”</a:t>
                      </a:r>
                    </a:p>
                    <a:p>
                      <a:pPr marL="0" marR="0">
                        <a:lnSpc>
                          <a:spcPct val="107000"/>
                        </a:lnSpc>
                        <a:spcBef>
                          <a:spcPts val="0"/>
                        </a:spcBef>
                        <a:spcAft>
                          <a:spcPts val="0"/>
                        </a:spcAft>
                      </a:pPr>
                      <a:r>
                        <a:rPr lang="en-US" sz="1000" dirty="0">
                          <a:effectLst/>
                          <a:latin typeface="Times New Roman" panose="02020603050405020304" pitchFamily="18" charset="0"/>
                          <a:cs typeface="Times New Roman" panose="02020603050405020304" pitchFamily="18" charset="0"/>
                        </a:rPr>
                        <a:t>1 = “Yes”</a:t>
                      </a:r>
                      <a:endParaRPr lang="en-US" sz="10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3577" marR="33577" marT="0" marB="0"/>
                </a:tc>
              </a:tr>
            </a:tbl>
          </a:graphicData>
        </a:graphic>
      </p:graphicFrame>
    </p:spTree>
    <p:extLst>
      <p:ext uri="{BB962C8B-B14F-4D97-AF65-F5344CB8AC3E}">
        <p14:creationId xmlns:p14="http://schemas.microsoft.com/office/powerpoint/2010/main" val="26411746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99507" y="1686345"/>
            <a:ext cx="1388145" cy="507831"/>
          </a:xfrm>
          <a:prstGeom prst="rect">
            <a:avLst/>
          </a:prstGeom>
          <a:noFill/>
        </p:spPr>
        <p:txBody>
          <a:bodyPr wrap="square" rtlCol="0">
            <a:spAutoFit/>
          </a:bodyPr>
          <a:lstStyle/>
          <a:p>
            <a:r>
              <a:rPr lang="en-US" sz="2700" b="1" dirty="0">
                <a:effectLst>
                  <a:outerShdw blurRad="38100" dist="38100" dir="2700000" algn="tl">
                    <a:srgbClr val="000000">
                      <a:alpha val="43137"/>
                    </a:srgbClr>
                  </a:outerShdw>
                </a:effectLst>
              </a:rPr>
              <a:t>PCMH</a:t>
            </a:r>
          </a:p>
        </p:txBody>
      </p:sp>
      <p:sp>
        <p:nvSpPr>
          <p:cNvPr id="12" name="TextBox 11"/>
          <p:cNvSpPr txBox="1"/>
          <p:nvPr/>
        </p:nvSpPr>
        <p:spPr>
          <a:xfrm>
            <a:off x="538288" y="4274304"/>
            <a:ext cx="7816006" cy="1800493"/>
          </a:xfrm>
          <a:prstGeom prst="rect">
            <a:avLst/>
          </a:prstGeom>
          <a:noFill/>
        </p:spPr>
        <p:txBody>
          <a:bodyPr wrap="square" rtlCol="0">
            <a:spAutoFit/>
          </a:bodyPr>
          <a:lstStyle/>
          <a:p>
            <a:pPr>
              <a:lnSpc>
                <a:spcPct val="150000"/>
              </a:lnSpc>
            </a:pPr>
            <a:r>
              <a:rPr lang="en-US" dirty="0" smtClean="0">
                <a:solidFill>
                  <a:srgbClr val="C00000"/>
                </a:solidFill>
                <a:effectLst>
                  <a:outerShdw blurRad="38100" dist="38100" dir="2700000" algn="tl">
                    <a:srgbClr val="000000">
                      <a:alpha val="43137"/>
                    </a:srgbClr>
                  </a:outerShdw>
                </a:effectLst>
              </a:rPr>
              <a:t>3. Quality of care: inconsistency between provider and consumer reports</a:t>
            </a:r>
          </a:p>
          <a:p>
            <a:pPr>
              <a:lnSpc>
                <a:spcPct val="150000"/>
              </a:lnSpc>
            </a:pPr>
            <a:r>
              <a:rPr lang="en-US" sz="1400" dirty="0" smtClean="0"/>
              <a:t>Consumer reports of care quality (using PCMH criteria) </a:t>
            </a:r>
          </a:p>
          <a:p>
            <a:pPr>
              <a:lnSpc>
                <a:spcPct val="150000"/>
              </a:lnSpc>
            </a:pPr>
            <a:r>
              <a:rPr lang="en-US" sz="1400" dirty="0" smtClean="0"/>
              <a:t>		</a:t>
            </a:r>
            <a:r>
              <a:rPr lang="en-US" sz="1400" dirty="0"/>
              <a:t>	</a:t>
            </a:r>
            <a:r>
              <a:rPr lang="en-US" sz="1400" dirty="0" smtClean="0"/>
              <a:t>vs. </a:t>
            </a:r>
          </a:p>
          <a:p>
            <a:pPr>
              <a:lnSpc>
                <a:spcPct val="150000"/>
              </a:lnSpc>
            </a:pPr>
            <a:r>
              <a:rPr lang="en-US" sz="1400" dirty="0" smtClean="0"/>
              <a:t>State PCMH implementation level </a:t>
            </a:r>
          </a:p>
          <a:p>
            <a:pPr marL="285750" indent="-285750">
              <a:lnSpc>
                <a:spcPct val="150000"/>
              </a:lnSpc>
              <a:buFont typeface="Wingdings" panose="05000000000000000000" pitchFamily="2" charset="2"/>
              <a:buChar char="Ø"/>
            </a:pPr>
            <a:r>
              <a:rPr lang="en-US" sz="1400" b="1" dirty="0"/>
              <a:t>S</a:t>
            </a:r>
            <a:r>
              <a:rPr lang="en-US" altLang="zh-CN" sz="1400" b="1" dirty="0"/>
              <a:t>ecuring PCMH supplies does not guarantee high quality of health </a:t>
            </a:r>
            <a:r>
              <a:rPr lang="en-US" altLang="zh-CN" sz="1400" b="1" dirty="0" smtClean="0"/>
              <a:t>care</a:t>
            </a:r>
            <a:endParaRPr lang="en-US" sz="1400" b="1" dirty="0"/>
          </a:p>
        </p:txBody>
      </p:sp>
      <p:grpSp>
        <p:nvGrpSpPr>
          <p:cNvPr id="16" name="Group 15"/>
          <p:cNvGrpSpPr/>
          <p:nvPr/>
        </p:nvGrpSpPr>
        <p:grpSpPr>
          <a:xfrm>
            <a:off x="4509656" y="1003888"/>
            <a:ext cx="3959974" cy="2866550"/>
            <a:chOff x="4564040" y="662558"/>
            <a:chExt cx="3959974" cy="2740996"/>
          </a:xfrm>
        </p:grpSpPr>
        <p:sp>
          <p:nvSpPr>
            <p:cNvPr id="8" name="TextBox 7"/>
            <p:cNvSpPr txBox="1"/>
            <p:nvPr/>
          </p:nvSpPr>
          <p:spPr>
            <a:xfrm>
              <a:off x="4942036" y="1856977"/>
              <a:ext cx="2375645" cy="1546577"/>
            </a:xfrm>
            <a:prstGeom prst="rect">
              <a:avLst/>
            </a:prstGeom>
            <a:noFill/>
          </p:spPr>
          <p:txBody>
            <a:bodyPr wrap="square" rtlCol="0">
              <a:spAutoFit/>
            </a:bodyPr>
            <a:lstStyle/>
            <a:p>
              <a:pPr marL="214313" indent="-214313">
                <a:buFont typeface="Arial" panose="020B0604020202020204" pitchFamily="34" charset="0"/>
                <a:buChar char="•"/>
              </a:pPr>
              <a:r>
                <a:rPr lang="en-US" sz="1350" dirty="0"/>
                <a:t>Health care utilization</a:t>
              </a:r>
            </a:p>
            <a:p>
              <a:pPr marL="557213" lvl="1" indent="-214313">
                <a:buFont typeface="Arial" panose="020B0604020202020204" pitchFamily="34" charset="0"/>
                <a:buChar char="•"/>
              </a:pPr>
              <a:r>
                <a:rPr lang="en-US" sz="1350" dirty="0"/>
                <a:t>Readmission rate</a:t>
              </a:r>
            </a:p>
            <a:p>
              <a:pPr marL="557213" lvl="1" indent="-214313">
                <a:buFont typeface="Arial" panose="020B0604020202020204" pitchFamily="34" charset="0"/>
                <a:buChar char="•"/>
              </a:pPr>
              <a:r>
                <a:rPr lang="en-US" sz="1350" dirty="0"/>
                <a:t>Emergency visits</a:t>
              </a:r>
            </a:p>
            <a:p>
              <a:pPr marL="214313" indent="-214313">
                <a:buFont typeface="Arial" panose="020B0604020202020204" pitchFamily="34" charset="0"/>
                <a:buChar char="•"/>
              </a:pPr>
              <a:r>
                <a:rPr lang="en-US" sz="1350" dirty="0"/>
                <a:t>Health care expenditure</a:t>
              </a:r>
            </a:p>
            <a:p>
              <a:pPr marL="214313" indent="-214313">
                <a:buFont typeface="Arial" panose="020B0604020202020204" pitchFamily="34" charset="0"/>
                <a:buChar char="•"/>
              </a:pPr>
              <a:r>
                <a:rPr lang="en-US" sz="1350" dirty="0"/>
                <a:t>Satisfaction</a:t>
              </a:r>
            </a:p>
            <a:p>
              <a:pPr marL="214313" indent="-214313">
                <a:buFont typeface="Arial" panose="020B0604020202020204" pitchFamily="34" charset="0"/>
                <a:buChar char="•"/>
              </a:pPr>
              <a:r>
                <a:rPr lang="en-US" sz="1350" dirty="0"/>
                <a:t>Missed school days</a:t>
              </a:r>
            </a:p>
            <a:p>
              <a:pPr marL="214313" indent="-214313">
                <a:buFont typeface="Arial" panose="020B0604020202020204" pitchFamily="34" charset="0"/>
                <a:buChar char="•"/>
              </a:pPr>
              <a:r>
                <a:rPr lang="en-US" sz="1350" dirty="0"/>
                <a:t>Family functioning</a:t>
              </a:r>
            </a:p>
          </p:txBody>
        </p:sp>
        <p:sp>
          <p:nvSpPr>
            <p:cNvPr id="10" name="Right Arrow 9"/>
            <p:cNvSpPr/>
            <p:nvPr/>
          </p:nvSpPr>
          <p:spPr>
            <a:xfrm>
              <a:off x="4884367" y="1371389"/>
              <a:ext cx="2984678" cy="396026"/>
            </a:xfrm>
            <a:prstGeom prs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TextBox 2"/>
            <p:cNvSpPr txBox="1"/>
            <p:nvPr/>
          </p:nvSpPr>
          <p:spPr>
            <a:xfrm>
              <a:off x="4564040" y="662558"/>
              <a:ext cx="3959974" cy="853458"/>
            </a:xfrm>
            <a:prstGeom prst="rect">
              <a:avLst/>
            </a:prstGeom>
            <a:noFill/>
          </p:spPr>
          <p:txBody>
            <a:bodyPr wrap="square" rtlCol="0">
              <a:spAutoFit/>
            </a:bodyPr>
            <a:lstStyle/>
            <a:p>
              <a:r>
                <a:rPr lang="en-US" dirty="0" smtClean="0">
                  <a:solidFill>
                    <a:srgbClr val="C00000"/>
                  </a:solidFill>
                  <a:effectLst>
                    <a:outerShdw blurRad="38100" dist="38100" dir="2700000" algn="tl">
                      <a:srgbClr val="000000">
                        <a:alpha val="43137"/>
                      </a:srgbClr>
                    </a:outerShdw>
                  </a:effectLst>
                </a:rPr>
                <a:t>2. Impacts on Health outcomes: </a:t>
              </a:r>
            </a:p>
            <a:p>
              <a:pPr algn="ctr"/>
              <a:r>
                <a:rPr lang="en-US" dirty="0" smtClean="0">
                  <a:solidFill>
                    <a:srgbClr val="C00000"/>
                  </a:solidFill>
                  <a:effectLst>
                    <a:outerShdw blurRad="38100" dist="38100" dir="2700000" algn="tl">
                      <a:srgbClr val="000000">
                        <a:alpha val="43137"/>
                      </a:srgbClr>
                    </a:outerShdw>
                  </a:effectLst>
                </a:rPr>
                <a:t>  </a:t>
              </a:r>
            </a:p>
            <a:p>
              <a:r>
                <a:rPr lang="en-US" sz="1600" i="1" dirty="0" smtClean="0">
                  <a:solidFill>
                    <a:schemeClr val="tx2">
                      <a:lumMod val="75000"/>
                    </a:schemeClr>
                  </a:solidFill>
                </a:rPr>
                <a:t>    (</a:t>
              </a:r>
              <a:r>
                <a:rPr lang="en-US" sz="1600" i="1" dirty="0">
                  <a:solidFill>
                    <a:schemeClr val="tx2">
                      <a:lumMod val="75000"/>
                    </a:schemeClr>
                  </a:solidFill>
                </a:rPr>
                <a:t>RCT </a:t>
              </a:r>
              <a:r>
                <a:rPr lang="en-US" sz="1600" dirty="0">
                  <a:solidFill>
                    <a:schemeClr val="bg2">
                      <a:lumMod val="25000"/>
                    </a:schemeClr>
                  </a:solidFill>
                </a:rPr>
                <a:t>&amp; Cross-sectional)</a:t>
              </a:r>
            </a:p>
          </p:txBody>
        </p:sp>
      </p:grpSp>
      <p:grpSp>
        <p:nvGrpSpPr>
          <p:cNvPr id="14" name="Group 13"/>
          <p:cNvGrpSpPr/>
          <p:nvPr/>
        </p:nvGrpSpPr>
        <p:grpSpPr>
          <a:xfrm>
            <a:off x="468567" y="1003888"/>
            <a:ext cx="3404686" cy="3211573"/>
            <a:chOff x="468567" y="1003888"/>
            <a:chExt cx="3404686" cy="3211573"/>
          </a:xfrm>
        </p:grpSpPr>
        <p:sp>
          <p:nvSpPr>
            <p:cNvPr id="9" name="TextBox 8"/>
            <p:cNvSpPr txBox="1"/>
            <p:nvPr/>
          </p:nvSpPr>
          <p:spPr>
            <a:xfrm>
              <a:off x="764715" y="2045636"/>
              <a:ext cx="2600243" cy="2169825"/>
            </a:xfrm>
            <a:prstGeom prst="rect">
              <a:avLst/>
            </a:prstGeom>
            <a:noFill/>
          </p:spPr>
          <p:txBody>
            <a:bodyPr wrap="square" rtlCol="0">
              <a:spAutoFit/>
            </a:bodyPr>
            <a:lstStyle/>
            <a:p>
              <a:endParaRPr lang="en-US" sz="1350" dirty="0"/>
            </a:p>
            <a:p>
              <a:pPr marL="214313" indent="-214313">
                <a:buFont typeface="Arial" panose="020B0604020202020204" pitchFamily="34" charset="0"/>
                <a:buChar char="•"/>
              </a:pPr>
              <a:r>
                <a:rPr lang="en-US" sz="1350" dirty="0"/>
                <a:t>Race/ethnicity</a:t>
              </a:r>
            </a:p>
            <a:p>
              <a:pPr marL="214313" indent="-214313">
                <a:buFont typeface="Arial" panose="020B0604020202020204" pitchFamily="34" charset="0"/>
                <a:buChar char="•"/>
              </a:pPr>
              <a:r>
                <a:rPr lang="en-US" sz="1350" dirty="0"/>
                <a:t>SES</a:t>
              </a:r>
            </a:p>
            <a:p>
              <a:pPr marL="214313" indent="-214313">
                <a:buFont typeface="Arial" panose="020B0604020202020204" pitchFamily="34" charset="0"/>
                <a:buChar char="•"/>
              </a:pPr>
              <a:r>
                <a:rPr lang="en-US" sz="1350" dirty="0"/>
                <a:t>Primary language</a:t>
              </a:r>
            </a:p>
            <a:p>
              <a:pPr marL="214313" indent="-214313">
                <a:buFont typeface="Arial" panose="020B0604020202020204" pitchFamily="34" charset="0"/>
                <a:buChar char="•"/>
              </a:pPr>
              <a:r>
                <a:rPr lang="en-US" sz="1350" dirty="0"/>
                <a:t>Health insurance</a:t>
              </a:r>
            </a:p>
            <a:p>
              <a:pPr marL="214313" indent="-214313">
                <a:buFont typeface="Arial" panose="020B0604020202020204" pitchFamily="34" charset="0"/>
                <a:buChar char="•"/>
              </a:pPr>
              <a:r>
                <a:rPr lang="en-US" sz="1350" dirty="0"/>
                <a:t>Health Conditions (mental &amp; behavioral)</a:t>
              </a:r>
            </a:p>
            <a:p>
              <a:pPr marL="214313" indent="-214313">
                <a:buFont typeface="Arial" panose="020B0604020202020204" pitchFamily="34" charset="0"/>
                <a:buChar char="•"/>
              </a:pPr>
              <a:r>
                <a:rPr lang="en-US" sz="1350" dirty="0"/>
                <a:t>Diseases</a:t>
              </a:r>
            </a:p>
            <a:p>
              <a:pPr marL="214313" indent="-214313">
                <a:buFont typeface="Arial" panose="020B0604020202020204" pitchFamily="34" charset="0"/>
                <a:buChar char="•"/>
              </a:pPr>
              <a:endParaRPr lang="en-US" sz="1350" dirty="0"/>
            </a:p>
            <a:p>
              <a:pPr marL="214313" indent="-214313">
                <a:buFont typeface="Arial" panose="020B0604020202020204" pitchFamily="34" charset="0"/>
                <a:buChar char="•"/>
              </a:pPr>
              <a:endParaRPr lang="en-US" sz="1350" dirty="0"/>
            </a:p>
          </p:txBody>
        </p:sp>
        <p:sp>
          <p:nvSpPr>
            <p:cNvPr id="11" name="Right Arrow 10"/>
            <p:cNvSpPr/>
            <p:nvPr/>
          </p:nvSpPr>
          <p:spPr>
            <a:xfrm>
              <a:off x="572498" y="1735928"/>
              <a:ext cx="2984678" cy="396026"/>
            </a:xfrm>
            <a:prstGeom prs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TextBox 12"/>
            <p:cNvSpPr txBox="1"/>
            <p:nvPr/>
          </p:nvSpPr>
          <p:spPr>
            <a:xfrm>
              <a:off x="468567" y="1003888"/>
              <a:ext cx="3404686" cy="892552"/>
            </a:xfrm>
            <a:prstGeom prst="rect">
              <a:avLst/>
            </a:prstGeom>
            <a:noFill/>
          </p:spPr>
          <p:txBody>
            <a:bodyPr wrap="square" rtlCol="0">
              <a:spAutoFit/>
            </a:bodyPr>
            <a:lstStyle/>
            <a:p>
              <a:r>
                <a:rPr lang="en-US" dirty="0" smtClean="0">
                  <a:solidFill>
                    <a:srgbClr val="C00000"/>
                  </a:solidFill>
                  <a:effectLst>
                    <a:outerShdw blurRad="38100" dist="38100" dir="2700000" algn="tl">
                      <a:srgbClr val="000000">
                        <a:alpha val="43137"/>
                      </a:srgbClr>
                    </a:outerShdw>
                  </a:effectLst>
                </a:rPr>
                <a:t>1. Predictors of enrollment:     </a:t>
              </a:r>
            </a:p>
            <a:p>
              <a:r>
                <a:rPr lang="en-US" dirty="0">
                  <a:solidFill>
                    <a:srgbClr val="C00000"/>
                  </a:solidFill>
                  <a:effectLst>
                    <a:outerShdw blurRad="38100" dist="38100" dir="2700000" algn="tl">
                      <a:srgbClr val="000000">
                        <a:alpha val="43137"/>
                      </a:srgbClr>
                    </a:outerShdw>
                  </a:effectLst>
                </a:rPr>
                <a:t> </a:t>
              </a:r>
              <a:r>
                <a:rPr lang="en-US" dirty="0" smtClean="0">
                  <a:solidFill>
                    <a:srgbClr val="C00000"/>
                  </a:solidFill>
                  <a:effectLst>
                    <a:outerShdw blurRad="38100" dist="38100" dir="2700000" algn="tl">
                      <a:srgbClr val="000000">
                        <a:alpha val="43137"/>
                      </a:srgbClr>
                    </a:outerShdw>
                  </a:effectLst>
                </a:rPr>
                <a:t>   </a:t>
              </a:r>
            </a:p>
            <a:p>
              <a:r>
                <a:rPr lang="en-US" sz="1600" i="1" dirty="0">
                  <a:solidFill>
                    <a:schemeClr val="tx2">
                      <a:lumMod val="75000"/>
                    </a:schemeClr>
                  </a:solidFill>
                </a:rPr>
                <a:t> </a:t>
              </a:r>
              <a:r>
                <a:rPr lang="en-US" sz="1600" i="1" dirty="0" smtClean="0">
                  <a:solidFill>
                    <a:schemeClr val="tx2">
                      <a:lumMod val="75000"/>
                    </a:schemeClr>
                  </a:solidFill>
                </a:rPr>
                <a:t>   (</a:t>
              </a:r>
              <a:r>
                <a:rPr lang="en-US" sz="1600" i="1" dirty="0">
                  <a:solidFill>
                    <a:schemeClr val="tx2">
                      <a:lumMod val="75000"/>
                    </a:schemeClr>
                  </a:solidFill>
                </a:rPr>
                <a:t>Cross-sectional)</a:t>
              </a:r>
            </a:p>
          </p:txBody>
        </p:sp>
      </p:grpSp>
      <p:sp>
        <p:nvSpPr>
          <p:cNvPr id="5" name="Slide Number Placeholder 4"/>
          <p:cNvSpPr>
            <a:spLocks noGrp="1"/>
          </p:cNvSpPr>
          <p:nvPr>
            <p:ph type="sldNum" sz="quarter" idx="12"/>
          </p:nvPr>
        </p:nvSpPr>
        <p:spPr/>
        <p:txBody>
          <a:bodyPr/>
          <a:lstStyle/>
          <a:p>
            <a:fld id="{4FAB73BC-B049-4115-A692-8D63A059BFB8}" type="slidenum">
              <a:rPr lang="en-US" smtClean="0"/>
              <a:pPr/>
              <a:t>3</a:t>
            </a:fld>
            <a:endParaRPr lang="en-US" dirty="0"/>
          </a:p>
        </p:txBody>
      </p:sp>
      <p:sp>
        <p:nvSpPr>
          <p:cNvPr id="15" name="Title 1"/>
          <p:cNvSpPr>
            <a:spLocks noGrp="1"/>
          </p:cNvSpPr>
          <p:nvPr>
            <p:ph type="title"/>
          </p:nvPr>
        </p:nvSpPr>
        <p:spPr>
          <a:xfrm>
            <a:off x="538287" y="272152"/>
            <a:ext cx="6493077" cy="675419"/>
          </a:xfrm>
        </p:spPr>
        <p:txBody>
          <a:bodyPr>
            <a:normAutofit/>
          </a:bodyPr>
          <a:lstStyle/>
          <a:p>
            <a:r>
              <a:rPr lang="en-US" b="1" dirty="0" smtClean="0">
                <a:latin typeface="Times New Roman" panose="02020603050405020304" pitchFamily="18" charset="0"/>
                <a:cs typeface="Times New Roman" panose="02020603050405020304" pitchFamily="18" charset="0"/>
              </a:rPr>
              <a:t>Literature: PCMH</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1778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0-#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0-#ppt_w/2"/>
                                          </p:val>
                                        </p:tav>
                                        <p:tav tm="100000">
                                          <p:val>
                                            <p:strVal val="#ppt_x"/>
                                          </p:val>
                                        </p:tav>
                                      </p:tavLst>
                                    </p:anim>
                                    <p:anim calcmode="lin" valueType="num">
                                      <p:cBhvr additive="base">
                                        <p:cTn id="14"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2">
                                            <p:txEl>
                                              <p:pRg st="0" end="0"/>
                                            </p:txEl>
                                          </p:spTgt>
                                        </p:tgtEl>
                                        <p:attrNameLst>
                                          <p:attrName>style.visibility</p:attrName>
                                        </p:attrNameLst>
                                      </p:cBhvr>
                                      <p:to>
                                        <p:strVal val="visible"/>
                                      </p:to>
                                    </p:set>
                                    <p:animEffect transition="in" filter="fade">
                                      <p:cBhvr>
                                        <p:cTn id="19" dur="1000"/>
                                        <p:tgtEl>
                                          <p:spTgt spid="12">
                                            <p:txEl>
                                              <p:pRg st="0" end="0"/>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2">
                                            <p:txEl>
                                              <p:pRg st="1" end="1"/>
                                            </p:txEl>
                                          </p:spTgt>
                                        </p:tgtEl>
                                        <p:attrNameLst>
                                          <p:attrName>style.visibility</p:attrName>
                                        </p:attrNameLst>
                                      </p:cBhvr>
                                      <p:to>
                                        <p:strVal val="visible"/>
                                      </p:to>
                                    </p:set>
                                    <p:animEffect transition="in" filter="fade">
                                      <p:cBhvr>
                                        <p:cTn id="22" dur="1000"/>
                                        <p:tgtEl>
                                          <p:spTgt spid="12">
                                            <p:txEl>
                                              <p:pRg st="1" end="1"/>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2">
                                            <p:txEl>
                                              <p:pRg st="2" end="2"/>
                                            </p:txEl>
                                          </p:spTgt>
                                        </p:tgtEl>
                                        <p:attrNameLst>
                                          <p:attrName>style.visibility</p:attrName>
                                        </p:attrNameLst>
                                      </p:cBhvr>
                                      <p:to>
                                        <p:strVal val="visible"/>
                                      </p:to>
                                    </p:set>
                                    <p:animEffect transition="in" filter="fade">
                                      <p:cBhvr>
                                        <p:cTn id="25" dur="1000"/>
                                        <p:tgtEl>
                                          <p:spTgt spid="12">
                                            <p:txEl>
                                              <p:pRg st="2" end="2"/>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2">
                                            <p:txEl>
                                              <p:pRg st="3" end="3"/>
                                            </p:txEl>
                                          </p:spTgt>
                                        </p:tgtEl>
                                        <p:attrNameLst>
                                          <p:attrName>style.visibility</p:attrName>
                                        </p:attrNameLst>
                                      </p:cBhvr>
                                      <p:to>
                                        <p:strVal val="visible"/>
                                      </p:to>
                                    </p:set>
                                    <p:animEffect transition="in" filter="fade">
                                      <p:cBhvr>
                                        <p:cTn id="28" dur="1000"/>
                                        <p:tgtEl>
                                          <p:spTgt spid="12">
                                            <p:txEl>
                                              <p:pRg st="3" end="3"/>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2">
                                            <p:txEl>
                                              <p:pRg st="4" end="4"/>
                                            </p:txEl>
                                          </p:spTgt>
                                        </p:tgtEl>
                                        <p:attrNameLst>
                                          <p:attrName>style.visibility</p:attrName>
                                        </p:attrNameLst>
                                      </p:cBhvr>
                                      <p:to>
                                        <p:strVal val="visible"/>
                                      </p:to>
                                    </p:set>
                                    <p:animEffect transition="in" filter="fade">
                                      <p:cBhvr>
                                        <p:cTn id="31" dur="1000"/>
                                        <p:tgtEl>
                                          <p:spTgt spid="1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18054" y="413821"/>
            <a:ext cx="8064138" cy="695191"/>
          </a:xfrm>
          <a:prstGeom prst="rect">
            <a:avLst/>
          </a:prstGeom>
        </p:spPr>
        <p:txBody>
          <a:bodyPr vert="horz" lIns="68580" tIns="34290" rIns="68580" bIns="34290" rtlCol="0" anchor="b">
            <a:noAutofit/>
          </a:bodyPr>
          <a:lst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a:lstStyle>
          <a:p>
            <a:r>
              <a:rPr lang="en-US" sz="3000" b="1" dirty="0" smtClean="0">
                <a:latin typeface="Times New Roman" panose="02020603050405020304" pitchFamily="18" charset="0"/>
                <a:cs typeface="Times New Roman" panose="02020603050405020304" pitchFamily="18" charset="0"/>
              </a:rPr>
              <a:t>Literature: </a:t>
            </a:r>
          </a:p>
          <a:p>
            <a:r>
              <a:rPr lang="en-US" sz="3000" b="1" dirty="0" smtClean="0">
                <a:latin typeface="Times New Roman" panose="02020603050405020304" pitchFamily="18" charset="0"/>
                <a:cs typeface="Times New Roman" panose="02020603050405020304" pitchFamily="18" charset="0"/>
              </a:rPr>
              <a:t>Caregiver Characteristic: Home Environment </a:t>
            </a:r>
            <a:endParaRPr lang="en-US" sz="3000" b="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114599" y="911053"/>
            <a:ext cx="8196482" cy="3724096"/>
          </a:xfrm>
          <a:prstGeom prst="rect">
            <a:avLst/>
          </a:prstGeom>
          <a:noFill/>
        </p:spPr>
        <p:txBody>
          <a:bodyPr wrap="square" rtlCol="0">
            <a:spAutoFit/>
          </a:bodyPr>
          <a:lstStyle/>
          <a:p>
            <a:pPr marL="742950" lvl="1" indent="-285750">
              <a:buFont typeface="Arial" pitchFamily="34" charset="0"/>
              <a:buChar char="•"/>
            </a:pPr>
            <a:endParaRPr lang="en-US" sz="2000" dirty="0" smtClean="0"/>
          </a:p>
          <a:p>
            <a:pPr marL="742950" lvl="1" indent="-285750">
              <a:buFont typeface="Arial" pitchFamily="34" charset="0"/>
              <a:buChar char="•"/>
            </a:pPr>
            <a:r>
              <a:rPr lang="en-US" sz="2000" dirty="0"/>
              <a:t>Previous literature overlooked factors on caregivers </a:t>
            </a:r>
            <a:r>
              <a:rPr lang="en-US" sz="2000" dirty="0" smtClean="0"/>
              <a:t>side</a:t>
            </a:r>
            <a:endParaRPr lang="en-US" sz="2000" dirty="0"/>
          </a:p>
          <a:p>
            <a:pPr lvl="3"/>
            <a:endParaRPr lang="en-US" sz="2000" dirty="0" smtClean="0"/>
          </a:p>
          <a:p>
            <a:pPr marL="742950" lvl="1" indent="-285750">
              <a:buFont typeface="Arial" pitchFamily="34" charset="0"/>
              <a:buChar char="•"/>
            </a:pPr>
            <a:r>
              <a:rPr lang="en-US" sz="2000" dirty="0" smtClean="0"/>
              <a:t>Substantial </a:t>
            </a:r>
            <a:r>
              <a:rPr lang="en-US" sz="2000" dirty="0"/>
              <a:t>evidence </a:t>
            </a:r>
            <a:r>
              <a:rPr lang="en-US" sz="2000" dirty="0" smtClean="0"/>
              <a:t>of </a:t>
            </a:r>
            <a:r>
              <a:rPr lang="en-US" sz="2000" b="1" u="sng" dirty="0" smtClean="0">
                <a:effectLst>
                  <a:outerShdw blurRad="38100" dist="38100" dir="2700000" algn="tl">
                    <a:srgbClr val="000000">
                      <a:alpha val="43137"/>
                    </a:srgbClr>
                  </a:outerShdw>
                </a:effectLst>
              </a:rPr>
              <a:t>direct </a:t>
            </a:r>
            <a:r>
              <a:rPr lang="en-US" sz="2000" b="1" u="sng" dirty="0">
                <a:effectLst>
                  <a:outerShdw blurRad="38100" dist="38100" dir="2700000" algn="tl">
                    <a:srgbClr val="000000">
                      <a:alpha val="43137"/>
                    </a:srgbClr>
                  </a:outerShdw>
                </a:effectLst>
              </a:rPr>
              <a:t>impact </a:t>
            </a:r>
            <a:r>
              <a:rPr lang="en-US" sz="2000" dirty="0"/>
              <a:t>on children’s health</a:t>
            </a:r>
          </a:p>
          <a:p>
            <a:pPr marL="1014413" lvl="2" indent="-214313">
              <a:buFont typeface="Wingdings" panose="05000000000000000000" pitchFamily="2" charset="2"/>
              <a:buChar char="Ø"/>
            </a:pPr>
            <a:r>
              <a:rPr lang="en-US" sz="1600" dirty="0" smtClean="0"/>
              <a:t>Avoiding second-hand smoke </a:t>
            </a:r>
            <a:r>
              <a:rPr lang="en-US" sz="1600" dirty="0" smtClean="0">
                <a:sym typeface="Wingdings" panose="05000000000000000000" pitchFamily="2" charset="2"/>
              </a:rPr>
              <a:t> reduced risks of asthma</a:t>
            </a:r>
            <a:endParaRPr lang="en-US" sz="1600" dirty="0" smtClean="0"/>
          </a:p>
          <a:p>
            <a:pPr marL="1014413" lvl="2" indent="-214313">
              <a:buFont typeface="Wingdings" panose="05000000000000000000" pitchFamily="2" charset="2"/>
              <a:buChar char="Ø"/>
            </a:pPr>
            <a:r>
              <a:rPr lang="en-US" sz="1600" dirty="0" smtClean="0"/>
              <a:t>Sharing family meals</a:t>
            </a:r>
            <a:r>
              <a:rPr lang="en-US" sz="1600" dirty="0" smtClean="0">
                <a:sym typeface="Wingdings" panose="05000000000000000000" pitchFamily="2" charset="2"/>
              </a:rPr>
              <a:t> </a:t>
            </a:r>
            <a:r>
              <a:rPr lang="en-US" sz="1600" dirty="0" smtClean="0"/>
              <a:t>healthy </a:t>
            </a:r>
            <a:r>
              <a:rPr lang="en-US" sz="1600" dirty="0"/>
              <a:t>diet, maintaining BMI</a:t>
            </a:r>
          </a:p>
          <a:p>
            <a:pPr marL="742950" lvl="1" indent="-285750">
              <a:buFont typeface="Wingdings" panose="05000000000000000000" pitchFamily="2" charset="2"/>
              <a:buChar char="Ø"/>
            </a:pPr>
            <a:endParaRPr lang="en-US" sz="1600" dirty="0"/>
          </a:p>
          <a:p>
            <a:pPr marL="742950" lvl="1" indent="-285750">
              <a:buFont typeface="Arial" pitchFamily="34" charset="0"/>
              <a:buChar char="•"/>
            </a:pPr>
            <a:r>
              <a:rPr lang="en-US" sz="2000" dirty="0" smtClean="0"/>
              <a:t>Overlooked </a:t>
            </a:r>
            <a:r>
              <a:rPr lang="en-US" sz="2000" b="1" u="sng" dirty="0" smtClean="0">
                <a:effectLst>
                  <a:outerShdw blurRad="38100" dist="38100" dir="2700000" algn="tl">
                    <a:srgbClr val="000000">
                      <a:alpha val="43137"/>
                    </a:srgbClr>
                  </a:outerShdw>
                </a:effectLst>
              </a:rPr>
              <a:t>indirect </a:t>
            </a:r>
            <a:r>
              <a:rPr lang="en-US" sz="2000" b="1" u="sng" dirty="0">
                <a:effectLst>
                  <a:outerShdw blurRad="38100" dist="38100" dir="2700000" algn="tl">
                    <a:srgbClr val="000000">
                      <a:alpha val="43137"/>
                    </a:srgbClr>
                  </a:outerShdw>
                </a:effectLst>
              </a:rPr>
              <a:t>impact </a:t>
            </a:r>
            <a:r>
              <a:rPr lang="en-US" sz="2000" dirty="0"/>
              <a:t>on children’s health</a:t>
            </a:r>
          </a:p>
          <a:p>
            <a:pPr lvl="2">
              <a:buFont typeface="Wingdings" pitchFamily="2" charset="2"/>
              <a:buChar char="Ø"/>
            </a:pPr>
            <a:r>
              <a:rPr lang="en-US" sz="1600" dirty="0"/>
              <a:t>Decision maker: </a:t>
            </a:r>
            <a:r>
              <a:rPr lang="en-US" sz="1600" dirty="0" smtClean="0"/>
              <a:t>choose child’s health provider</a:t>
            </a:r>
          </a:p>
          <a:p>
            <a:pPr lvl="2">
              <a:buFont typeface="Wingdings" pitchFamily="2" charset="2"/>
              <a:buChar char="Ø"/>
            </a:pPr>
            <a:r>
              <a:rPr lang="en-US" sz="1600" dirty="0" smtClean="0"/>
              <a:t>Create home environment (Healthy child-rearing behaviors)</a:t>
            </a:r>
            <a:r>
              <a:rPr lang="en-US" sz="1600" dirty="0" smtClean="0">
                <a:sym typeface="Wingdings" panose="05000000000000000000" pitchFamily="2" charset="2"/>
              </a:rPr>
              <a:t></a:t>
            </a:r>
            <a:r>
              <a:rPr lang="en-US" sz="1600" dirty="0" smtClean="0"/>
              <a:t> Health awareness</a:t>
            </a:r>
            <a:r>
              <a:rPr lang="en-US" sz="1600" dirty="0" smtClean="0">
                <a:sym typeface="Wingdings" panose="05000000000000000000" pitchFamily="2" charset="2"/>
              </a:rPr>
              <a:t></a:t>
            </a:r>
            <a:r>
              <a:rPr lang="en-US" sz="1600" dirty="0" smtClean="0"/>
              <a:t> </a:t>
            </a:r>
            <a:r>
              <a:rPr lang="en-US" sz="1600" dirty="0"/>
              <a:t>Health </a:t>
            </a:r>
            <a:r>
              <a:rPr lang="en-US" sz="1600" dirty="0" smtClean="0"/>
              <a:t>care</a:t>
            </a:r>
            <a:r>
              <a:rPr lang="en-US" sz="1600" dirty="0" smtClean="0">
                <a:sym typeface="Wingdings" panose="05000000000000000000" pitchFamily="2" charset="2"/>
              </a:rPr>
              <a:t> </a:t>
            </a:r>
            <a:r>
              <a:rPr lang="en-US" sz="1600" dirty="0" smtClean="0"/>
              <a:t>Health outcomes	</a:t>
            </a:r>
          </a:p>
          <a:p>
            <a:pPr marL="1014413" lvl="2" indent="-214313">
              <a:buFont typeface="Wingdings" panose="05000000000000000000" pitchFamily="2" charset="2"/>
              <a:buChar char="Ø"/>
            </a:pPr>
            <a:endParaRPr lang="en-US" sz="2000" dirty="0"/>
          </a:p>
          <a:p>
            <a:endParaRPr lang="en-US" sz="2000" b="1" dirty="0">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4FAB73BC-B049-4115-A692-8D63A059BFB8}" type="slidenum">
              <a:rPr lang="en-US" smtClean="0"/>
              <a:pPr/>
              <a:t>4</a:t>
            </a:fld>
            <a:endParaRPr lang="en-US" dirty="0"/>
          </a:p>
        </p:txBody>
      </p:sp>
      <p:grpSp>
        <p:nvGrpSpPr>
          <p:cNvPr id="7" name="Group 6"/>
          <p:cNvGrpSpPr/>
          <p:nvPr/>
        </p:nvGrpSpPr>
        <p:grpSpPr>
          <a:xfrm>
            <a:off x="1013879" y="4327669"/>
            <a:ext cx="6872487" cy="2009043"/>
            <a:chOff x="1106099" y="2954215"/>
            <a:chExt cx="9163316" cy="2678724"/>
          </a:xfrm>
        </p:grpSpPr>
        <p:sp>
          <p:nvSpPr>
            <p:cNvPr id="8" name="Rectangle 7"/>
            <p:cNvSpPr/>
            <p:nvPr/>
          </p:nvSpPr>
          <p:spPr>
            <a:xfrm>
              <a:off x="4535166" y="2954215"/>
              <a:ext cx="1870364" cy="1143000"/>
            </a:xfrm>
            <a:prstGeom prst="rect">
              <a:avLst/>
            </a:prstGeom>
            <a:solidFill>
              <a:schemeClr val="accent5">
                <a:lumMod val="75000"/>
              </a:schemeClr>
            </a:solidFill>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1350" dirty="0"/>
                <a:t>PCMH</a:t>
              </a:r>
            </a:p>
          </p:txBody>
        </p:sp>
        <p:sp>
          <p:nvSpPr>
            <p:cNvPr id="9" name="Rectangle 8"/>
            <p:cNvSpPr/>
            <p:nvPr/>
          </p:nvSpPr>
          <p:spPr>
            <a:xfrm>
              <a:off x="7706325" y="4501662"/>
              <a:ext cx="2563090" cy="1131277"/>
            </a:xfrm>
            <a:prstGeom prst="rect">
              <a:avLst/>
            </a:prstGeom>
            <a:solidFill>
              <a:schemeClr val="accent5">
                <a:lumMod val="75000"/>
              </a:schemeClr>
            </a:solidFill>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1350" dirty="0"/>
                <a:t>Children’s </a:t>
              </a:r>
            </a:p>
            <a:p>
              <a:pPr algn="ctr"/>
              <a:r>
                <a:rPr lang="en-US" sz="1350" dirty="0"/>
                <a:t>health outcomes</a:t>
              </a:r>
            </a:p>
          </p:txBody>
        </p:sp>
        <p:sp>
          <p:nvSpPr>
            <p:cNvPr id="10" name="Rectangle 9"/>
            <p:cNvSpPr/>
            <p:nvPr/>
          </p:nvSpPr>
          <p:spPr>
            <a:xfrm>
              <a:off x="1106099" y="4489939"/>
              <a:ext cx="1870364" cy="1143000"/>
            </a:xfrm>
            <a:prstGeom prst="rect">
              <a:avLst/>
            </a:prstGeom>
            <a:solidFill>
              <a:schemeClr val="accent5">
                <a:lumMod val="75000"/>
              </a:schemeClr>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350" dirty="0"/>
                <a:t>Home </a:t>
              </a:r>
              <a:r>
                <a:rPr lang="en-US" sz="1350" dirty="0" smtClean="0"/>
                <a:t>environment (Caregiver characteristics</a:t>
              </a:r>
              <a:r>
                <a:rPr lang="en-US" sz="1350" dirty="0"/>
                <a:t>)</a:t>
              </a:r>
              <a:endParaRPr lang="en-US" sz="1350" dirty="0" smtClean="0"/>
            </a:p>
          </p:txBody>
        </p:sp>
        <p:cxnSp>
          <p:nvCxnSpPr>
            <p:cNvPr id="11" name="Straight Arrow Connector 10"/>
            <p:cNvCxnSpPr>
              <a:stCxn id="8" idx="3"/>
              <a:endCxn id="9" idx="0"/>
            </p:cNvCxnSpPr>
            <p:nvPr/>
          </p:nvCxnSpPr>
          <p:spPr>
            <a:xfrm>
              <a:off x="6405530" y="3525715"/>
              <a:ext cx="2582340" cy="975947"/>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p:cNvCxnSpPr/>
            <p:nvPr/>
          </p:nvCxnSpPr>
          <p:spPr>
            <a:xfrm>
              <a:off x="2976463" y="5061439"/>
              <a:ext cx="4720237" cy="0"/>
            </a:xfrm>
            <a:prstGeom prst="straightConnector1">
              <a:avLst/>
            </a:prstGeom>
            <a:ln w="25400">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p:cNvCxnSpPr>
              <a:stCxn id="10" idx="0"/>
            </p:cNvCxnSpPr>
            <p:nvPr/>
          </p:nvCxnSpPr>
          <p:spPr>
            <a:xfrm flipV="1">
              <a:off x="2041281" y="3423138"/>
              <a:ext cx="2493885" cy="1066801"/>
            </a:xfrm>
            <a:prstGeom prst="straightConnector1">
              <a:avLst/>
            </a:prstGeom>
            <a:ln w="25400">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640013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FAB73BC-B049-4115-A692-8D63A059BFB8}" type="slidenum">
              <a:rPr lang="en-US" smtClean="0"/>
              <a:pPr/>
              <a:t>5</a:t>
            </a:fld>
            <a:endParaRPr lang="en-US" dirty="0"/>
          </a:p>
        </p:txBody>
      </p:sp>
      <p:sp>
        <p:nvSpPr>
          <p:cNvPr id="5" name="Content Placeholder 4"/>
          <p:cNvSpPr>
            <a:spLocks noGrp="1"/>
          </p:cNvSpPr>
          <p:nvPr>
            <p:ph idx="1"/>
          </p:nvPr>
        </p:nvSpPr>
        <p:spPr>
          <a:xfrm>
            <a:off x="848544" y="806479"/>
            <a:ext cx="7073238" cy="2869632"/>
          </a:xfrm>
          <a:prstGeom prst="rect">
            <a:avLst/>
          </a:prstGeom>
        </p:spPr>
        <p:txBody>
          <a:bodyPr wrap="square">
            <a:spAutoFit/>
          </a:bodyPr>
          <a:lstStyle/>
          <a:p>
            <a:pPr marL="0" indent="0">
              <a:lnSpc>
                <a:spcPct val="150000"/>
              </a:lnSpc>
              <a:spcAft>
                <a:spcPts val="1200"/>
              </a:spcAft>
              <a:buNone/>
            </a:pPr>
            <a:r>
              <a:rPr lang="en-US" sz="1800" b="1" dirty="0" smtClean="0">
                <a:effectLst>
                  <a:outerShdw blurRad="38100" dist="38100" dir="2700000" algn="tl">
                    <a:srgbClr val="000000">
                      <a:alpha val="43137"/>
                    </a:srgbClr>
                  </a:outerShdw>
                </a:effectLst>
              </a:rPr>
              <a:t>This </a:t>
            </a:r>
            <a:r>
              <a:rPr lang="en-US" sz="1800" b="1" dirty="0">
                <a:effectLst>
                  <a:outerShdw blurRad="38100" dist="38100" dir="2700000" algn="tl">
                    <a:srgbClr val="000000">
                      <a:alpha val="43137"/>
                    </a:srgbClr>
                  </a:outerShdw>
                </a:effectLst>
              </a:rPr>
              <a:t>study </a:t>
            </a:r>
            <a:r>
              <a:rPr lang="en-US" sz="1800" b="1" dirty="0" smtClean="0">
                <a:effectLst>
                  <a:outerShdw blurRad="38100" dist="38100" dir="2700000" algn="tl">
                    <a:srgbClr val="000000">
                      <a:alpha val="43137"/>
                    </a:srgbClr>
                  </a:outerShdw>
                </a:effectLst>
              </a:rPr>
              <a:t>explores </a:t>
            </a:r>
            <a:r>
              <a:rPr lang="en-US" sz="1800" b="1" dirty="0">
                <a:effectLst>
                  <a:outerShdw blurRad="38100" dist="38100" dir="2700000" algn="tl">
                    <a:srgbClr val="000000">
                      <a:alpha val="43137"/>
                    </a:srgbClr>
                  </a:outerShdw>
                </a:effectLst>
              </a:rPr>
              <a:t>whether </a:t>
            </a:r>
            <a:r>
              <a:rPr lang="en-US" sz="1800" b="1" dirty="0" smtClean="0">
                <a:effectLst>
                  <a:outerShdw blurRad="38100" dist="38100" dir="2700000" algn="tl">
                    <a:srgbClr val="000000">
                      <a:alpha val="43137"/>
                    </a:srgbClr>
                  </a:outerShdw>
                </a:effectLst>
              </a:rPr>
              <a:t>living in a </a:t>
            </a:r>
            <a:r>
              <a:rPr lang="en-US" sz="1800" b="1" dirty="0">
                <a:effectLst>
                  <a:outerShdw blurRad="38100" dist="38100" dir="2700000" algn="tl">
                    <a:srgbClr val="000000">
                      <a:alpha val="43137"/>
                    </a:srgbClr>
                  </a:outerShdw>
                </a:effectLst>
              </a:rPr>
              <a:t>healthier </a:t>
            </a:r>
            <a:r>
              <a:rPr lang="en-US" sz="1800" b="1" u="sng" dirty="0">
                <a:effectLst>
                  <a:outerShdw blurRad="38100" dist="38100" dir="2700000" algn="tl">
                    <a:srgbClr val="000000">
                      <a:alpha val="43137"/>
                    </a:srgbClr>
                  </a:outerShdw>
                </a:effectLst>
              </a:rPr>
              <a:t>home environment </a:t>
            </a:r>
            <a:r>
              <a:rPr lang="en-US" sz="1800" b="1" dirty="0">
                <a:effectLst>
                  <a:outerShdw blurRad="38100" dist="38100" dir="2700000" algn="tl">
                    <a:srgbClr val="000000">
                      <a:alpha val="43137"/>
                    </a:srgbClr>
                  </a:outerShdw>
                </a:effectLst>
              </a:rPr>
              <a:t>is associated with </a:t>
            </a:r>
            <a:r>
              <a:rPr lang="en-US" sz="1800" b="1" dirty="0" smtClean="0">
                <a:effectLst>
                  <a:outerShdw blurRad="38100" dist="38100" dir="2700000" algn="tl">
                    <a:srgbClr val="000000">
                      <a:alpha val="43137"/>
                    </a:srgbClr>
                  </a:outerShdw>
                </a:effectLst>
              </a:rPr>
              <a:t> a child’s use of </a:t>
            </a:r>
            <a:r>
              <a:rPr lang="en-US" sz="1800" b="1" u="sng" dirty="0" smtClean="0">
                <a:effectLst>
                  <a:outerShdw blurRad="38100" dist="38100" dir="2700000" algn="tl">
                    <a:srgbClr val="000000">
                      <a:alpha val="43137"/>
                    </a:srgbClr>
                  </a:outerShdw>
                </a:effectLst>
              </a:rPr>
              <a:t>higher quality of care (Use of PCMH) </a:t>
            </a:r>
            <a:r>
              <a:rPr lang="en-US" sz="1800" b="1" dirty="0" smtClean="0">
                <a:effectLst>
                  <a:outerShdw blurRad="38100" dist="38100" dir="2700000" algn="tl">
                    <a:srgbClr val="000000">
                      <a:alpha val="43137"/>
                    </a:srgbClr>
                  </a:outerShdw>
                </a:effectLst>
              </a:rPr>
              <a:t>for low-income families</a:t>
            </a:r>
          </a:p>
          <a:p>
            <a:pPr marL="0" indent="0">
              <a:lnSpc>
                <a:spcPct val="150000"/>
              </a:lnSpc>
              <a:spcAft>
                <a:spcPts val="1200"/>
              </a:spcAft>
              <a:buNone/>
            </a:pPr>
            <a:r>
              <a:rPr lang="en-US" sz="1800" dirty="0" smtClean="0">
                <a:latin typeface="Times New Roman" panose="02020603050405020304" pitchFamily="18" charset="0"/>
                <a:cs typeface="Times New Roman" panose="02020603050405020304" pitchFamily="18" charset="0"/>
              </a:rPr>
              <a:t>H</a:t>
            </a:r>
            <a:r>
              <a:rPr lang="en-US" sz="1800" cap="small" dirty="0" smtClean="0">
                <a:latin typeface="Times New Roman" panose="02020603050405020304" pitchFamily="18" charset="0"/>
                <a:cs typeface="Times New Roman" panose="02020603050405020304" pitchFamily="18" charset="0"/>
              </a:rPr>
              <a:t>1</a:t>
            </a:r>
            <a:r>
              <a:rPr lang="en-US" sz="1800" dirty="0">
                <a:latin typeface="Times New Roman" panose="02020603050405020304" pitchFamily="18" charset="0"/>
                <a:cs typeface="Times New Roman" panose="02020603050405020304" pitchFamily="18" charset="0"/>
              </a:rPr>
              <a:t>: Home environment is positively associated with children’s use of high quality physician practices </a:t>
            </a:r>
          </a:p>
          <a:p>
            <a:pPr lvl="2">
              <a:lnSpc>
                <a:spcPct val="150000"/>
              </a:lnSpc>
              <a:spcBef>
                <a:spcPts val="0"/>
              </a:spcBef>
              <a:spcAft>
                <a:spcPts val="0"/>
              </a:spcAft>
            </a:pPr>
            <a:endParaRPr lang="en-US" sz="1250" dirty="0" smtClean="0"/>
          </a:p>
        </p:txBody>
      </p:sp>
      <p:sp>
        <p:nvSpPr>
          <p:cNvPr id="6" name="Rectangle 5"/>
          <p:cNvSpPr/>
          <p:nvPr/>
        </p:nvSpPr>
        <p:spPr>
          <a:xfrm>
            <a:off x="848544" y="3676111"/>
            <a:ext cx="6323846" cy="1969770"/>
          </a:xfrm>
          <a:prstGeom prst="rect">
            <a:avLst/>
          </a:prstGeom>
        </p:spPr>
        <p:txBody>
          <a:bodyPr wrap="square">
            <a:spAutoFit/>
          </a:bodyPr>
          <a:lstStyle/>
          <a:p>
            <a:r>
              <a:rPr lang="en-US" b="1" dirty="0" smtClean="0">
                <a:effectLst>
                  <a:outerShdw blurRad="38100" dist="38100" dir="2700000" algn="tl">
                    <a:srgbClr val="000000">
                      <a:alpha val="43137"/>
                    </a:srgbClr>
                  </a:outerShdw>
                </a:effectLst>
              </a:rPr>
              <a:t>And how this association will change when we minimize the supply side effects</a:t>
            </a:r>
          </a:p>
          <a:p>
            <a:pPr marL="0" lvl="1"/>
            <a:endParaRPr lang="en-US" sz="1400" dirty="0" smtClean="0"/>
          </a:p>
          <a:p>
            <a:r>
              <a:rPr lang="en-US" dirty="0">
                <a:latin typeface="Times New Roman" panose="02020603050405020304" pitchFamily="18" charset="0"/>
                <a:cs typeface="Times New Roman" panose="02020603050405020304" pitchFamily="18" charset="0"/>
              </a:rPr>
              <a:t>H1a: Within states that have the least access restrictions to PCMH, the association between home environment and children’s quality of healthcare services will be positive and stronger compared to states with less developed programs </a:t>
            </a:r>
          </a:p>
        </p:txBody>
      </p:sp>
    </p:spTree>
    <p:extLst>
      <p:ext uri="{BB962C8B-B14F-4D97-AF65-F5344CB8AC3E}">
        <p14:creationId xmlns:p14="http://schemas.microsoft.com/office/powerpoint/2010/main" val="23647802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558" y="190560"/>
            <a:ext cx="4810160" cy="661495"/>
          </a:xfrm>
        </p:spPr>
        <p:txBody>
          <a:bodyPr/>
          <a:lstStyle/>
          <a:p>
            <a:r>
              <a:rPr lang="en-US" dirty="0" smtClean="0"/>
              <a:t>METHOD: Sample</a:t>
            </a:r>
            <a:endParaRPr lang="en-US" dirty="0"/>
          </a:p>
        </p:txBody>
      </p:sp>
      <p:sp>
        <p:nvSpPr>
          <p:cNvPr id="3" name="Content Placeholder 2"/>
          <p:cNvSpPr>
            <a:spLocks noGrp="1"/>
          </p:cNvSpPr>
          <p:nvPr>
            <p:ph idx="1"/>
          </p:nvPr>
        </p:nvSpPr>
        <p:spPr>
          <a:xfrm>
            <a:off x="535126" y="915950"/>
            <a:ext cx="7772932" cy="4351337"/>
          </a:xfrm>
        </p:spPr>
        <p:txBody>
          <a:bodyPr>
            <a:normAutofit/>
          </a:bodyPr>
          <a:lstStyle/>
          <a:p>
            <a:pPr marL="0" indent="0">
              <a:buNone/>
            </a:pPr>
            <a:r>
              <a:rPr lang="en-US" sz="1800" dirty="0" smtClean="0"/>
              <a:t>Data Source: 2011-2012 </a:t>
            </a:r>
            <a:r>
              <a:rPr lang="en-US" sz="1800" dirty="0"/>
              <a:t>National Survey of Children’s Health (NSCH)</a:t>
            </a:r>
          </a:p>
          <a:p>
            <a:pPr lvl="1">
              <a:spcBef>
                <a:spcPts val="1200"/>
              </a:spcBef>
            </a:pPr>
            <a:r>
              <a:rPr lang="en-US" sz="1400" dirty="0"/>
              <a:t>Telephone survey</a:t>
            </a:r>
          </a:p>
          <a:p>
            <a:pPr lvl="1"/>
            <a:r>
              <a:rPr lang="en-US" sz="1400" dirty="0"/>
              <a:t>Weighted (national level and state level)</a:t>
            </a:r>
          </a:p>
          <a:p>
            <a:pPr lvl="1"/>
            <a:r>
              <a:rPr lang="en-US" sz="1400" dirty="0"/>
              <a:t>95,677  non-institutional children from 0-17 years </a:t>
            </a:r>
            <a:r>
              <a:rPr lang="en-US" sz="1400" dirty="0" smtClean="0"/>
              <a:t>old</a:t>
            </a:r>
            <a:endParaRPr lang="en-US" sz="1400" dirty="0"/>
          </a:p>
          <a:p>
            <a:pPr marL="0" indent="0">
              <a:buNone/>
            </a:pPr>
            <a:r>
              <a:rPr lang="en-US" sz="1800" dirty="0" smtClean="0"/>
              <a:t>Sample selection</a:t>
            </a:r>
          </a:p>
          <a:p>
            <a:pPr marL="0" indent="0">
              <a:buNone/>
            </a:pPr>
            <a:endParaRPr lang="en-US" sz="1400" dirty="0" smtClean="0"/>
          </a:p>
          <a:p>
            <a:pPr marL="205740" lvl="1" indent="0">
              <a:buNone/>
            </a:pPr>
            <a:endParaRPr lang="en-US" sz="1400" dirty="0"/>
          </a:p>
        </p:txBody>
      </p:sp>
      <p:grpSp>
        <p:nvGrpSpPr>
          <p:cNvPr id="21" name="Group 20"/>
          <p:cNvGrpSpPr/>
          <p:nvPr/>
        </p:nvGrpSpPr>
        <p:grpSpPr>
          <a:xfrm>
            <a:off x="4935917" y="4797927"/>
            <a:ext cx="2850397" cy="1374276"/>
            <a:chOff x="4935917" y="4797927"/>
            <a:chExt cx="2850397" cy="1374276"/>
          </a:xfrm>
        </p:grpSpPr>
        <p:sp>
          <p:nvSpPr>
            <p:cNvPr id="8" name="Rectangle 7"/>
            <p:cNvSpPr/>
            <p:nvPr/>
          </p:nvSpPr>
          <p:spPr>
            <a:xfrm>
              <a:off x="6317929" y="5380153"/>
              <a:ext cx="1468385" cy="79205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1350" dirty="0"/>
                <a:t>Subset sample</a:t>
              </a:r>
            </a:p>
            <a:p>
              <a:pPr algn="ctr"/>
              <a:r>
                <a:rPr lang="en-US" sz="1350" dirty="0"/>
                <a:t>(n=2,693)</a:t>
              </a:r>
            </a:p>
          </p:txBody>
        </p:sp>
        <p:cxnSp>
          <p:nvCxnSpPr>
            <p:cNvPr id="9" name="Straight Arrow Connector 8"/>
            <p:cNvCxnSpPr/>
            <p:nvPr/>
          </p:nvCxnSpPr>
          <p:spPr>
            <a:xfrm flipV="1">
              <a:off x="4939084" y="5776177"/>
              <a:ext cx="1378845" cy="1"/>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16" name="TextBox 15"/>
            <p:cNvSpPr txBox="1"/>
            <p:nvPr/>
          </p:nvSpPr>
          <p:spPr>
            <a:xfrm>
              <a:off x="4935917" y="4797927"/>
              <a:ext cx="1385180" cy="938719"/>
            </a:xfrm>
            <a:prstGeom prst="rect">
              <a:avLst/>
            </a:prstGeom>
            <a:noFill/>
          </p:spPr>
          <p:txBody>
            <a:bodyPr wrap="square" rtlCol="0">
              <a:spAutoFit/>
            </a:bodyPr>
            <a:lstStyle/>
            <a:p>
              <a:r>
                <a:rPr lang="en-US" sz="1100" dirty="0">
                  <a:latin typeface="Times New Roman" panose="02020603050405020304" pitchFamily="18" charset="0"/>
                  <a:cs typeface="Times New Roman" panose="02020603050405020304" pitchFamily="18" charset="0"/>
                </a:rPr>
                <a:t>Limit to states with advanced PCMH implementation:</a:t>
              </a:r>
            </a:p>
            <a:p>
              <a:r>
                <a:rPr lang="en-US" sz="1100" dirty="0">
                  <a:latin typeface="Times New Roman" panose="02020603050405020304" pitchFamily="18" charset="0"/>
                  <a:cs typeface="Times New Roman" panose="02020603050405020304" pitchFamily="18" charset="0"/>
                </a:rPr>
                <a:t>CO, MI, MN, NC, NH, RI, and VT</a:t>
              </a:r>
            </a:p>
          </p:txBody>
        </p:sp>
      </p:grpSp>
      <p:sp>
        <p:nvSpPr>
          <p:cNvPr id="6" name="Slide Number Placeholder 5"/>
          <p:cNvSpPr>
            <a:spLocks noGrp="1"/>
          </p:cNvSpPr>
          <p:nvPr>
            <p:ph type="sldNum" sz="quarter" idx="12"/>
          </p:nvPr>
        </p:nvSpPr>
        <p:spPr/>
        <p:txBody>
          <a:bodyPr/>
          <a:lstStyle/>
          <a:p>
            <a:fld id="{4FAB73BC-B049-4115-A692-8D63A059BFB8}" type="slidenum">
              <a:rPr lang="en-US" smtClean="0"/>
              <a:pPr/>
              <a:t>6</a:t>
            </a:fld>
            <a:endParaRPr lang="en-US" dirty="0"/>
          </a:p>
        </p:txBody>
      </p:sp>
      <p:grpSp>
        <p:nvGrpSpPr>
          <p:cNvPr id="13" name="Group 12"/>
          <p:cNvGrpSpPr/>
          <p:nvPr/>
        </p:nvGrpSpPr>
        <p:grpSpPr>
          <a:xfrm>
            <a:off x="1849156" y="2328753"/>
            <a:ext cx="3042064" cy="3843450"/>
            <a:chOff x="1849156" y="2328753"/>
            <a:chExt cx="3042064" cy="3843450"/>
          </a:xfrm>
        </p:grpSpPr>
        <p:sp>
          <p:nvSpPr>
            <p:cNvPr id="4" name="Rectangle 3"/>
            <p:cNvSpPr/>
            <p:nvPr/>
          </p:nvSpPr>
          <p:spPr>
            <a:xfrm>
              <a:off x="3367134" y="2328753"/>
              <a:ext cx="1468385" cy="79205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1350" dirty="0">
                  <a:latin typeface="Times New Roman" panose="02020603050405020304" pitchFamily="18" charset="0"/>
                  <a:cs typeface="Times New Roman" panose="02020603050405020304" pitchFamily="18" charset="0"/>
                </a:rPr>
                <a:t>Full sample</a:t>
              </a:r>
            </a:p>
            <a:p>
              <a:pPr algn="ctr"/>
              <a:r>
                <a:rPr lang="en-US" sz="1350" dirty="0">
                  <a:latin typeface="Times New Roman" panose="02020603050405020304" pitchFamily="18" charset="0"/>
                  <a:cs typeface="Times New Roman" panose="02020603050405020304" pitchFamily="18" charset="0"/>
                </a:rPr>
                <a:t>(n=95,677)</a:t>
              </a:r>
            </a:p>
          </p:txBody>
        </p:sp>
        <p:sp>
          <p:nvSpPr>
            <p:cNvPr id="5" name="Rectangle 4"/>
            <p:cNvSpPr/>
            <p:nvPr/>
          </p:nvSpPr>
          <p:spPr>
            <a:xfrm>
              <a:off x="3422835" y="5380153"/>
              <a:ext cx="1468385" cy="79205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1350" dirty="0">
                  <a:latin typeface="Times New Roman" panose="02020603050405020304" pitchFamily="18" charset="0"/>
                  <a:cs typeface="Times New Roman" panose="02020603050405020304" pitchFamily="18" charset="0"/>
                </a:rPr>
                <a:t>Analytic sample</a:t>
              </a:r>
            </a:p>
            <a:p>
              <a:pPr algn="ctr"/>
              <a:r>
                <a:rPr lang="en-US" sz="1350" dirty="0">
                  <a:latin typeface="Times New Roman" panose="02020603050405020304" pitchFamily="18" charset="0"/>
                  <a:cs typeface="Times New Roman" panose="02020603050405020304" pitchFamily="18" charset="0"/>
                </a:rPr>
                <a:t>(n=20,801)</a:t>
              </a:r>
            </a:p>
          </p:txBody>
        </p:sp>
        <p:cxnSp>
          <p:nvCxnSpPr>
            <p:cNvPr id="7" name="Straight Arrow Connector 6"/>
            <p:cNvCxnSpPr/>
            <p:nvPr/>
          </p:nvCxnSpPr>
          <p:spPr>
            <a:xfrm flipV="1">
              <a:off x="2921483" y="5159201"/>
              <a:ext cx="1139540" cy="1"/>
            </a:xfrm>
            <a:prstGeom prst="straightConnector1">
              <a:avLst/>
            </a:prstGeom>
            <a:ln>
              <a:headEnd type="triangle" w="med" len="med"/>
              <a:tailEnd type="none" w="med" len="med"/>
            </a:ln>
          </p:spPr>
          <p:style>
            <a:lnRef idx="3">
              <a:schemeClr val="accent6"/>
            </a:lnRef>
            <a:fillRef idx="0">
              <a:schemeClr val="accent6"/>
            </a:fillRef>
            <a:effectRef idx="2">
              <a:schemeClr val="accent6"/>
            </a:effectRef>
            <a:fontRef idx="minor">
              <a:schemeClr val="tx1"/>
            </a:fontRef>
          </p:style>
        </p:cxnSp>
        <p:sp>
          <p:nvSpPr>
            <p:cNvPr id="15" name="TextBox 14"/>
            <p:cNvSpPr txBox="1"/>
            <p:nvPr/>
          </p:nvSpPr>
          <p:spPr>
            <a:xfrm>
              <a:off x="1849156" y="4943757"/>
              <a:ext cx="1046578" cy="43088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1100" dirty="0" smtClean="0">
                  <a:latin typeface="Times New Roman" panose="02020603050405020304" pitchFamily="18" charset="0"/>
                  <a:cs typeface="Times New Roman" panose="02020603050405020304" pitchFamily="18" charset="0"/>
                </a:rPr>
                <a:t>Missing values (n=5,453)</a:t>
              </a:r>
              <a:endParaRPr lang="en-US" sz="1100" dirty="0">
                <a:latin typeface="Times New Roman" panose="02020603050405020304" pitchFamily="18" charset="0"/>
                <a:cs typeface="Times New Roman" panose="02020603050405020304" pitchFamily="18" charset="0"/>
              </a:endParaRPr>
            </a:p>
          </p:txBody>
        </p:sp>
        <p:sp>
          <p:nvSpPr>
            <p:cNvPr id="17" name="Rectangle 16"/>
            <p:cNvSpPr/>
            <p:nvPr/>
          </p:nvSpPr>
          <p:spPr>
            <a:xfrm>
              <a:off x="3501028" y="3335380"/>
              <a:ext cx="1216446" cy="720343"/>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100" dirty="0"/>
                <a:t>W</a:t>
              </a:r>
              <a:r>
                <a:rPr lang="en-US" sz="1100" dirty="0" smtClean="0"/>
                <a:t>ith public insurance (n=27,381)</a:t>
              </a:r>
              <a:endParaRPr lang="en-US" sz="1100" dirty="0"/>
            </a:p>
          </p:txBody>
        </p:sp>
        <p:sp>
          <p:nvSpPr>
            <p:cNvPr id="18" name="Rectangle 17"/>
            <p:cNvSpPr/>
            <p:nvPr/>
          </p:nvSpPr>
          <p:spPr>
            <a:xfrm>
              <a:off x="3501027" y="4289635"/>
              <a:ext cx="1216447" cy="698001"/>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100" dirty="0" smtClean="0"/>
                <a:t>Used medical services last year (n=26,254)</a:t>
              </a:r>
              <a:endParaRPr lang="en-US" sz="1100" dirty="0"/>
            </a:p>
          </p:txBody>
        </p:sp>
        <p:cxnSp>
          <p:nvCxnSpPr>
            <p:cNvPr id="12" name="Straight Arrow Connector 11"/>
            <p:cNvCxnSpPr>
              <a:endCxn id="17" idx="0"/>
            </p:cNvCxnSpPr>
            <p:nvPr/>
          </p:nvCxnSpPr>
          <p:spPr>
            <a:xfrm>
              <a:off x="4101326" y="3120803"/>
              <a:ext cx="7925" cy="214577"/>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9" name="Straight Arrow Connector 18"/>
            <p:cNvCxnSpPr/>
            <p:nvPr/>
          </p:nvCxnSpPr>
          <p:spPr>
            <a:xfrm>
              <a:off x="4109250" y="4073487"/>
              <a:ext cx="7925" cy="214577"/>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20" name="Straight Arrow Connector 19"/>
            <p:cNvCxnSpPr/>
            <p:nvPr/>
          </p:nvCxnSpPr>
          <p:spPr>
            <a:xfrm>
              <a:off x="4093401" y="5011477"/>
              <a:ext cx="7925" cy="345579"/>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grpSp>
    </p:spTree>
    <p:extLst>
      <p:ext uri="{BB962C8B-B14F-4D97-AF65-F5344CB8AC3E}">
        <p14:creationId xmlns:p14="http://schemas.microsoft.com/office/powerpoint/2010/main" val="1493097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22711" y="114528"/>
            <a:ext cx="6719102" cy="665760"/>
          </a:xfrm>
          <a:prstGeom prst="rect">
            <a:avLst/>
          </a:prstGeom>
        </p:spPr>
        <p:txBody>
          <a:bodyPr vert="horz" lIns="68580" tIns="34290" rIns="68580" bIns="34290" rtlCol="0" anchor="b">
            <a:normAutofit/>
          </a:bodyPr>
          <a:lst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a:lstStyle>
          <a:p>
            <a:r>
              <a:rPr lang="en-US" sz="3300" dirty="0" smtClean="0"/>
              <a:t>KEY VARIABLES</a:t>
            </a:r>
            <a:endParaRPr lang="en-US" sz="3300" dirty="0"/>
          </a:p>
        </p:txBody>
      </p:sp>
      <p:sp>
        <p:nvSpPr>
          <p:cNvPr id="5" name="TextBox 4"/>
          <p:cNvSpPr txBox="1"/>
          <p:nvPr/>
        </p:nvSpPr>
        <p:spPr>
          <a:xfrm>
            <a:off x="398507" y="778244"/>
            <a:ext cx="7888243" cy="400110"/>
          </a:xfrm>
          <a:prstGeom prst="rect">
            <a:avLst/>
          </a:prstGeom>
          <a:noFill/>
        </p:spPr>
        <p:txBody>
          <a:bodyPr wrap="square" rtlCol="0">
            <a:spAutoFit/>
          </a:bodyPr>
          <a:lstStyle/>
          <a:p>
            <a:r>
              <a:rPr lang="en-US" sz="2000" b="1" i="1" dirty="0" smtClean="0"/>
              <a:t>Dependent Variable: </a:t>
            </a:r>
            <a:r>
              <a:rPr lang="en-US" sz="2000" dirty="0" smtClean="0"/>
              <a:t>Health care quality (measured by PCMH)</a:t>
            </a:r>
            <a:endParaRPr lang="en-US" sz="2000" dirty="0"/>
          </a:p>
        </p:txBody>
      </p:sp>
      <p:sp>
        <p:nvSpPr>
          <p:cNvPr id="6" name="Rectangle 43"/>
          <p:cNvSpPr>
            <a:spLocks noChangeArrowheads="1"/>
          </p:cNvSpPr>
          <p:nvPr/>
        </p:nvSpPr>
        <p:spPr bwMode="auto">
          <a:xfrm>
            <a:off x="-172221" y="-2905783"/>
            <a:ext cx="112600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endParaRPr lang="en-US" sz="1350"/>
          </a:p>
        </p:txBody>
      </p:sp>
      <p:sp>
        <p:nvSpPr>
          <p:cNvPr id="7" name="TextBox 6"/>
          <p:cNvSpPr txBox="1"/>
          <p:nvPr/>
        </p:nvSpPr>
        <p:spPr>
          <a:xfrm>
            <a:off x="532715" y="1210875"/>
            <a:ext cx="7051605" cy="1138773"/>
          </a:xfrm>
          <a:prstGeom prst="rect">
            <a:avLst/>
          </a:prstGeom>
          <a:noFill/>
        </p:spPr>
        <p:txBody>
          <a:bodyPr wrap="square" rtlCol="0">
            <a:spAutoFit/>
          </a:bodyPr>
          <a:lstStyle/>
          <a:p>
            <a:r>
              <a:rPr lang="en-US" altLang="zh-CN" sz="1600" dirty="0" smtClean="0"/>
              <a:t>Level 0: met none or only one of the first two criteria</a:t>
            </a:r>
          </a:p>
          <a:p>
            <a:pPr>
              <a:spcBef>
                <a:spcPts val="1200"/>
              </a:spcBef>
            </a:pPr>
            <a:r>
              <a:rPr lang="en-US" sz="1600" dirty="0" smtClean="0"/>
              <a:t>Level 1: met the first two but not the other three criteria</a:t>
            </a:r>
          </a:p>
          <a:p>
            <a:pPr>
              <a:spcBef>
                <a:spcPts val="1200"/>
              </a:spcBef>
            </a:pPr>
            <a:r>
              <a:rPr lang="en-US" sz="1600" dirty="0" smtClean="0"/>
              <a:t>Level 2: met all criteria (the last two were applicable when needed)</a:t>
            </a:r>
            <a:endParaRPr lang="en-US" sz="1600" dirty="0"/>
          </a:p>
        </p:txBody>
      </p:sp>
      <p:sp>
        <p:nvSpPr>
          <p:cNvPr id="61" name="Rectangle 60"/>
          <p:cNvSpPr/>
          <p:nvPr/>
        </p:nvSpPr>
        <p:spPr>
          <a:xfrm>
            <a:off x="398507" y="2780235"/>
            <a:ext cx="5533887" cy="400110"/>
          </a:xfrm>
          <a:prstGeom prst="rect">
            <a:avLst/>
          </a:prstGeom>
        </p:spPr>
        <p:txBody>
          <a:bodyPr wrap="none">
            <a:spAutoFit/>
          </a:bodyPr>
          <a:lstStyle/>
          <a:p>
            <a:r>
              <a:rPr lang="en-US" sz="2000" b="1" i="1" dirty="0" smtClean="0"/>
              <a:t>Independent Variable: </a:t>
            </a:r>
            <a:r>
              <a:rPr lang="en-US" sz="2000" dirty="0"/>
              <a:t>Home </a:t>
            </a:r>
            <a:r>
              <a:rPr lang="en-US" sz="2000" dirty="0" smtClean="0"/>
              <a:t>environment</a:t>
            </a:r>
            <a:endParaRPr lang="en-US" sz="2000" dirty="0"/>
          </a:p>
        </p:txBody>
      </p:sp>
      <p:graphicFrame>
        <p:nvGraphicFramePr>
          <p:cNvPr id="62" name="Table 61"/>
          <p:cNvGraphicFramePr>
            <a:graphicFrameLocks noGrp="1"/>
          </p:cNvGraphicFramePr>
          <p:nvPr>
            <p:extLst>
              <p:ext uri="{D42A27DB-BD31-4B8C-83A1-F6EECF244321}">
                <p14:modId xmlns:p14="http://schemas.microsoft.com/office/powerpoint/2010/main" val="224064759"/>
              </p:ext>
            </p:extLst>
          </p:nvPr>
        </p:nvGraphicFramePr>
        <p:xfrm>
          <a:off x="359764" y="3287860"/>
          <a:ext cx="5604875" cy="2914951"/>
        </p:xfrm>
        <a:graphic>
          <a:graphicData uri="http://schemas.openxmlformats.org/drawingml/2006/table">
            <a:tbl>
              <a:tblPr firstRow="1" firstCol="1" bandRow="1">
                <a:tableStyleId>{5C22544A-7EE6-4342-B048-85BDC9FD1C3A}</a:tableStyleId>
              </a:tblPr>
              <a:tblGrid>
                <a:gridCol w="3822492"/>
                <a:gridCol w="857592"/>
                <a:gridCol w="924791"/>
              </a:tblGrid>
              <a:tr h="262130">
                <a:tc rowSpan="2">
                  <a:txBody>
                    <a:bodyPr/>
                    <a:lstStyle/>
                    <a:p>
                      <a:pPr marL="0" marR="0" algn="ctr">
                        <a:lnSpc>
                          <a:spcPct val="150000"/>
                        </a:lnSpc>
                        <a:spcBef>
                          <a:spcPts val="0"/>
                        </a:spcBef>
                        <a:spcAft>
                          <a:spcPts val="0"/>
                        </a:spcAft>
                      </a:pPr>
                      <a:r>
                        <a:rPr lang="en-US" sz="1400" b="0" dirty="0" smtClean="0">
                          <a:solidFill>
                            <a:srgbClr val="000000"/>
                          </a:solidFill>
                          <a:effectLst/>
                          <a:latin typeface="Times New Roman" panose="02020603050405020304" pitchFamily="18" charset="0"/>
                          <a:ea typeface="Calibri" panose="020F0502020204030204" pitchFamily="34" charset="0"/>
                        </a:rPr>
                        <a:t>Home Environment</a:t>
                      </a:r>
                      <a:r>
                        <a:rPr lang="en-US" sz="1400" b="0" baseline="0" dirty="0" smtClean="0">
                          <a:solidFill>
                            <a:srgbClr val="000000"/>
                          </a:solidFill>
                          <a:effectLst/>
                          <a:latin typeface="Times New Roman" panose="02020603050405020304" pitchFamily="18" charset="0"/>
                          <a:ea typeface="Calibri" panose="020F0502020204030204" pitchFamily="34" charset="0"/>
                        </a:rPr>
                        <a:t> Criteria</a:t>
                      </a:r>
                      <a:endParaRPr lang="en-US" sz="1400" b="0" dirty="0">
                        <a:solidFill>
                          <a:srgbClr val="000000"/>
                        </a:solidFill>
                        <a:effectLst/>
                        <a:latin typeface="Times New Roman" panose="02020603050405020304" pitchFamily="18" charset="0"/>
                        <a:ea typeface="Calibri" panose="020F0502020204030204" pitchFamily="34" charset="0"/>
                      </a:endParaRPr>
                    </a:p>
                  </a:txBody>
                  <a:tcPr marL="51435" marR="514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marR="0" indent="0" algn="ctr" defTabSz="685800" rtl="0" eaLnBrk="1" fontAlgn="auto" latinLnBrk="0" hangingPunct="1">
                        <a:lnSpc>
                          <a:spcPct val="150000"/>
                        </a:lnSpc>
                        <a:spcBef>
                          <a:spcPts val="0"/>
                        </a:spcBef>
                        <a:spcAft>
                          <a:spcPts val="0"/>
                        </a:spcAft>
                        <a:buClrTx/>
                        <a:buSzTx/>
                        <a:buFontTx/>
                        <a:buNone/>
                        <a:tabLst/>
                        <a:defRPr/>
                      </a:pPr>
                      <a:r>
                        <a:rPr lang="en-US" sz="1400" b="0" dirty="0" smtClean="0">
                          <a:solidFill>
                            <a:srgbClr val="000000"/>
                          </a:solidFill>
                          <a:effectLst/>
                          <a:latin typeface="Times New Roman" panose="02020603050405020304" pitchFamily="18" charset="0"/>
                          <a:ea typeface="Calibri" panose="020F0502020204030204" pitchFamily="34" charset="0"/>
                        </a:rPr>
                        <a:t>Age Group</a:t>
                      </a: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ctr" defTabSz="685800" rtl="0" eaLnBrk="1" fontAlgn="auto" latinLnBrk="0" hangingPunct="1">
                        <a:lnSpc>
                          <a:spcPct val="150000"/>
                        </a:lnSpc>
                        <a:spcBef>
                          <a:spcPts val="0"/>
                        </a:spcBef>
                        <a:spcAft>
                          <a:spcPts val="0"/>
                        </a:spcAft>
                        <a:buClrTx/>
                        <a:buSzTx/>
                        <a:buFontTx/>
                        <a:buNone/>
                        <a:tabLst/>
                        <a:defRPr/>
                      </a:pPr>
                      <a:endParaRPr lang="en-US" sz="1200" b="0" dirty="0" smtClean="0">
                        <a:solidFill>
                          <a:srgbClr val="000000"/>
                        </a:solidFill>
                        <a:effectLst/>
                        <a:latin typeface="Times New Roman" panose="02020603050405020304" pitchFamily="18" charset="0"/>
                        <a:ea typeface="Calibri" panose="020F0502020204030204" pitchFamily="34" charset="0"/>
                      </a:endParaRP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62130">
                <a:tc vMerge="1">
                  <a:txBody>
                    <a:bodyPr/>
                    <a:lstStyle/>
                    <a:p>
                      <a:endParaRPr lang="en-US"/>
                    </a:p>
                  </a:txBody>
                  <a:tcPr/>
                </a:tc>
                <a:tc>
                  <a:txBody>
                    <a:bodyPr/>
                    <a:lstStyle/>
                    <a:p>
                      <a:pPr marL="0" marR="0" indent="0" algn="ctr" defTabSz="685800" rtl="0" eaLnBrk="1" fontAlgn="auto" latinLnBrk="0" hangingPunct="1">
                        <a:lnSpc>
                          <a:spcPct val="150000"/>
                        </a:lnSpc>
                        <a:spcBef>
                          <a:spcPts val="0"/>
                        </a:spcBef>
                        <a:spcAft>
                          <a:spcPts val="0"/>
                        </a:spcAft>
                        <a:buClrTx/>
                        <a:buSzTx/>
                        <a:buFontTx/>
                        <a:buNone/>
                        <a:tabLst/>
                        <a:defRPr/>
                      </a:pPr>
                      <a:r>
                        <a:rPr lang="en-US" sz="1400" b="0" dirty="0" smtClean="0">
                          <a:effectLst/>
                        </a:rPr>
                        <a:t>0-5 year</a:t>
                      </a:r>
                      <a:endParaRPr lang="en-US" sz="1400" b="0" dirty="0" smtClean="0">
                        <a:solidFill>
                          <a:srgbClr val="000000"/>
                        </a:solidFill>
                        <a:effectLst/>
                        <a:latin typeface="Times New Roman" panose="02020603050405020304" pitchFamily="18" charset="0"/>
                        <a:ea typeface="Calibri" panose="020F0502020204030204" pitchFamily="34" charset="0"/>
                      </a:endParaRP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685800" rtl="0" eaLnBrk="1" fontAlgn="auto" latinLnBrk="0" hangingPunct="1">
                        <a:lnSpc>
                          <a:spcPct val="150000"/>
                        </a:lnSpc>
                        <a:spcBef>
                          <a:spcPts val="0"/>
                        </a:spcBef>
                        <a:spcAft>
                          <a:spcPts val="0"/>
                        </a:spcAft>
                        <a:buClrTx/>
                        <a:buSzTx/>
                        <a:buFontTx/>
                        <a:buNone/>
                        <a:tabLst/>
                        <a:defRPr/>
                      </a:pPr>
                      <a:r>
                        <a:rPr lang="en-US" sz="1400" b="0" dirty="0" smtClean="0">
                          <a:effectLst/>
                        </a:rPr>
                        <a:t>6-17 year</a:t>
                      </a:r>
                      <a:endParaRPr lang="en-US" sz="1400" b="0" dirty="0" smtClean="0">
                        <a:solidFill>
                          <a:srgbClr val="000000"/>
                        </a:solidFill>
                        <a:effectLst/>
                        <a:latin typeface="Times New Roman" panose="02020603050405020304" pitchFamily="18" charset="0"/>
                        <a:ea typeface="Calibri" panose="020F0502020204030204" pitchFamily="34" charset="0"/>
                      </a:endParaRP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63688">
                <a:tc>
                  <a:txBody>
                    <a:bodyPr/>
                    <a:lstStyle/>
                    <a:p>
                      <a:pPr marL="0" marR="0" algn="l">
                        <a:lnSpc>
                          <a:spcPct val="150000"/>
                        </a:lnSpc>
                        <a:spcBef>
                          <a:spcPts val="0"/>
                        </a:spcBef>
                        <a:spcAft>
                          <a:spcPts val="0"/>
                        </a:spcAft>
                      </a:pPr>
                      <a:r>
                        <a:rPr lang="en-US" sz="1400" b="0" dirty="0">
                          <a:solidFill>
                            <a:sysClr val="windowText" lastClr="000000"/>
                          </a:solidFill>
                          <a:effectLst/>
                        </a:rPr>
                        <a:t>No exposure to household smoking</a:t>
                      </a:r>
                      <a:endParaRPr lang="en-US" sz="1400" b="0" dirty="0">
                        <a:solidFill>
                          <a:sysClr val="windowText" lastClr="000000"/>
                        </a:solidFill>
                        <a:effectLst/>
                        <a:latin typeface="Times New Roman" panose="02020603050405020304" pitchFamily="18" charset="0"/>
                        <a:ea typeface="Calibri" panose="020F0502020204030204" pitchFamily="34" charset="0"/>
                      </a:endParaRP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indent="-171450" algn="ctr">
                        <a:lnSpc>
                          <a:spcPct val="150000"/>
                        </a:lnSpc>
                        <a:spcBef>
                          <a:spcPts val="0"/>
                        </a:spcBef>
                        <a:spcAft>
                          <a:spcPts val="0"/>
                        </a:spcAft>
                        <a:buFont typeface="Wingdings" panose="05000000000000000000" pitchFamily="2" charset="2"/>
                        <a:buChar char="ü"/>
                      </a:pPr>
                      <a:r>
                        <a:rPr lang="en-US" sz="1400" b="0" dirty="0" smtClean="0">
                          <a:solidFill>
                            <a:sysClr val="windowText" lastClr="000000"/>
                          </a:solidFill>
                          <a:effectLst/>
                          <a:latin typeface="Times New Roman" panose="02020603050405020304" pitchFamily="18" charset="0"/>
                          <a:ea typeface="Calibri" panose="020F0502020204030204" pitchFamily="34" charset="0"/>
                        </a:rPr>
                        <a:t> </a:t>
                      </a:r>
                      <a:endParaRPr lang="en-US" sz="1400" b="0" dirty="0">
                        <a:solidFill>
                          <a:sysClr val="windowText" lastClr="000000"/>
                        </a:solidFill>
                        <a:effectLst/>
                        <a:latin typeface="Times New Roman" panose="02020603050405020304" pitchFamily="18" charset="0"/>
                        <a:ea typeface="Calibri" panose="020F0502020204030204" pitchFamily="34" charset="0"/>
                      </a:endParaRP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indent="-171450" algn="ctr">
                        <a:lnSpc>
                          <a:spcPct val="150000"/>
                        </a:lnSpc>
                        <a:spcBef>
                          <a:spcPts val="0"/>
                        </a:spcBef>
                        <a:spcAft>
                          <a:spcPts val="0"/>
                        </a:spcAft>
                        <a:buFont typeface="Wingdings" panose="05000000000000000000" pitchFamily="2" charset="2"/>
                        <a:buChar char="ü"/>
                      </a:pPr>
                      <a:r>
                        <a:rPr lang="en-US" sz="1400" b="0" dirty="0" smtClean="0">
                          <a:solidFill>
                            <a:sysClr val="windowText" lastClr="000000"/>
                          </a:solidFill>
                          <a:effectLst/>
                          <a:latin typeface="Times New Roman" panose="02020603050405020304" pitchFamily="18" charset="0"/>
                          <a:ea typeface="Calibri" panose="020F0502020204030204" pitchFamily="34" charset="0"/>
                        </a:rPr>
                        <a:t> </a:t>
                      </a:r>
                      <a:endParaRPr lang="en-US" sz="1400" b="0" dirty="0">
                        <a:solidFill>
                          <a:sysClr val="windowText" lastClr="000000"/>
                        </a:solidFill>
                        <a:effectLst/>
                        <a:latin typeface="Times New Roman" panose="02020603050405020304" pitchFamily="18" charset="0"/>
                        <a:ea typeface="Calibri" panose="020F0502020204030204" pitchFamily="34" charset="0"/>
                      </a:endParaRP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74327">
                <a:tc>
                  <a:txBody>
                    <a:bodyPr/>
                    <a:lstStyle/>
                    <a:p>
                      <a:pPr marL="0" marR="0" algn="l">
                        <a:lnSpc>
                          <a:spcPct val="150000"/>
                        </a:lnSpc>
                        <a:spcBef>
                          <a:spcPts val="0"/>
                        </a:spcBef>
                        <a:spcAft>
                          <a:spcPts val="0"/>
                        </a:spcAft>
                      </a:pPr>
                      <a:r>
                        <a:rPr lang="en-US" sz="1400" b="0" dirty="0">
                          <a:solidFill>
                            <a:sysClr val="windowText" lastClr="000000"/>
                          </a:solidFill>
                          <a:effectLst/>
                        </a:rPr>
                        <a:t>Family shares </a:t>
                      </a:r>
                      <a:r>
                        <a:rPr lang="en-US" sz="1400" b="0" dirty="0" smtClean="0">
                          <a:solidFill>
                            <a:sysClr val="windowText" lastClr="000000"/>
                          </a:solidFill>
                          <a:effectLst/>
                        </a:rPr>
                        <a:t>meals</a:t>
                      </a:r>
                      <a:endParaRPr lang="en-US" sz="1400" b="0" dirty="0">
                        <a:solidFill>
                          <a:sysClr val="windowText" lastClr="000000"/>
                        </a:solidFill>
                        <a:effectLst/>
                        <a:latin typeface="Times New Roman" panose="02020603050405020304" pitchFamily="18" charset="0"/>
                        <a:ea typeface="Calibri" panose="020F0502020204030204" pitchFamily="34" charset="0"/>
                      </a:endParaRP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indent="-171450" algn="ctr">
                        <a:lnSpc>
                          <a:spcPct val="150000"/>
                        </a:lnSpc>
                        <a:spcBef>
                          <a:spcPts val="0"/>
                        </a:spcBef>
                        <a:spcAft>
                          <a:spcPts val="0"/>
                        </a:spcAft>
                        <a:buFont typeface="Wingdings" panose="05000000000000000000" pitchFamily="2" charset="2"/>
                        <a:buChar char="ü"/>
                      </a:pPr>
                      <a:r>
                        <a:rPr lang="en-US" sz="1400" b="0" dirty="0" smtClean="0">
                          <a:solidFill>
                            <a:sysClr val="windowText" lastClr="000000"/>
                          </a:solidFill>
                          <a:effectLst/>
                          <a:latin typeface="Times New Roman" panose="02020603050405020304" pitchFamily="18" charset="0"/>
                          <a:ea typeface="Calibri" panose="020F0502020204030204" pitchFamily="34" charset="0"/>
                        </a:rPr>
                        <a:t> </a:t>
                      </a:r>
                      <a:endParaRPr lang="en-US" sz="1400" b="0" dirty="0">
                        <a:solidFill>
                          <a:sysClr val="windowText" lastClr="000000"/>
                        </a:solidFill>
                        <a:effectLst/>
                        <a:latin typeface="Times New Roman" panose="02020603050405020304" pitchFamily="18" charset="0"/>
                        <a:ea typeface="Calibri" panose="020F0502020204030204" pitchFamily="34" charset="0"/>
                      </a:endParaRP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indent="-171450" algn="ctr">
                        <a:lnSpc>
                          <a:spcPct val="150000"/>
                        </a:lnSpc>
                        <a:spcBef>
                          <a:spcPts val="0"/>
                        </a:spcBef>
                        <a:spcAft>
                          <a:spcPts val="0"/>
                        </a:spcAft>
                        <a:buFont typeface="Wingdings" panose="05000000000000000000" pitchFamily="2" charset="2"/>
                        <a:buChar char="ü"/>
                      </a:pPr>
                      <a:r>
                        <a:rPr lang="en-US" sz="1400" b="0" dirty="0" smtClean="0">
                          <a:solidFill>
                            <a:sysClr val="windowText" lastClr="000000"/>
                          </a:solidFill>
                          <a:effectLst/>
                          <a:latin typeface="Times New Roman" panose="02020603050405020304" pitchFamily="18" charset="0"/>
                          <a:ea typeface="Calibri" panose="020F0502020204030204" pitchFamily="34" charset="0"/>
                        </a:rPr>
                        <a:t> </a:t>
                      </a:r>
                      <a:endParaRPr lang="en-US" sz="1400" b="0" dirty="0">
                        <a:solidFill>
                          <a:sysClr val="windowText" lastClr="000000"/>
                        </a:solidFill>
                        <a:effectLst/>
                        <a:latin typeface="Times New Roman" panose="02020603050405020304" pitchFamily="18" charset="0"/>
                        <a:ea typeface="Calibri" panose="020F0502020204030204" pitchFamily="34" charset="0"/>
                      </a:endParaRP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63688">
                <a:tc>
                  <a:txBody>
                    <a:bodyPr/>
                    <a:lstStyle/>
                    <a:p>
                      <a:pPr marL="0" marR="0" algn="l">
                        <a:lnSpc>
                          <a:spcPct val="150000"/>
                        </a:lnSpc>
                        <a:spcBef>
                          <a:spcPts val="0"/>
                        </a:spcBef>
                        <a:spcAft>
                          <a:spcPts val="0"/>
                        </a:spcAft>
                      </a:pPr>
                      <a:r>
                        <a:rPr lang="en-US" sz="1400" b="0" dirty="0">
                          <a:solidFill>
                            <a:sysClr val="windowText" lastClr="000000"/>
                          </a:solidFill>
                          <a:effectLst/>
                        </a:rPr>
                        <a:t>Children watch less than 2 hours TV per day</a:t>
                      </a:r>
                      <a:endParaRPr lang="en-US" sz="1400" b="0" dirty="0">
                        <a:solidFill>
                          <a:sysClr val="windowText" lastClr="000000"/>
                        </a:solidFill>
                        <a:effectLst/>
                        <a:latin typeface="Times New Roman" panose="02020603050405020304" pitchFamily="18" charset="0"/>
                        <a:ea typeface="Calibri" panose="020F0502020204030204" pitchFamily="34" charset="0"/>
                      </a:endParaRP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indent="-171450" algn="ctr">
                        <a:lnSpc>
                          <a:spcPct val="150000"/>
                        </a:lnSpc>
                        <a:spcBef>
                          <a:spcPts val="0"/>
                        </a:spcBef>
                        <a:spcAft>
                          <a:spcPts val="0"/>
                        </a:spcAft>
                        <a:buFont typeface="Wingdings" panose="05000000000000000000" pitchFamily="2" charset="2"/>
                        <a:buChar char="ü"/>
                      </a:pPr>
                      <a:r>
                        <a:rPr lang="en-US" sz="1400" b="0" dirty="0" smtClean="0">
                          <a:solidFill>
                            <a:sysClr val="windowText" lastClr="000000"/>
                          </a:solidFill>
                          <a:effectLst/>
                          <a:latin typeface="Times New Roman" panose="02020603050405020304" pitchFamily="18" charset="0"/>
                          <a:ea typeface="Calibri" panose="020F0502020204030204" pitchFamily="34" charset="0"/>
                        </a:rPr>
                        <a:t> </a:t>
                      </a:r>
                      <a:endParaRPr lang="en-US" sz="1400" b="0" dirty="0">
                        <a:solidFill>
                          <a:sysClr val="windowText" lastClr="000000"/>
                        </a:solidFill>
                        <a:effectLst/>
                        <a:latin typeface="Times New Roman" panose="02020603050405020304" pitchFamily="18" charset="0"/>
                        <a:ea typeface="Calibri" panose="020F0502020204030204" pitchFamily="34" charset="0"/>
                      </a:endParaRP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indent="-171450" algn="ctr">
                        <a:lnSpc>
                          <a:spcPct val="150000"/>
                        </a:lnSpc>
                        <a:spcBef>
                          <a:spcPts val="0"/>
                        </a:spcBef>
                        <a:spcAft>
                          <a:spcPts val="0"/>
                        </a:spcAft>
                        <a:buFont typeface="Wingdings" panose="05000000000000000000" pitchFamily="2" charset="2"/>
                        <a:buChar char="ü"/>
                      </a:pPr>
                      <a:r>
                        <a:rPr lang="en-US" sz="1400" b="0" dirty="0" smtClean="0">
                          <a:solidFill>
                            <a:sysClr val="windowText" lastClr="000000"/>
                          </a:solidFill>
                          <a:effectLst/>
                          <a:latin typeface="Times New Roman" panose="02020603050405020304" pitchFamily="18" charset="0"/>
                          <a:ea typeface="Calibri" panose="020F0502020204030204" pitchFamily="34" charset="0"/>
                        </a:rPr>
                        <a:t> </a:t>
                      </a:r>
                      <a:endParaRPr lang="en-US" sz="1400" b="0" dirty="0">
                        <a:solidFill>
                          <a:sysClr val="windowText" lastClr="000000"/>
                        </a:solidFill>
                        <a:effectLst/>
                        <a:latin typeface="Times New Roman" panose="02020603050405020304" pitchFamily="18" charset="0"/>
                        <a:ea typeface="Calibri" panose="020F0502020204030204" pitchFamily="34" charset="0"/>
                      </a:endParaRP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54631">
                <a:tc>
                  <a:txBody>
                    <a:bodyPr/>
                    <a:lstStyle/>
                    <a:p>
                      <a:pPr marL="0" marR="0" algn="l">
                        <a:lnSpc>
                          <a:spcPct val="150000"/>
                        </a:lnSpc>
                        <a:spcBef>
                          <a:spcPts val="0"/>
                        </a:spcBef>
                        <a:spcAft>
                          <a:spcPts val="0"/>
                        </a:spcAft>
                      </a:pPr>
                      <a:r>
                        <a:rPr lang="en-US" sz="1400" b="0" dirty="0">
                          <a:solidFill>
                            <a:sysClr val="windowText" lastClr="000000"/>
                          </a:solidFill>
                          <a:effectLst/>
                        </a:rPr>
                        <a:t>Children are read/sung to everyday</a:t>
                      </a:r>
                      <a:endParaRPr lang="en-US" sz="1400" b="0" dirty="0">
                        <a:solidFill>
                          <a:sysClr val="windowText" lastClr="000000"/>
                        </a:solidFill>
                        <a:effectLst/>
                        <a:latin typeface="Times New Roman" panose="02020603050405020304" pitchFamily="18" charset="0"/>
                        <a:ea typeface="Calibri" panose="020F0502020204030204" pitchFamily="34" charset="0"/>
                      </a:endParaRP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indent="-171450" algn="ctr">
                        <a:lnSpc>
                          <a:spcPct val="150000"/>
                        </a:lnSpc>
                        <a:spcBef>
                          <a:spcPts val="0"/>
                        </a:spcBef>
                        <a:spcAft>
                          <a:spcPts val="0"/>
                        </a:spcAft>
                        <a:buFont typeface="Wingdings" panose="05000000000000000000" pitchFamily="2" charset="2"/>
                        <a:buChar char="ü"/>
                      </a:pPr>
                      <a:r>
                        <a:rPr lang="en-US" sz="1400" b="0" dirty="0" smtClean="0">
                          <a:solidFill>
                            <a:sysClr val="windowText" lastClr="000000"/>
                          </a:solidFill>
                          <a:effectLst/>
                          <a:latin typeface="Times New Roman" panose="02020603050405020304" pitchFamily="18" charset="0"/>
                          <a:ea typeface="Calibri" panose="020F0502020204030204" pitchFamily="34" charset="0"/>
                        </a:rPr>
                        <a:t> </a:t>
                      </a:r>
                      <a:endParaRPr lang="en-US" sz="1400" b="0" dirty="0">
                        <a:solidFill>
                          <a:sysClr val="windowText" lastClr="000000"/>
                        </a:solidFill>
                        <a:effectLst/>
                        <a:latin typeface="Times New Roman" panose="02020603050405020304" pitchFamily="18" charset="0"/>
                        <a:ea typeface="Calibri" panose="020F0502020204030204" pitchFamily="34" charset="0"/>
                      </a:endParaRP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50000"/>
                        </a:lnSpc>
                        <a:spcBef>
                          <a:spcPts val="0"/>
                        </a:spcBef>
                        <a:spcAft>
                          <a:spcPts val="0"/>
                        </a:spcAft>
                      </a:pPr>
                      <a:endParaRPr lang="en-US" sz="1400" b="0" dirty="0">
                        <a:solidFill>
                          <a:sysClr val="windowText" lastClr="000000"/>
                        </a:solidFill>
                        <a:effectLst/>
                        <a:latin typeface="Times New Roman" panose="02020603050405020304" pitchFamily="18" charset="0"/>
                        <a:ea typeface="Calibri" panose="020F0502020204030204" pitchFamily="34" charset="0"/>
                      </a:endParaRP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63688">
                <a:tc>
                  <a:txBody>
                    <a:bodyPr/>
                    <a:lstStyle/>
                    <a:p>
                      <a:pPr marL="0" marR="0" algn="l">
                        <a:lnSpc>
                          <a:spcPct val="150000"/>
                        </a:lnSpc>
                        <a:spcBef>
                          <a:spcPts val="0"/>
                        </a:spcBef>
                        <a:spcAft>
                          <a:spcPts val="0"/>
                        </a:spcAft>
                      </a:pPr>
                      <a:r>
                        <a:rPr lang="en-US" sz="1400" b="0" dirty="0">
                          <a:solidFill>
                            <a:sysClr val="windowText" lastClr="000000"/>
                          </a:solidFill>
                          <a:effectLst/>
                        </a:rPr>
                        <a:t>Children were breastfed ever</a:t>
                      </a:r>
                      <a:endParaRPr lang="en-US" sz="1400" b="0" dirty="0">
                        <a:solidFill>
                          <a:sysClr val="windowText" lastClr="000000"/>
                        </a:solidFill>
                        <a:effectLst/>
                        <a:latin typeface="Times New Roman" panose="02020603050405020304" pitchFamily="18" charset="0"/>
                        <a:ea typeface="Calibri" panose="020F0502020204030204" pitchFamily="34" charset="0"/>
                      </a:endParaRP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indent="-171450" algn="ctr">
                        <a:lnSpc>
                          <a:spcPct val="150000"/>
                        </a:lnSpc>
                        <a:spcBef>
                          <a:spcPts val="0"/>
                        </a:spcBef>
                        <a:spcAft>
                          <a:spcPts val="0"/>
                        </a:spcAft>
                        <a:buFont typeface="Wingdings" panose="05000000000000000000" pitchFamily="2" charset="2"/>
                        <a:buChar char="ü"/>
                      </a:pPr>
                      <a:r>
                        <a:rPr lang="en-US" sz="1400" b="0" dirty="0" smtClean="0">
                          <a:solidFill>
                            <a:sysClr val="windowText" lastClr="000000"/>
                          </a:solidFill>
                          <a:effectLst/>
                          <a:latin typeface="Times New Roman" panose="02020603050405020304" pitchFamily="18" charset="0"/>
                          <a:ea typeface="Calibri" panose="020F0502020204030204" pitchFamily="34" charset="0"/>
                        </a:rPr>
                        <a:t> </a:t>
                      </a:r>
                      <a:endParaRPr lang="en-US" sz="1400" b="0" dirty="0">
                        <a:solidFill>
                          <a:sysClr val="windowText" lastClr="000000"/>
                        </a:solidFill>
                        <a:effectLst/>
                        <a:latin typeface="Times New Roman" panose="02020603050405020304" pitchFamily="18" charset="0"/>
                        <a:ea typeface="Calibri" panose="020F0502020204030204" pitchFamily="34" charset="0"/>
                      </a:endParaRP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50000"/>
                        </a:lnSpc>
                        <a:spcBef>
                          <a:spcPts val="0"/>
                        </a:spcBef>
                        <a:spcAft>
                          <a:spcPts val="0"/>
                        </a:spcAft>
                      </a:pPr>
                      <a:endParaRPr lang="en-US" sz="1400" b="0" dirty="0">
                        <a:solidFill>
                          <a:sysClr val="windowText" lastClr="000000"/>
                        </a:solidFill>
                        <a:effectLst/>
                        <a:latin typeface="Times New Roman" panose="02020603050405020304" pitchFamily="18" charset="0"/>
                        <a:ea typeface="Calibri" panose="020F0502020204030204" pitchFamily="34" charset="0"/>
                      </a:endParaRP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63688">
                <a:tc>
                  <a:txBody>
                    <a:bodyPr/>
                    <a:lstStyle/>
                    <a:p>
                      <a:pPr marL="0" marR="0" indent="0" algn="l" defTabSz="685800" rtl="0" eaLnBrk="1" fontAlgn="auto" latinLnBrk="0" hangingPunct="1">
                        <a:lnSpc>
                          <a:spcPct val="150000"/>
                        </a:lnSpc>
                        <a:spcBef>
                          <a:spcPts val="0"/>
                        </a:spcBef>
                        <a:spcAft>
                          <a:spcPts val="0"/>
                        </a:spcAft>
                        <a:buClrTx/>
                        <a:buSzTx/>
                        <a:buFontTx/>
                        <a:buNone/>
                        <a:tabLst/>
                        <a:defRPr/>
                      </a:pPr>
                      <a:r>
                        <a:rPr lang="en-US" sz="1400" b="0" dirty="0" smtClean="0">
                          <a:solidFill>
                            <a:sysClr val="windowText" lastClr="000000"/>
                          </a:solidFill>
                          <a:effectLst/>
                        </a:rPr>
                        <a:t>Children always do required homework</a:t>
                      </a:r>
                      <a:endParaRPr lang="en-US" sz="1400" b="0" dirty="0" smtClean="0">
                        <a:solidFill>
                          <a:sysClr val="windowText" lastClr="000000"/>
                        </a:solidFill>
                        <a:effectLst/>
                        <a:latin typeface="Times New Roman" panose="02020603050405020304" pitchFamily="18" charset="0"/>
                        <a:ea typeface="Calibri" panose="020F0502020204030204" pitchFamily="34" charset="0"/>
                      </a:endParaRP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685800" rtl="0" eaLnBrk="1" fontAlgn="auto" latinLnBrk="0" hangingPunct="1">
                        <a:lnSpc>
                          <a:spcPct val="150000"/>
                        </a:lnSpc>
                        <a:spcBef>
                          <a:spcPts val="0"/>
                        </a:spcBef>
                        <a:spcAft>
                          <a:spcPts val="0"/>
                        </a:spcAft>
                        <a:buClrTx/>
                        <a:buSzTx/>
                        <a:buFontTx/>
                        <a:buNone/>
                        <a:tabLst/>
                        <a:defRPr/>
                      </a:pPr>
                      <a:endParaRPr lang="en-US" sz="1400" b="0" dirty="0" smtClean="0">
                        <a:solidFill>
                          <a:sysClr val="windowText" lastClr="000000"/>
                        </a:solidFill>
                        <a:effectLst/>
                        <a:latin typeface="Times New Roman" panose="02020603050405020304" pitchFamily="18" charset="0"/>
                        <a:ea typeface="Calibri" panose="020F0502020204030204" pitchFamily="34" charset="0"/>
                      </a:endParaRP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indent="-171450" algn="ctr" defTabSz="685800" rtl="0" eaLnBrk="1" fontAlgn="auto" latinLnBrk="0" hangingPunct="1">
                        <a:lnSpc>
                          <a:spcPct val="150000"/>
                        </a:lnSpc>
                        <a:spcBef>
                          <a:spcPts val="0"/>
                        </a:spcBef>
                        <a:spcAft>
                          <a:spcPts val="0"/>
                        </a:spcAft>
                        <a:buClrTx/>
                        <a:buSzTx/>
                        <a:buFont typeface="Wingdings" panose="05000000000000000000" pitchFamily="2" charset="2"/>
                        <a:buChar char="ü"/>
                        <a:tabLst/>
                        <a:defRPr/>
                      </a:pPr>
                      <a:r>
                        <a:rPr lang="en-US" sz="1400" b="0" dirty="0" smtClean="0">
                          <a:solidFill>
                            <a:sysClr val="windowText" lastClr="000000"/>
                          </a:solidFill>
                          <a:effectLst/>
                          <a:latin typeface="Times New Roman" panose="02020603050405020304" pitchFamily="18" charset="0"/>
                          <a:ea typeface="Calibri" panose="020F0502020204030204" pitchFamily="34" charset="0"/>
                        </a:rPr>
                        <a:t> </a:t>
                      </a: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63688">
                <a:tc>
                  <a:txBody>
                    <a:bodyPr/>
                    <a:lstStyle/>
                    <a:p>
                      <a:pPr marL="0" marR="0" indent="0" algn="l" defTabSz="685800" rtl="0" eaLnBrk="1" fontAlgn="auto" latinLnBrk="0" hangingPunct="1">
                        <a:lnSpc>
                          <a:spcPct val="150000"/>
                        </a:lnSpc>
                        <a:spcBef>
                          <a:spcPts val="0"/>
                        </a:spcBef>
                        <a:spcAft>
                          <a:spcPts val="0"/>
                        </a:spcAft>
                        <a:buClrTx/>
                        <a:buSzTx/>
                        <a:buFontTx/>
                        <a:buNone/>
                        <a:tabLst/>
                        <a:defRPr/>
                      </a:pPr>
                      <a:r>
                        <a:rPr lang="en-US" sz="1400" b="0" dirty="0" smtClean="0">
                          <a:solidFill>
                            <a:sysClr val="windowText" lastClr="000000"/>
                          </a:solidFill>
                          <a:effectLst/>
                        </a:rPr>
                        <a:t>Parents met</a:t>
                      </a:r>
                      <a:r>
                        <a:rPr lang="en-US" sz="1400" b="0" baseline="0" dirty="0" smtClean="0">
                          <a:solidFill>
                            <a:sysClr val="windowText" lastClr="000000"/>
                          </a:solidFill>
                          <a:effectLst/>
                        </a:rPr>
                        <a:t> most of child’s friends</a:t>
                      </a:r>
                      <a:endParaRPr lang="en-US" sz="1400" b="0" dirty="0" smtClean="0">
                        <a:solidFill>
                          <a:sysClr val="windowText" lastClr="000000"/>
                        </a:solidFill>
                        <a:effectLst/>
                        <a:latin typeface="Times New Roman" panose="02020603050405020304" pitchFamily="18" charset="0"/>
                        <a:ea typeface="Calibri" panose="020F0502020204030204" pitchFamily="34" charset="0"/>
                      </a:endParaRP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685800" rtl="0" eaLnBrk="1" fontAlgn="auto" latinLnBrk="0" hangingPunct="1">
                        <a:lnSpc>
                          <a:spcPct val="150000"/>
                        </a:lnSpc>
                        <a:spcBef>
                          <a:spcPts val="0"/>
                        </a:spcBef>
                        <a:spcAft>
                          <a:spcPts val="0"/>
                        </a:spcAft>
                        <a:buClrTx/>
                        <a:buSzTx/>
                        <a:buFontTx/>
                        <a:buNone/>
                        <a:tabLst/>
                        <a:defRPr/>
                      </a:pPr>
                      <a:endParaRPr lang="en-US" sz="1400" b="0" dirty="0" smtClean="0">
                        <a:solidFill>
                          <a:sysClr val="windowText" lastClr="000000"/>
                        </a:solidFill>
                        <a:effectLst/>
                        <a:latin typeface="Times New Roman" panose="02020603050405020304" pitchFamily="18" charset="0"/>
                        <a:ea typeface="Calibri" panose="020F0502020204030204" pitchFamily="34" charset="0"/>
                      </a:endParaRP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indent="-171450" algn="ctr" defTabSz="685800" rtl="0" eaLnBrk="1" fontAlgn="auto" latinLnBrk="0" hangingPunct="1">
                        <a:lnSpc>
                          <a:spcPct val="150000"/>
                        </a:lnSpc>
                        <a:spcBef>
                          <a:spcPts val="0"/>
                        </a:spcBef>
                        <a:spcAft>
                          <a:spcPts val="0"/>
                        </a:spcAft>
                        <a:buClrTx/>
                        <a:buSzTx/>
                        <a:buFont typeface="Wingdings" panose="05000000000000000000" pitchFamily="2" charset="2"/>
                        <a:buChar char="ü"/>
                        <a:tabLst/>
                        <a:defRPr/>
                      </a:pPr>
                      <a:r>
                        <a:rPr lang="en-US" sz="1400" b="0" dirty="0" smtClean="0">
                          <a:solidFill>
                            <a:sysClr val="windowText" lastClr="000000"/>
                          </a:solidFill>
                          <a:effectLst/>
                          <a:latin typeface="Times New Roman" panose="02020603050405020304" pitchFamily="18" charset="0"/>
                          <a:ea typeface="Calibri" panose="020F0502020204030204" pitchFamily="34" charset="0"/>
                        </a:rPr>
                        <a:t> </a:t>
                      </a:r>
                    </a:p>
                  </a:txBody>
                  <a:tcPr marL="51435" marR="5143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65" name="Diagram 64"/>
          <p:cNvGraphicFramePr/>
          <p:nvPr>
            <p:extLst>
              <p:ext uri="{D42A27DB-BD31-4B8C-83A1-F6EECF244321}">
                <p14:modId xmlns:p14="http://schemas.microsoft.com/office/powerpoint/2010/main" val="3329125143"/>
              </p:ext>
            </p:extLst>
          </p:nvPr>
        </p:nvGraphicFramePr>
        <p:xfrm>
          <a:off x="6417166" y="3292439"/>
          <a:ext cx="1968705" cy="17798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1" name="Straight Arrow Connector 10"/>
          <p:cNvCxnSpPr/>
          <p:nvPr/>
        </p:nvCxnSpPr>
        <p:spPr>
          <a:xfrm>
            <a:off x="5896397" y="4317167"/>
            <a:ext cx="60407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39164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1547" y="805300"/>
            <a:ext cx="6446520" cy="380563"/>
          </a:xfrm>
        </p:spPr>
        <p:txBody>
          <a:bodyPr>
            <a:noAutofit/>
          </a:bodyPr>
          <a:lstStyle/>
          <a:p>
            <a:pPr marL="0" indent="0">
              <a:lnSpc>
                <a:spcPct val="100000"/>
              </a:lnSpc>
              <a:spcBef>
                <a:spcPts val="0"/>
              </a:spcBef>
              <a:buNone/>
            </a:pPr>
            <a:r>
              <a:rPr lang="en-US" sz="2000" b="1" dirty="0" smtClean="0">
                <a:latin typeface="Times New Roman" panose="02020603050405020304" pitchFamily="18" charset="0"/>
                <a:cs typeface="Times New Roman" panose="02020603050405020304" pitchFamily="18" charset="0"/>
              </a:rPr>
              <a:t>Other covariates:</a:t>
            </a:r>
          </a:p>
          <a:p>
            <a:pPr marL="0" indent="0">
              <a:lnSpc>
                <a:spcPct val="100000"/>
              </a:lnSpc>
              <a:spcBef>
                <a:spcPts val="0"/>
              </a:spcBef>
              <a:buNone/>
            </a:pPr>
            <a:endParaRPr lang="en-US" sz="1400" dirty="0">
              <a:latin typeface="Calibri" panose="020F0502020204030204" pitchFamily="34" charset="0"/>
              <a:ea typeface="SimSun" panose="02010600030101010101" pitchFamily="2" charset="-122"/>
              <a:cs typeface="Times New Roman" panose="02020603050405020304" pitchFamily="18" charset="0"/>
            </a:endParaRPr>
          </a:p>
          <a:p>
            <a:pPr marL="0" indent="0">
              <a:lnSpc>
                <a:spcPct val="100000"/>
              </a:lnSpc>
              <a:spcBef>
                <a:spcPts val="0"/>
              </a:spcBef>
              <a:buNone/>
            </a:pPr>
            <a:endParaRPr lang="en-US" sz="1200" dirty="0" smtClean="0"/>
          </a:p>
          <a:p>
            <a:pPr marL="0" indent="0">
              <a:lnSpc>
                <a:spcPct val="100000"/>
              </a:lnSpc>
              <a:spcBef>
                <a:spcPts val="0"/>
              </a:spcBef>
              <a:buNone/>
            </a:pPr>
            <a:endParaRPr lang="en-US" sz="1200" dirty="0"/>
          </a:p>
        </p:txBody>
      </p:sp>
      <p:sp>
        <p:nvSpPr>
          <p:cNvPr id="4" name="Slide Number Placeholder 3"/>
          <p:cNvSpPr>
            <a:spLocks noGrp="1"/>
          </p:cNvSpPr>
          <p:nvPr>
            <p:ph type="sldNum" sz="quarter" idx="12"/>
          </p:nvPr>
        </p:nvSpPr>
        <p:spPr>
          <a:xfrm>
            <a:off x="8458200" y="6264275"/>
            <a:ext cx="685800" cy="593725"/>
          </a:xfrm>
        </p:spPr>
        <p:txBody>
          <a:bodyPr/>
          <a:lstStyle/>
          <a:p>
            <a:fld id="{4FAB73BC-B049-4115-A692-8D63A059BFB8}" type="slidenum">
              <a:rPr lang="en-US" smtClean="0"/>
              <a:pPr/>
              <a:t>8</a:t>
            </a:fld>
            <a:endParaRPr lang="en-US" dirty="0"/>
          </a:p>
        </p:txBody>
      </p:sp>
      <p:sp>
        <p:nvSpPr>
          <p:cNvPr id="5" name="Title 1"/>
          <p:cNvSpPr txBox="1">
            <a:spLocks/>
          </p:cNvSpPr>
          <p:nvPr/>
        </p:nvSpPr>
        <p:spPr>
          <a:xfrm>
            <a:off x="388965" y="135309"/>
            <a:ext cx="6719102" cy="665760"/>
          </a:xfrm>
          <a:prstGeom prst="rect">
            <a:avLst/>
          </a:prstGeom>
        </p:spPr>
        <p:txBody>
          <a:bodyPr vert="horz" lIns="68580" tIns="34290" rIns="68580" bIns="34290" rtlCol="0" anchor="b">
            <a:normAutofit/>
          </a:bodyPr>
          <a:lst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a:lstStyle>
          <a:p>
            <a:r>
              <a:rPr lang="en-US" sz="3300" dirty="0" smtClean="0"/>
              <a:t>Model &amp; Analysis</a:t>
            </a:r>
            <a:endParaRPr lang="en-US" sz="3300" dirty="0"/>
          </a:p>
        </p:txBody>
      </p:sp>
      <p:sp>
        <p:nvSpPr>
          <p:cNvPr id="9" name="Rectangle 8"/>
          <p:cNvSpPr/>
          <p:nvPr/>
        </p:nvSpPr>
        <p:spPr>
          <a:xfrm>
            <a:off x="528638" y="1185863"/>
            <a:ext cx="7472362" cy="3293209"/>
          </a:xfrm>
          <a:prstGeom prst="rect">
            <a:avLst/>
          </a:prstGeom>
        </p:spPr>
        <p:txBody>
          <a:bodyPr wrap="square" lIns="91440" numCol="2">
            <a:spAutoFit/>
          </a:bodyPr>
          <a:lstStyle/>
          <a:p>
            <a:pPr marL="285750" indent="-285750">
              <a:spcBef>
                <a:spcPts val="0"/>
              </a:spcBef>
              <a:buFont typeface="Arial" panose="020B0604020202020204" pitchFamily="34" charset="0"/>
              <a:buChar char="•"/>
            </a:pPr>
            <a:r>
              <a:rPr lang="en-US" sz="1600" dirty="0">
                <a:latin typeface="Times New Roman" panose="02020603050405020304" pitchFamily="18" charset="0"/>
                <a:ea typeface="SimSun" panose="02010600030101010101" pitchFamily="2" charset="-122"/>
                <a:cs typeface="Times New Roman" panose="02020603050405020304" pitchFamily="18" charset="0"/>
              </a:rPr>
              <a:t>Children </a:t>
            </a:r>
            <a:r>
              <a:rPr lang="en-US" sz="1600" dirty="0" smtClean="0">
                <a:latin typeface="Times New Roman" panose="02020603050405020304" pitchFamily="18" charset="0"/>
                <a:ea typeface="SimSun" panose="02010600030101010101" pitchFamily="2" charset="-122"/>
                <a:cs typeface="Times New Roman" panose="02020603050405020304" pitchFamily="18" charset="0"/>
              </a:rPr>
              <a:t>Race/ethnicity</a:t>
            </a:r>
            <a:endParaRPr lang="en-US" sz="1600" dirty="0" smtClean="0">
              <a:latin typeface="Calibri" panose="020F0502020204030204" pitchFamily="34" charset="0"/>
              <a:ea typeface="SimSun" panose="02010600030101010101" pitchFamily="2" charset="-122"/>
              <a:cs typeface="Times New Roman" panose="02020603050405020304" pitchFamily="18" charset="0"/>
            </a:endParaRPr>
          </a:p>
          <a:p>
            <a:pPr marL="285750" indent="-285750">
              <a:spcBef>
                <a:spcPts val="0"/>
              </a:spcBef>
              <a:buFont typeface="Arial" panose="020B0604020202020204" pitchFamily="34" charset="0"/>
              <a:buChar char="•"/>
            </a:pPr>
            <a:r>
              <a:rPr lang="en-US" sz="1600" dirty="0" smtClean="0">
                <a:latin typeface="Times New Roman" panose="02020603050405020304" pitchFamily="18" charset="0"/>
                <a:ea typeface="SimSun" panose="02010600030101010101" pitchFamily="2" charset="-122"/>
                <a:cs typeface="Times New Roman" panose="02020603050405020304" pitchFamily="18" charset="0"/>
              </a:rPr>
              <a:t>Children </a:t>
            </a:r>
            <a:r>
              <a:rPr lang="en-US" sz="1600" dirty="0">
                <a:latin typeface="Times New Roman" panose="02020603050405020304" pitchFamily="18" charset="0"/>
                <a:ea typeface="SimSun" panose="02010600030101010101" pitchFamily="2" charset="-122"/>
                <a:cs typeface="Times New Roman" panose="02020603050405020304" pitchFamily="18" charset="0"/>
              </a:rPr>
              <a:t>Religious </a:t>
            </a:r>
            <a:r>
              <a:rPr lang="en-US" sz="1600" dirty="0" smtClean="0">
                <a:latin typeface="Times New Roman" panose="02020603050405020304" pitchFamily="18" charset="0"/>
                <a:ea typeface="SimSun" panose="02010600030101010101" pitchFamily="2" charset="-122"/>
                <a:cs typeface="Times New Roman" panose="02020603050405020304" pitchFamily="18" charset="0"/>
              </a:rPr>
              <a:t>Services</a:t>
            </a:r>
            <a:endParaRPr lang="en-US" sz="1600" dirty="0" smtClean="0">
              <a:latin typeface="Calibri" panose="020F0502020204030204" pitchFamily="34" charset="0"/>
              <a:ea typeface="SimSun" panose="02010600030101010101" pitchFamily="2" charset="-122"/>
              <a:cs typeface="Times New Roman" panose="02020603050405020304" pitchFamily="18" charset="0"/>
            </a:endParaRPr>
          </a:p>
          <a:p>
            <a:pPr marL="285750" indent="-285750">
              <a:spcBef>
                <a:spcPts val="0"/>
              </a:spcBef>
              <a:buFont typeface="Arial" panose="020B0604020202020204" pitchFamily="34" charset="0"/>
              <a:buChar char="•"/>
            </a:pPr>
            <a:r>
              <a:rPr lang="en-US" sz="1600" dirty="0" smtClean="0">
                <a:latin typeface="Times New Roman" panose="02020603050405020304" pitchFamily="18" charset="0"/>
                <a:ea typeface="SimSun" panose="02010600030101010101" pitchFamily="2" charset="-122"/>
                <a:cs typeface="Times New Roman" panose="02020603050405020304" pitchFamily="18" charset="0"/>
              </a:rPr>
              <a:t>Number </a:t>
            </a:r>
            <a:r>
              <a:rPr lang="en-US" sz="1600" dirty="0">
                <a:latin typeface="Times New Roman" panose="02020603050405020304" pitchFamily="18" charset="0"/>
                <a:ea typeface="SimSun" panose="02010600030101010101" pitchFamily="2" charset="-122"/>
                <a:cs typeface="Times New Roman" panose="02020603050405020304" pitchFamily="18" charset="0"/>
              </a:rPr>
              <a:t>of children in </a:t>
            </a:r>
            <a:r>
              <a:rPr lang="en-US" sz="1600" dirty="0" smtClean="0">
                <a:latin typeface="Times New Roman" panose="02020603050405020304" pitchFamily="18" charset="0"/>
                <a:ea typeface="SimSun" panose="02010600030101010101" pitchFamily="2" charset="-122"/>
                <a:cs typeface="Times New Roman" panose="02020603050405020304" pitchFamily="18" charset="0"/>
              </a:rPr>
              <a:t>household</a:t>
            </a:r>
          </a:p>
          <a:p>
            <a:pPr marL="285750" indent="-285750">
              <a:spcBef>
                <a:spcPts val="0"/>
              </a:spcBef>
              <a:buFont typeface="Arial" panose="020B0604020202020204" pitchFamily="34" charset="0"/>
              <a:buChar char="•"/>
            </a:pPr>
            <a:r>
              <a:rPr lang="en-US" sz="1600" dirty="0" smtClean="0">
                <a:latin typeface="Times New Roman" panose="02020603050405020304" pitchFamily="18" charset="0"/>
                <a:ea typeface="SimSun" panose="02010600030101010101" pitchFamily="2" charset="-122"/>
                <a:cs typeface="Times New Roman" panose="02020603050405020304" pitchFamily="18" charset="0"/>
              </a:rPr>
              <a:t>Mother’s age</a:t>
            </a:r>
            <a:endParaRPr lang="en-US" sz="1600" dirty="0" smtClean="0">
              <a:latin typeface="Calibri" panose="020F0502020204030204" pitchFamily="34" charset="0"/>
              <a:ea typeface="SimSun" panose="02010600030101010101" pitchFamily="2" charset="-122"/>
              <a:cs typeface="Times New Roman" panose="02020603050405020304" pitchFamily="18" charset="0"/>
            </a:endParaRPr>
          </a:p>
          <a:p>
            <a:pPr marL="285750" indent="-285750">
              <a:spcBef>
                <a:spcPts val="0"/>
              </a:spcBef>
              <a:buFont typeface="Arial" panose="020B0604020202020204" pitchFamily="34" charset="0"/>
              <a:buChar char="•"/>
            </a:pPr>
            <a:r>
              <a:rPr lang="en-US" sz="1600" dirty="0" smtClean="0">
                <a:latin typeface="Times New Roman" panose="02020603050405020304" pitchFamily="18" charset="0"/>
                <a:ea typeface="SimSun" panose="02010600030101010101" pitchFamily="2" charset="-122"/>
                <a:cs typeface="Times New Roman" panose="02020603050405020304" pitchFamily="18" charset="0"/>
              </a:rPr>
              <a:t>Caregiver </a:t>
            </a:r>
            <a:r>
              <a:rPr lang="en-US" sz="1600" dirty="0">
                <a:latin typeface="Times New Roman" panose="02020603050405020304" pitchFamily="18" charset="0"/>
                <a:ea typeface="SimSun" panose="02010600030101010101" pitchFamily="2" charset="-122"/>
                <a:cs typeface="Times New Roman" panose="02020603050405020304" pitchFamily="18" charset="0"/>
              </a:rPr>
              <a:t>education </a:t>
            </a:r>
            <a:endParaRPr lang="en-US" sz="1600" dirty="0" smtClean="0">
              <a:latin typeface="Calibri" panose="020F0502020204030204" pitchFamily="34" charset="0"/>
              <a:ea typeface="SimSun" panose="02010600030101010101" pitchFamily="2" charset="-122"/>
              <a:cs typeface="Times New Roman" panose="02020603050405020304" pitchFamily="18" charset="0"/>
            </a:endParaRPr>
          </a:p>
          <a:p>
            <a:pPr marL="285750" indent="-285750">
              <a:spcBef>
                <a:spcPts val="0"/>
              </a:spcBef>
              <a:buFont typeface="Arial" panose="020B0604020202020204" pitchFamily="34" charset="0"/>
              <a:buChar char="•"/>
            </a:pPr>
            <a:r>
              <a:rPr lang="en-US" sz="1600" dirty="0" smtClean="0">
                <a:latin typeface="Times New Roman" panose="02020603050405020304" pitchFamily="18" charset="0"/>
                <a:ea typeface="SimSun" panose="02010600030101010101" pitchFamily="2" charset="-122"/>
                <a:cs typeface="Times New Roman" panose="02020603050405020304" pitchFamily="18" charset="0"/>
              </a:rPr>
              <a:t>Caregiver </a:t>
            </a:r>
            <a:r>
              <a:rPr lang="en-US" sz="1600" dirty="0">
                <a:latin typeface="Times New Roman" panose="02020603050405020304" pitchFamily="18" charset="0"/>
                <a:ea typeface="SimSun" panose="02010600030101010101" pitchFamily="2" charset="-122"/>
                <a:cs typeface="Times New Roman" panose="02020603050405020304" pitchFamily="18" charset="0"/>
              </a:rPr>
              <a:t>physical health status </a:t>
            </a:r>
            <a:endParaRPr lang="en-US" sz="1600" dirty="0" smtClean="0">
              <a:latin typeface="Calibri" panose="020F0502020204030204" pitchFamily="34" charset="0"/>
              <a:ea typeface="SimSun" panose="02010600030101010101" pitchFamily="2" charset="-122"/>
              <a:cs typeface="Times New Roman" panose="02020603050405020304" pitchFamily="18" charset="0"/>
            </a:endParaRPr>
          </a:p>
          <a:p>
            <a:pPr marL="285750" indent="-285750">
              <a:spcBef>
                <a:spcPts val="0"/>
              </a:spcBef>
              <a:buFont typeface="Arial" panose="020B0604020202020204" pitchFamily="34" charset="0"/>
              <a:buChar char="•"/>
            </a:pPr>
            <a:r>
              <a:rPr lang="en-US" sz="1600" dirty="0" smtClean="0">
                <a:latin typeface="Times New Roman" panose="02020603050405020304" pitchFamily="18" charset="0"/>
                <a:ea typeface="SimSun" panose="02010600030101010101" pitchFamily="2" charset="-122"/>
                <a:cs typeface="Times New Roman" panose="02020603050405020304" pitchFamily="18" charset="0"/>
              </a:rPr>
              <a:t>Caregiver </a:t>
            </a:r>
            <a:r>
              <a:rPr lang="en-US" sz="1600" dirty="0">
                <a:latin typeface="Times New Roman" panose="02020603050405020304" pitchFamily="18" charset="0"/>
                <a:ea typeface="SimSun" panose="02010600030101010101" pitchFamily="2" charset="-122"/>
                <a:cs typeface="Times New Roman" panose="02020603050405020304" pitchFamily="18" charset="0"/>
              </a:rPr>
              <a:t>mental health status </a:t>
            </a:r>
            <a:endParaRPr lang="en-US" sz="1600" dirty="0" smtClean="0">
              <a:latin typeface="Calibri" panose="020F0502020204030204" pitchFamily="34" charset="0"/>
              <a:ea typeface="SimSun" panose="02010600030101010101" pitchFamily="2" charset="-122"/>
              <a:cs typeface="Times New Roman" panose="02020603050405020304" pitchFamily="18" charset="0"/>
            </a:endParaRPr>
          </a:p>
          <a:p>
            <a:pPr marL="285750" indent="-285750">
              <a:spcBef>
                <a:spcPts val="0"/>
              </a:spcBef>
              <a:buFont typeface="Arial" panose="020B0604020202020204" pitchFamily="34" charset="0"/>
              <a:buChar char="•"/>
            </a:pPr>
            <a:r>
              <a:rPr lang="en-US" sz="1600" dirty="0" smtClean="0">
                <a:latin typeface="Times New Roman" panose="02020603050405020304" pitchFamily="18" charset="0"/>
                <a:ea typeface="SimSun" panose="02010600030101010101" pitchFamily="2" charset="-122"/>
                <a:cs typeface="Times New Roman" panose="02020603050405020304" pitchFamily="18" charset="0"/>
              </a:rPr>
              <a:t>Primary </a:t>
            </a:r>
            <a:r>
              <a:rPr lang="en-US" sz="1600" dirty="0">
                <a:latin typeface="Times New Roman" panose="02020603050405020304" pitchFamily="18" charset="0"/>
                <a:ea typeface="SimSun" panose="02010600030101010101" pitchFamily="2" charset="-122"/>
                <a:cs typeface="Times New Roman" panose="02020603050405020304" pitchFamily="18" charset="0"/>
              </a:rPr>
              <a:t>language </a:t>
            </a:r>
            <a:endParaRPr lang="en-US" sz="1600" dirty="0">
              <a:latin typeface="Calibri" panose="020F0502020204030204" pitchFamily="34" charset="0"/>
              <a:ea typeface="SimSun" panose="02010600030101010101" pitchFamily="2" charset="-122"/>
              <a:cs typeface="Times New Roman" panose="02020603050405020304" pitchFamily="18" charset="0"/>
            </a:endParaRPr>
          </a:p>
          <a:p>
            <a:pPr marL="285750" indent="-285750">
              <a:spcBef>
                <a:spcPts val="0"/>
              </a:spcBef>
              <a:buFont typeface="Arial" panose="020B0604020202020204" pitchFamily="34" charset="0"/>
              <a:buChar char="•"/>
            </a:pPr>
            <a:r>
              <a:rPr lang="en-US" sz="1600" dirty="0" smtClean="0">
                <a:latin typeface="Times New Roman" panose="02020603050405020304" pitchFamily="18" charset="0"/>
                <a:ea typeface="SimSun" panose="02010600030101010101" pitchFamily="2" charset="-122"/>
                <a:cs typeface="Times New Roman" panose="02020603050405020304" pitchFamily="18" charset="0"/>
              </a:rPr>
              <a:t>Family structure</a:t>
            </a:r>
            <a:endParaRPr lang="en-US" sz="1600" dirty="0" smtClean="0">
              <a:latin typeface="Calibri" panose="020F0502020204030204" pitchFamily="34" charset="0"/>
              <a:ea typeface="SimSun" panose="02010600030101010101" pitchFamily="2" charset="-122"/>
              <a:cs typeface="Times New Roman" panose="02020603050405020304" pitchFamily="18" charset="0"/>
            </a:endParaRPr>
          </a:p>
          <a:p>
            <a:pPr marL="285750" indent="-285750">
              <a:spcBef>
                <a:spcPts val="0"/>
              </a:spcBef>
              <a:buFont typeface="Arial" panose="020B0604020202020204" pitchFamily="34" charset="0"/>
              <a:buChar char="•"/>
            </a:pPr>
            <a:endParaRPr lang="en-US" sz="1600" dirty="0" smtClean="0">
              <a:latin typeface="Times New Roman" panose="02020603050405020304" pitchFamily="18" charset="0"/>
              <a:ea typeface="SimSun" panose="02010600030101010101" pitchFamily="2" charset="-122"/>
              <a:cs typeface="Times New Roman" panose="02020603050405020304" pitchFamily="18" charset="0"/>
            </a:endParaRPr>
          </a:p>
          <a:p>
            <a:pPr marL="285750" indent="-285750">
              <a:spcBef>
                <a:spcPts val="0"/>
              </a:spcBef>
              <a:buFont typeface="Arial" panose="020B0604020202020204" pitchFamily="34" charset="0"/>
              <a:buChar char="•"/>
            </a:pP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L="285750" indent="-285750">
              <a:spcBef>
                <a:spcPts val="0"/>
              </a:spcBef>
              <a:buFont typeface="Arial" panose="020B0604020202020204" pitchFamily="34" charset="0"/>
              <a:buChar char="•"/>
            </a:pPr>
            <a:endParaRPr lang="en-US" sz="1600" dirty="0" smtClean="0">
              <a:latin typeface="Times New Roman" panose="02020603050405020304" pitchFamily="18" charset="0"/>
              <a:ea typeface="SimSun" panose="02010600030101010101" pitchFamily="2" charset="-122"/>
              <a:cs typeface="Times New Roman" panose="02020603050405020304" pitchFamily="18" charset="0"/>
            </a:endParaRPr>
          </a:p>
          <a:p>
            <a:pPr marL="285750" indent="-285750">
              <a:spcBef>
                <a:spcPts val="0"/>
              </a:spcBef>
              <a:buFont typeface="Arial" panose="020B0604020202020204" pitchFamily="34" charset="0"/>
              <a:buChar char="•"/>
            </a:pPr>
            <a:endParaRPr lang="en-US" sz="1600" dirty="0">
              <a:latin typeface="Times New Roman" panose="02020603050405020304" pitchFamily="18" charset="0"/>
              <a:ea typeface="SimSun" panose="02010600030101010101" pitchFamily="2" charset="-122"/>
              <a:cs typeface="Times New Roman" panose="02020603050405020304" pitchFamily="18" charset="0"/>
            </a:endParaRPr>
          </a:p>
          <a:p>
            <a:pPr marL="285750" indent="-285750">
              <a:spcBef>
                <a:spcPts val="0"/>
              </a:spcBef>
              <a:buFont typeface="Arial" panose="020B0604020202020204" pitchFamily="34" charset="0"/>
              <a:buChar char="•"/>
            </a:pPr>
            <a:r>
              <a:rPr lang="en-US" sz="1600" dirty="0" smtClean="0">
                <a:latin typeface="Times New Roman" panose="02020603050405020304" pitchFamily="18" charset="0"/>
                <a:ea typeface="SimSun" panose="02010600030101010101" pitchFamily="2" charset="-122"/>
                <a:cs typeface="Times New Roman" panose="02020603050405020304" pitchFamily="18" charset="0"/>
              </a:rPr>
              <a:t>Poverty level</a:t>
            </a:r>
            <a:endParaRPr lang="en-US" sz="1600" dirty="0" smtClean="0">
              <a:latin typeface="Calibri" panose="020F0502020204030204" pitchFamily="34" charset="0"/>
              <a:ea typeface="SimSun" panose="02010600030101010101" pitchFamily="2" charset="-122"/>
              <a:cs typeface="Times New Roman" panose="02020603050405020304" pitchFamily="18" charset="0"/>
            </a:endParaRPr>
          </a:p>
          <a:p>
            <a:pPr marL="285750" indent="-285750">
              <a:spcBef>
                <a:spcPts val="0"/>
              </a:spcBef>
              <a:buFont typeface="Arial" panose="020B0604020202020204" pitchFamily="34" charset="0"/>
              <a:buChar char="•"/>
            </a:pPr>
            <a:r>
              <a:rPr lang="en-US" sz="1600" dirty="0" smtClean="0">
                <a:latin typeface="Times New Roman" panose="02020603050405020304" pitchFamily="18" charset="0"/>
                <a:ea typeface="SimSun" panose="02010600030101010101" pitchFamily="2" charset="-122"/>
                <a:cs typeface="Times New Roman" panose="02020603050405020304" pitchFamily="18" charset="0"/>
              </a:rPr>
              <a:t>Home ownership</a:t>
            </a:r>
            <a:endParaRPr lang="en-US" sz="1600" dirty="0" smtClean="0">
              <a:latin typeface="Calibri" panose="020F0502020204030204" pitchFamily="34" charset="0"/>
              <a:ea typeface="SimSun" panose="02010600030101010101" pitchFamily="2" charset="-122"/>
              <a:cs typeface="Times New Roman" panose="02020603050405020304" pitchFamily="18" charset="0"/>
            </a:endParaRPr>
          </a:p>
          <a:p>
            <a:pPr marL="285750" indent="-285750">
              <a:spcBef>
                <a:spcPts val="0"/>
              </a:spcBef>
              <a:buFont typeface="Arial" panose="020B0604020202020204" pitchFamily="34" charset="0"/>
              <a:buChar char="•"/>
            </a:pPr>
            <a:r>
              <a:rPr lang="en-US" sz="1600" dirty="0" smtClean="0">
                <a:latin typeface="Times New Roman" panose="02020603050405020304" pitchFamily="18" charset="0"/>
                <a:ea typeface="SimSun" panose="02010600030101010101" pitchFamily="2" charset="-122"/>
                <a:cs typeface="Times New Roman" panose="02020603050405020304" pitchFamily="18" charset="0"/>
              </a:rPr>
              <a:t>Frequency </a:t>
            </a:r>
            <a:r>
              <a:rPr lang="en-US" sz="1600" dirty="0">
                <a:latin typeface="Times New Roman" panose="02020603050405020304" pitchFamily="18" charset="0"/>
                <a:ea typeface="SimSun" panose="02010600030101010101" pitchFamily="2" charset="-122"/>
                <a:cs typeface="Times New Roman" panose="02020603050405020304" pitchFamily="18" charset="0"/>
              </a:rPr>
              <a:t>of moving </a:t>
            </a:r>
            <a:endParaRPr lang="en-US" sz="1600" dirty="0" smtClean="0">
              <a:latin typeface="Calibri" panose="020F0502020204030204" pitchFamily="34" charset="0"/>
              <a:ea typeface="SimSun" panose="02010600030101010101" pitchFamily="2" charset="-122"/>
              <a:cs typeface="Times New Roman" panose="02020603050405020304" pitchFamily="18" charset="0"/>
            </a:endParaRPr>
          </a:p>
          <a:p>
            <a:pPr marL="285750" indent="-285750">
              <a:spcBef>
                <a:spcPts val="0"/>
              </a:spcBef>
              <a:buFont typeface="Arial" panose="020B0604020202020204" pitchFamily="34" charset="0"/>
              <a:buChar char="•"/>
            </a:pPr>
            <a:r>
              <a:rPr lang="en-US" sz="1600" dirty="0" smtClean="0">
                <a:latin typeface="Times New Roman" panose="02020603050405020304" pitchFamily="18" charset="0"/>
                <a:ea typeface="SimSun" panose="02010600030101010101" pitchFamily="2" charset="-122"/>
                <a:cs typeface="Times New Roman" panose="02020603050405020304" pitchFamily="18" charset="0"/>
              </a:rPr>
              <a:t>Rundown </a:t>
            </a:r>
            <a:r>
              <a:rPr lang="en-US" sz="1600" dirty="0">
                <a:latin typeface="Times New Roman" panose="02020603050405020304" pitchFamily="18" charset="0"/>
                <a:ea typeface="SimSun" panose="02010600030101010101" pitchFamily="2" charset="-122"/>
                <a:cs typeface="Times New Roman" panose="02020603050405020304" pitchFamily="18" charset="0"/>
              </a:rPr>
              <a:t>housing in the </a:t>
            </a:r>
            <a:r>
              <a:rPr lang="en-US" sz="1600" dirty="0" smtClean="0">
                <a:latin typeface="Times New Roman" panose="02020603050405020304" pitchFamily="18" charset="0"/>
                <a:ea typeface="SimSun" panose="02010600030101010101" pitchFamily="2" charset="-122"/>
                <a:cs typeface="Times New Roman" panose="02020603050405020304" pitchFamily="18" charset="0"/>
              </a:rPr>
              <a:t>neighborhood</a:t>
            </a:r>
            <a:endParaRPr lang="en-US" sz="1600" dirty="0" smtClean="0">
              <a:latin typeface="Calibri" panose="020F0502020204030204" pitchFamily="34" charset="0"/>
              <a:ea typeface="SimSun" panose="02010600030101010101" pitchFamily="2" charset="-122"/>
              <a:cs typeface="Times New Roman" panose="02020603050405020304" pitchFamily="18" charset="0"/>
            </a:endParaRPr>
          </a:p>
          <a:p>
            <a:pPr marL="285750" indent="-285750">
              <a:spcBef>
                <a:spcPts val="0"/>
              </a:spcBef>
              <a:buFont typeface="Arial" panose="020B0604020202020204" pitchFamily="34" charset="0"/>
              <a:buChar char="•"/>
            </a:pPr>
            <a:r>
              <a:rPr lang="en-US" sz="1600" dirty="0" smtClean="0">
                <a:latin typeface="Times New Roman" panose="02020603050405020304" pitchFamily="18" charset="0"/>
                <a:ea typeface="SimSun" panose="02010600030101010101" pitchFamily="2" charset="-122"/>
                <a:cs typeface="Times New Roman" panose="02020603050405020304" pitchFamily="18" charset="0"/>
              </a:rPr>
              <a:t>Feel </a:t>
            </a:r>
            <a:r>
              <a:rPr lang="en-US" sz="1600" dirty="0">
                <a:latin typeface="Times New Roman" panose="02020603050405020304" pitchFamily="18" charset="0"/>
                <a:ea typeface="SimSun" panose="02010600030101010101" pitchFamily="2" charset="-122"/>
                <a:cs typeface="Times New Roman" panose="02020603050405020304" pitchFamily="18" charset="0"/>
              </a:rPr>
              <a:t>safe in the </a:t>
            </a:r>
            <a:r>
              <a:rPr lang="en-US" sz="1600" dirty="0" smtClean="0">
                <a:latin typeface="Times New Roman" panose="02020603050405020304" pitchFamily="18" charset="0"/>
                <a:ea typeface="SimSun" panose="02010600030101010101" pitchFamily="2" charset="-122"/>
                <a:cs typeface="Times New Roman" panose="02020603050405020304" pitchFamily="18" charset="0"/>
              </a:rPr>
              <a:t>neighborhood</a:t>
            </a:r>
            <a:endParaRPr lang="en-US" sz="1600" dirty="0" smtClean="0">
              <a:latin typeface="Calibri" panose="020F0502020204030204" pitchFamily="34" charset="0"/>
              <a:ea typeface="SimSun" panose="02010600030101010101" pitchFamily="2" charset="-122"/>
              <a:cs typeface="Times New Roman" panose="02020603050405020304" pitchFamily="18" charset="0"/>
            </a:endParaRPr>
          </a:p>
          <a:p>
            <a:pPr marL="285750" indent="-285750">
              <a:spcBef>
                <a:spcPts val="0"/>
              </a:spcBef>
              <a:buFont typeface="Arial" panose="020B0604020202020204" pitchFamily="34" charset="0"/>
              <a:buChar char="•"/>
            </a:pPr>
            <a:r>
              <a:rPr lang="en-US" sz="1600" dirty="0" smtClean="0">
                <a:latin typeface="Times New Roman" panose="02020603050405020304" pitchFamily="18" charset="0"/>
                <a:ea typeface="SimSun" panose="02010600030101010101" pitchFamily="2" charset="-122"/>
                <a:cs typeface="Times New Roman" panose="02020603050405020304" pitchFamily="18" charset="0"/>
              </a:rPr>
              <a:t>Gender</a:t>
            </a:r>
            <a:endParaRPr lang="en-US" sz="1600" dirty="0" smtClean="0">
              <a:latin typeface="Calibri" panose="020F0502020204030204" pitchFamily="34" charset="0"/>
              <a:ea typeface="SimSun" panose="02010600030101010101" pitchFamily="2" charset="-122"/>
              <a:cs typeface="Times New Roman" panose="02020603050405020304" pitchFamily="18" charset="0"/>
            </a:endParaRPr>
          </a:p>
          <a:p>
            <a:pPr marL="285750" indent="-285750">
              <a:spcBef>
                <a:spcPts val="0"/>
              </a:spcBef>
              <a:buFont typeface="Arial" panose="020B0604020202020204" pitchFamily="34" charset="0"/>
              <a:buChar char="•"/>
            </a:pPr>
            <a:r>
              <a:rPr lang="en-US" sz="1600" dirty="0" smtClean="0">
                <a:latin typeface="Times New Roman" panose="02020603050405020304" pitchFamily="18" charset="0"/>
                <a:ea typeface="SimSun" panose="02010600030101010101" pitchFamily="2" charset="-122"/>
                <a:cs typeface="Times New Roman" panose="02020603050405020304" pitchFamily="18" charset="0"/>
              </a:rPr>
              <a:t>Age</a:t>
            </a:r>
            <a:endParaRPr lang="en-US" sz="1600" dirty="0" smtClean="0">
              <a:latin typeface="Calibri" panose="020F0502020204030204" pitchFamily="34" charset="0"/>
              <a:ea typeface="SimSun" panose="02010600030101010101" pitchFamily="2" charset="-122"/>
              <a:cs typeface="Times New Roman" panose="02020603050405020304" pitchFamily="18" charset="0"/>
            </a:endParaRPr>
          </a:p>
          <a:p>
            <a:pPr marL="285750" indent="-285750">
              <a:spcBef>
                <a:spcPts val="0"/>
              </a:spcBef>
              <a:buFont typeface="Arial" panose="020B0604020202020204" pitchFamily="34" charset="0"/>
              <a:buChar char="•"/>
            </a:pPr>
            <a:r>
              <a:rPr lang="en-US" sz="1600" dirty="0" smtClean="0">
                <a:latin typeface="Times New Roman" panose="02020603050405020304" pitchFamily="18" charset="0"/>
                <a:ea typeface="SimSun" panose="02010600030101010101" pitchFamily="2" charset="-122"/>
                <a:cs typeface="Times New Roman" panose="02020603050405020304" pitchFamily="18" charset="0"/>
              </a:rPr>
              <a:t>Children </a:t>
            </a:r>
            <a:r>
              <a:rPr lang="en-US" sz="1600" dirty="0">
                <a:latin typeface="Times New Roman" panose="02020603050405020304" pitchFamily="18" charset="0"/>
                <a:ea typeface="SimSun" panose="02010600030101010101" pitchFamily="2" charset="-122"/>
                <a:cs typeface="Times New Roman" panose="02020603050405020304" pitchFamily="18" charset="0"/>
              </a:rPr>
              <a:t>physical health </a:t>
            </a:r>
            <a:r>
              <a:rPr lang="en-US" sz="1600" dirty="0" smtClean="0">
                <a:latin typeface="Times New Roman" panose="02020603050405020304" pitchFamily="18" charset="0"/>
                <a:ea typeface="SimSun" panose="02010600030101010101" pitchFamily="2" charset="-122"/>
                <a:cs typeface="Times New Roman" panose="02020603050405020304" pitchFamily="18" charset="0"/>
              </a:rPr>
              <a:t>status</a:t>
            </a:r>
            <a:endParaRPr lang="en-US" sz="1600" dirty="0" smtClean="0">
              <a:latin typeface="Calibri" panose="020F0502020204030204" pitchFamily="34" charset="0"/>
              <a:ea typeface="SimSun" panose="02010600030101010101" pitchFamily="2" charset="-122"/>
              <a:cs typeface="Times New Roman" panose="02020603050405020304" pitchFamily="18" charset="0"/>
            </a:endParaRPr>
          </a:p>
          <a:p>
            <a:pPr marL="285750" indent="-285750">
              <a:spcBef>
                <a:spcPts val="0"/>
              </a:spcBef>
              <a:buFont typeface="Arial" panose="020B0604020202020204" pitchFamily="34" charset="0"/>
              <a:buChar char="•"/>
            </a:pPr>
            <a:r>
              <a:rPr lang="en-US" sz="1600" dirty="0" smtClean="0">
                <a:latin typeface="Times New Roman" panose="02020603050405020304" pitchFamily="18" charset="0"/>
                <a:ea typeface="SimSun" panose="02010600030101010101" pitchFamily="2" charset="-122"/>
                <a:cs typeface="Times New Roman" panose="02020603050405020304" pitchFamily="18" charset="0"/>
              </a:rPr>
              <a:t>Children </a:t>
            </a:r>
            <a:r>
              <a:rPr lang="en-US" sz="1600" dirty="0">
                <a:latin typeface="Times New Roman" panose="02020603050405020304" pitchFamily="18" charset="0"/>
                <a:ea typeface="SimSun" panose="02010600030101010101" pitchFamily="2" charset="-122"/>
                <a:cs typeface="Times New Roman" panose="02020603050405020304" pitchFamily="18" charset="0"/>
              </a:rPr>
              <a:t>special health care needs</a:t>
            </a:r>
            <a:endParaRPr lang="en-US" sz="1600" dirty="0">
              <a:latin typeface="Calibri" panose="020F0502020204030204" pitchFamily="34" charset="0"/>
              <a:ea typeface="SimSun" panose="02010600030101010101" pitchFamily="2" charset="-122"/>
              <a:cs typeface="Times New Roman" panose="02020603050405020304" pitchFamily="18" charset="0"/>
            </a:endParaRPr>
          </a:p>
        </p:txBody>
      </p:sp>
      <p:sp>
        <p:nvSpPr>
          <p:cNvPr id="6" name="Content Placeholder 2"/>
          <p:cNvSpPr txBox="1">
            <a:spLocks/>
          </p:cNvSpPr>
          <p:nvPr/>
        </p:nvSpPr>
        <p:spPr>
          <a:xfrm>
            <a:off x="390354" y="3894521"/>
            <a:ext cx="7748930" cy="3967528"/>
          </a:xfrm>
          <a:prstGeom prst="rect">
            <a:avLst/>
          </a:prstGeom>
        </p:spPr>
        <p:txBody>
          <a:bodyPr vert="horz" lIns="91440" tIns="45720" rIns="91440" bIns="45720" rtlCol="0">
            <a:noAutofit/>
          </a:bodyPr>
          <a:lstStyle>
            <a:lvl1pPr marL="137160" indent="-137160" algn="l" defTabSz="685800" rtl="0" eaLnBrk="1" latinLnBrk="0" hangingPunct="1">
              <a:lnSpc>
                <a:spcPct val="95000"/>
              </a:lnSpc>
              <a:spcBef>
                <a:spcPts val="1050"/>
              </a:spcBef>
              <a:spcAft>
                <a:spcPts val="150"/>
              </a:spcAft>
              <a:buClr>
                <a:schemeClr val="accent1"/>
              </a:buClr>
              <a:buSzPct val="80000"/>
              <a:buFont typeface="Arial" pitchFamily="34" charset="0"/>
              <a:buChar char="•"/>
              <a:defRPr sz="1350" kern="1200" spc="8" baseline="0">
                <a:solidFill>
                  <a:schemeClr val="tx1"/>
                </a:solidFill>
                <a:latin typeface="+mn-lt"/>
                <a:ea typeface="+mn-ea"/>
                <a:cs typeface="+mn-cs"/>
              </a:defRPr>
            </a:lvl1pPr>
            <a:lvl2pPr marL="342900" indent="-137160" algn="l" defTabSz="685800" rtl="0" eaLnBrk="1" latinLnBrk="0" hangingPunct="1">
              <a:lnSpc>
                <a:spcPct val="90000"/>
              </a:lnSpc>
              <a:spcBef>
                <a:spcPts val="225"/>
              </a:spcBef>
              <a:spcAft>
                <a:spcPts val="225"/>
              </a:spcAft>
              <a:buClr>
                <a:schemeClr val="accent1"/>
              </a:buClr>
              <a:buFont typeface="Wingdings 2" pitchFamily="18" charset="2"/>
              <a:buChar char=""/>
              <a:defRPr sz="1200" kern="1200">
                <a:solidFill>
                  <a:schemeClr val="tx1">
                    <a:lumMod val="85000"/>
                    <a:lumOff val="15000"/>
                  </a:schemeClr>
                </a:solidFill>
                <a:latin typeface="+mn-lt"/>
                <a:ea typeface="+mn-ea"/>
                <a:cs typeface="+mn-cs"/>
              </a:defRPr>
            </a:lvl2pPr>
            <a:lvl3pPr marL="548640" indent="-13716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3pPr>
            <a:lvl4pPr marL="754380" indent="-13716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4pPr>
            <a:lvl5pPr marL="960120" indent="-13716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5pPr>
            <a:lvl6pPr marL="1200000" indent="-17145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6pPr>
            <a:lvl7pPr marL="1425000" indent="-17145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7pPr>
            <a:lvl8pPr marL="1650000" indent="-17145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8pPr>
            <a:lvl9pPr marL="1875000" indent="-17145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9pPr>
          </a:lstStyle>
          <a:p>
            <a:r>
              <a:rPr lang="en-US" sz="2000" b="1" dirty="0" smtClean="0"/>
              <a:t>Ordinal logistic regression model</a:t>
            </a:r>
          </a:p>
          <a:p>
            <a:pPr lvl="1">
              <a:buFont typeface="Wingdings" panose="05000000000000000000" pitchFamily="2" charset="2"/>
              <a:buChar char="Ø"/>
            </a:pPr>
            <a:r>
              <a:rPr lang="en-US" sz="1800" dirty="0" smtClean="0"/>
              <a:t>Differentiate the home environment effects on each PCMH levels</a:t>
            </a:r>
          </a:p>
          <a:p>
            <a:r>
              <a:rPr lang="en-US" sz="2000" b="1" dirty="0"/>
              <a:t>Subset analysis</a:t>
            </a:r>
          </a:p>
          <a:p>
            <a:pPr lvl="1">
              <a:buFont typeface="Wingdings" panose="05000000000000000000" pitchFamily="2" charset="2"/>
              <a:buChar char="Ø"/>
            </a:pPr>
            <a:r>
              <a:rPr lang="en-US" sz="1800" dirty="0"/>
              <a:t>Limited to states that had more advanced PCMH implementation</a:t>
            </a:r>
          </a:p>
          <a:p>
            <a:pPr marL="205740" lvl="1" indent="0">
              <a:buNone/>
            </a:pPr>
            <a:r>
              <a:rPr lang="en-US" sz="1800" dirty="0"/>
              <a:t>	CO, MI, MN, NC, NH, RI, VT</a:t>
            </a:r>
            <a:endParaRPr lang="en-US" sz="1800" i="1" dirty="0"/>
          </a:p>
          <a:p>
            <a:pPr lvl="1">
              <a:buFont typeface="Wingdings" panose="05000000000000000000" pitchFamily="2" charset="2"/>
              <a:buChar char="Ø"/>
            </a:pPr>
            <a:endParaRPr lang="en-US" sz="1000" dirty="0" smtClean="0"/>
          </a:p>
          <a:p>
            <a:endParaRPr lang="en-US" sz="1200" i="1" dirty="0"/>
          </a:p>
        </p:txBody>
      </p:sp>
    </p:spTree>
    <p:extLst>
      <p:ext uri="{BB962C8B-B14F-4D97-AF65-F5344CB8AC3E}">
        <p14:creationId xmlns:p14="http://schemas.microsoft.com/office/powerpoint/2010/main" val="1316969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fade">
                                      <p:cBhvr>
                                        <p:cTn id="15" dur="500"/>
                                        <p:tgtEl>
                                          <p:spTgt spid="6">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fade">
                                      <p:cBhvr>
                                        <p:cTn id="18" dur="500"/>
                                        <p:tgtEl>
                                          <p:spTgt spid="6">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fade">
                                      <p:cBhvr>
                                        <p:cTn id="21"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7346" y="294964"/>
            <a:ext cx="7438745" cy="6196983"/>
          </a:xfrm>
          <a:prstGeom prst="rect">
            <a:avLst/>
          </a:prstGeom>
        </p:spPr>
      </p:pic>
      <p:sp>
        <p:nvSpPr>
          <p:cNvPr id="10" name="Rectangle 9"/>
          <p:cNvSpPr/>
          <p:nvPr/>
        </p:nvSpPr>
        <p:spPr>
          <a:xfrm>
            <a:off x="477346" y="50550"/>
            <a:ext cx="5557234" cy="314638"/>
          </a:xfrm>
          <a:prstGeom prst="rect">
            <a:avLst/>
          </a:prstGeom>
        </p:spPr>
        <p:txBody>
          <a:bodyPr wrap="square">
            <a:spAutoFit/>
          </a:bodyPr>
          <a:lstStyle/>
          <a:p>
            <a:pPr>
              <a:lnSpc>
                <a:spcPct val="107000"/>
              </a:lnSpc>
              <a:spcAft>
                <a:spcPts val="600"/>
              </a:spcAft>
            </a:pPr>
            <a:r>
              <a:rPr lang="en-US" sz="1350" b="1" dirty="0">
                <a:latin typeface="Times New Roman" panose="02020603050405020304" pitchFamily="18" charset="0"/>
                <a:ea typeface="SimSun" panose="02010600030101010101" pitchFamily="2" charset="-122"/>
                <a:cs typeface="Times New Roman" panose="02020603050405020304" pitchFamily="18" charset="0"/>
              </a:rPr>
              <a:t>Table 1</a:t>
            </a:r>
            <a:r>
              <a:rPr lang="en-US" sz="1350" dirty="0">
                <a:latin typeface="Times New Roman" panose="02020603050405020304" pitchFamily="18" charset="0"/>
                <a:ea typeface="SimSun" panose="02010600030101010101" pitchFamily="2" charset="-122"/>
                <a:cs typeface="Times New Roman" panose="02020603050405020304" pitchFamily="18" charset="0"/>
              </a:rPr>
              <a:t>. Children and caregiver characteristics across PCMH levels</a:t>
            </a:r>
            <a:endParaRPr lang="en-US" dirty="0">
              <a:latin typeface="Calibri" panose="020F0502020204030204" pitchFamily="34" charset="0"/>
              <a:ea typeface="SimSun" panose="02010600030101010101" pitchFamily="2" charset="-122"/>
              <a:cs typeface="Times New Roman" panose="02020603050405020304" pitchFamily="18" charset="0"/>
            </a:endParaRPr>
          </a:p>
        </p:txBody>
      </p:sp>
      <p:sp>
        <p:nvSpPr>
          <p:cNvPr id="11" name="TextBox 10"/>
          <p:cNvSpPr txBox="1"/>
          <p:nvPr/>
        </p:nvSpPr>
        <p:spPr>
          <a:xfrm>
            <a:off x="477345" y="6491947"/>
            <a:ext cx="6771655" cy="300082"/>
          </a:xfrm>
          <a:prstGeom prst="rect">
            <a:avLst/>
          </a:prstGeom>
          <a:noFill/>
        </p:spPr>
        <p:txBody>
          <a:bodyPr wrap="square" rtlCol="0">
            <a:spAutoFit/>
          </a:bodyPr>
          <a:lstStyle/>
          <a:p>
            <a:r>
              <a:rPr lang="en-US" sz="1350" dirty="0" smtClean="0"/>
              <a:t>*Other covariates were also included in the model (See handouts)</a:t>
            </a:r>
            <a:endParaRPr lang="en-US" sz="1350" dirty="0"/>
          </a:p>
        </p:txBody>
      </p:sp>
      <p:sp>
        <p:nvSpPr>
          <p:cNvPr id="3" name="Slide Number Placeholder 2"/>
          <p:cNvSpPr>
            <a:spLocks noGrp="1"/>
          </p:cNvSpPr>
          <p:nvPr>
            <p:ph type="sldNum" sz="quarter" idx="12"/>
          </p:nvPr>
        </p:nvSpPr>
        <p:spPr/>
        <p:txBody>
          <a:bodyPr/>
          <a:lstStyle/>
          <a:p>
            <a:fld id="{4FAB73BC-B049-4115-A692-8D63A059BFB8}" type="slidenum">
              <a:rPr lang="en-US" smtClean="0"/>
              <a:pPr/>
              <a:t>9</a:t>
            </a:fld>
            <a:endParaRPr lang="en-US" dirty="0"/>
          </a:p>
        </p:txBody>
      </p:sp>
      <p:sp>
        <p:nvSpPr>
          <p:cNvPr id="5" name="Rectangle 4"/>
          <p:cNvSpPr/>
          <p:nvPr/>
        </p:nvSpPr>
        <p:spPr>
          <a:xfrm>
            <a:off x="4298549" y="1873389"/>
            <a:ext cx="2525310" cy="164754"/>
          </a:xfrm>
          <a:prstGeom prst="rect">
            <a:avLst/>
          </a:prstGeom>
          <a:solidFill>
            <a:srgbClr val="C00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298549" y="2420284"/>
            <a:ext cx="2525310" cy="164754"/>
          </a:xfrm>
          <a:prstGeom prst="rect">
            <a:avLst/>
          </a:prstGeom>
          <a:solidFill>
            <a:srgbClr val="C00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298549" y="4951031"/>
            <a:ext cx="2525310" cy="164754"/>
          </a:xfrm>
          <a:prstGeom prst="rect">
            <a:avLst/>
          </a:prstGeom>
          <a:solidFill>
            <a:srgbClr val="C00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298549" y="3282173"/>
            <a:ext cx="2452573" cy="644235"/>
          </a:xfrm>
          <a:prstGeom prst="rect">
            <a:avLst/>
          </a:prstGeom>
          <a:solidFill>
            <a:srgbClr val="C00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sp>
        <p:nvSpPr>
          <p:cNvPr id="12" name="Rectangle 11"/>
          <p:cNvSpPr/>
          <p:nvPr/>
        </p:nvSpPr>
        <p:spPr>
          <a:xfrm>
            <a:off x="4298549" y="5664850"/>
            <a:ext cx="2525310" cy="164754"/>
          </a:xfrm>
          <a:prstGeom prst="rect">
            <a:avLst/>
          </a:prstGeom>
          <a:solidFill>
            <a:srgbClr val="C00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p:cNvSpPr/>
          <p:nvPr/>
        </p:nvSpPr>
        <p:spPr>
          <a:xfrm>
            <a:off x="4298549" y="6031720"/>
            <a:ext cx="2525310" cy="164754"/>
          </a:xfrm>
          <a:prstGeom prst="rect">
            <a:avLst/>
          </a:prstGeom>
          <a:solidFill>
            <a:srgbClr val="C00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1104873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5" grpId="0" animBg="1"/>
      <p:bldP spid="16" grpId="0" animBg="1"/>
      <p:bldP spid="9" grpId="0" animBg="1"/>
      <p:bldP spid="12" grpId="0" animBg="1"/>
      <p:bldP spid="13" grpId="0" animBg="1"/>
    </p:bldLst>
  </p:timing>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4111</TotalTime>
  <Words>2010</Words>
  <Application>Microsoft Office PowerPoint</Application>
  <PresentationFormat>On-screen Show (4:3)</PresentationFormat>
  <Paragraphs>481</Paragraphs>
  <Slides>26</Slides>
  <Notes>19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26</vt:i4>
      </vt:variant>
    </vt:vector>
  </HeadingPairs>
  <TitlesOfParts>
    <vt:vector size="36" baseType="lpstr">
      <vt:lpstr>SimSun</vt:lpstr>
      <vt:lpstr>SimSun</vt:lpstr>
      <vt:lpstr>Arial</vt:lpstr>
      <vt:lpstr>Calibri</vt:lpstr>
      <vt:lpstr>Century Schoolbook</vt:lpstr>
      <vt:lpstr>Tahoma</vt:lpstr>
      <vt:lpstr>Times New Roman</vt:lpstr>
      <vt:lpstr>Wingdings</vt:lpstr>
      <vt:lpstr>Wingdings 2</vt:lpstr>
      <vt:lpstr>View</vt:lpstr>
      <vt:lpstr>Healthy Home Environment, Low-Income Children and The Patient-Centered Medical Home</vt:lpstr>
      <vt:lpstr>Patient-Centered Medical Homes (PCMH)</vt:lpstr>
      <vt:lpstr>Literature: PCMH</vt:lpstr>
      <vt:lpstr>PowerPoint Presentation</vt:lpstr>
      <vt:lpstr>PowerPoint Presentation</vt:lpstr>
      <vt:lpstr>METHOD: Sample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lpstr>APPENDIX </vt:lpstr>
      <vt:lpstr>PCMH Implementation</vt:lpstr>
      <vt:lpstr>PowerPoint Presentation</vt:lpstr>
      <vt:lpstr>PowerPoint Presentation</vt:lpstr>
      <vt:lpstr>APPENDIX</vt:lpstr>
      <vt:lpstr>PCMH Activities by State</vt:lpstr>
      <vt:lpstr>PowerPoint Presentation</vt:lpstr>
      <vt:lpstr>PowerPoint Presentation</vt:lpstr>
      <vt:lpstr>Mis-specified relationship in a previous study</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decide children’s health care services:  Health care provider or parents?</dc:title>
  <dc:creator>xin hu</dc:creator>
  <cp:lastModifiedBy>xin hu</cp:lastModifiedBy>
  <cp:revision>346</cp:revision>
  <cp:lastPrinted>2015-04-01T17:32:00Z</cp:lastPrinted>
  <dcterms:created xsi:type="dcterms:W3CDTF">2014-12-03T01:10:24Z</dcterms:created>
  <dcterms:modified xsi:type="dcterms:W3CDTF">2015-04-23T12:36:36Z</dcterms:modified>
</cp:coreProperties>
</file>