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12"/>
  </p:notesMasterIdLst>
  <p:sldIdLst>
    <p:sldId id="256" r:id="rId2"/>
    <p:sldId id="257" r:id="rId3"/>
    <p:sldId id="260" r:id="rId4"/>
    <p:sldId id="261" r:id="rId5"/>
    <p:sldId id="262" r:id="rId6"/>
    <p:sldId id="263" r:id="rId7"/>
    <p:sldId id="267"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7" d="100"/>
          <a:sy n="117" d="100"/>
        </p:scale>
        <p:origin x="-3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B3A18-F488-4D38-A688-22943FC0BA87}" type="datetimeFigureOut">
              <a:rPr lang="en-US" smtClean="0"/>
              <a:t>4/19/2016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F9A61-595E-4BE6-B145-D66D12D0A51A}" type="slidenum">
              <a:rPr lang="en-US" smtClean="0"/>
              <a:t>‹#›</a:t>
            </a:fld>
            <a:endParaRPr lang="en-US"/>
          </a:p>
        </p:txBody>
      </p:sp>
    </p:spTree>
    <p:extLst>
      <p:ext uri="{BB962C8B-B14F-4D97-AF65-F5344CB8AC3E}">
        <p14:creationId xmlns:p14="http://schemas.microsoft.com/office/powerpoint/2010/main" val="117657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Maison</a:t>
            </a:r>
            <a:r>
              <a:rPr lang="en-US" dirty="0" smtClean="0"/>
              <a:t> de Naissance, (MN), “Home of Birth,” sponsored by Global Birthing Home Foundation, is a modern maternal health center supporting healthy mothers and healthy babies in Haiti.</a:t>
            </a:r>
            <a:endParaRPr lang="en-US" dirty="0"/>
          </a:p>
        </p:txBody>
      </p:sp>
      <p:sp>
        <p:nvSpPr>
          <p:cNvPr id="4" name="Slide Number Placeholder 3"/>
          <p:cNvSpPr>
            <a:spLocks noGrp="1"/>
          </p:cNvSpPr>
          <p:nvPr>
            <p:ph type="sldNum" sz="quarter" idx="10"/>
          </p:nvPr>
        </p:nvSpPr>
        <p:spPr/>
        <p:txBody>
          <a:bodyPr/>
          <a:lstStyle/>
          <a:p>
            <a:fld id="{19555B12-11B9-4A27-80BB-AB1B7E70394F}" type="slidenum">
              <a:rPr lang="en-US" smtClean="0"/>
              <a:t>3</a:t>
            </a:fld>
            <a:endParaRPr lang="en-US"/>
          </a:p>
        </p:txBody>
      </p:sp>
    </p:spTree>
    <p:extLst>
      <p:ext uri="{BB962C8B-B14F-4D97-AF65-F5344CB8AC3E}">
        <p14:creationId xmlns:p14="http://schemas.microsoft.com/office/powerpoint/2010/main" val="84725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80744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96057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7330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2635784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005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277791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354162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83935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594243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43F5AC-F644-4176-8DEB-26EB6E796705}"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06343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43F5AC-F644-4176-8DEB-26EB6E796705}"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62820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43F5AC-F644-4176-8DEB-26EB6E796705}" type="datetimeFigureOut">
              <a:rPr lang="en-US" smtClean="0"/>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30049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43F5AC-F644-4176-8DEB-26EB6E796705}" type="datetimeFigureOut">
              <a:rPr lang="en-US" smtClean="0"/>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49190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3F5AC-F644-4176-8DEB-26EB6E796705}" type="datetimeFigureOut">
              <a:rPr lang="en-US" smtClean="0"/>
              <a:t>4/19/2016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36171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3F5AC-F644-4176-8DEB-26EB6E796705}"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7600-DE12-4401-B833-77C80B4CF695}" type="slidenum">
              <a:rPr lang="en-US" smtClean="0"/>
              <a:t>‹#›</a:t>
            </a:fld>
            <a:endParaRPr lang="en-US"/>
          </a:p>
        </p:txBody>
      </p:sp>
    </p:spTree>
    <p:extLst>
      <p:ext uri="{BB962C8B-B14F-4D97-AF65-F5344CB8AC3E}">
        <p14:creationId xmlns:p14="http://schemas.microsoft.com/office/powerpoint/2010/main" val="105366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D17600-DE12-4401-B833-77C80B4CF695}" type="slidenum">
              <a:rPr lang="en-US" smtClean="0"/>
              <a:t>‹#›</a:t>
            </a:fld>
            <a:endParaRPr lang="en-US"/>
          </a:p>
        </p:txBody>
      </p:sp>
      <p:sp>
        <p:nvSpPr>
          <p:cNvPr id="5" name="Date Placeholder 4"/>
          <p:cNvSpPr>
            <a:spLocks noGrp="1"/>
          </p:cNvSpPr>
          <p:nvPr>
            <p:ph type="dt" sz="half" idx="10"/>
          </p:nvPr>
        </p:nvSpPr>
        <p:spPr/>
        <p:txBody>
          <a:bodyPr/>
          <a:lstStyle/>
          <a:p>
            <a:fld id="{0E43F5AC-F644-4176-8DEB-26EB6E796705}" type="datetimeFigureOut">
              <a:rPr lang="en-US" smtClean="0"/>
              <a:t>4/19/2016</a:t>
            </a:fld>
            <a:endParaRPr lang="en-US"/>
          </a:p>
        </p:txBody>
      </p:sp>
    </p:spTree>
    <p:extLst>
      <p:ext uri="{BB962C8B-B14F-4D97-AF65-F5344CB8AC3E}">
        <p14:creationId xmlns:p14="http://schemas.microsoft.com/office/powerpoint/2010/main" val="204882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43F5AC-F644-4176-8DEB-26EB6E796705}" type="datetimeFigureOut">
              <a:rPr lang="en-US" smtClean="0"/>
              <a:t>4/19/2016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1D17600-DE12-4401-B833-77C80B4CF695}" type="slidenum">
              <a:rPr lang="en-US" smtClean="0"/>
              <a:t>‹#›</a:t>
            </a:fld>
            <a:endParaRPr lang="en-US"/>
          </a:p>
        </p:txBody>
      </p:sp>
    </p:spTree>
    <p:extLst>
      <p:ext uri="{BB962C8B-B14F-4D97-AF65-F5344CB8AC3E}">
        <p14:creationId xmlns:p14="http://schemas.microsoft.com/office/powerpoint/2010/main" val="37497219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146" y="1296227"/>
            <a:ext cx="9474558" cy="2387600"/>
          </a:xfrm>
        </p:spPr>
        <p:txBody>
          <a:bodyPr>
            <a:normAutofit fontScale="90000"/>
          </a:bodyPr>
          <a:lstStyle/>
          <a:p>
            <a:pPr algn="l"/>
            <a:r>
              <a:rPr lang="en-US" dirty="0" smtClean="0">
                <a:solidFill>
                  <a:schemeClr val="tx1"/>
                </a:solidFill>
                <a:effectLst>
                  <a:outerShdw blurRad="38100" dist="38100" dir="2700000" algn="tl">
                    <a:srgbClr val="000000">
                      <a:alpha val="43137"/>
                    </a:srgbClr>
                  </a:outerShdw>
                </a:effectLst>
              </a:rPr>
              <a:t>P</a:t>
            </a:r>
            <a:r>
              <a:rPr lang="en-US" dirty="0" smtClean="0"/>
              <a:t>ositing Change in </a:t>
            </a:r>
            <a:br>
              <a:rPr lang="en-US" dirty="0" smtClean="0"/>
            </a:br>
            <a:r>
              <a:rPr lang="en-US" dirty="0" smtClean="0">
                <a:solidFill>
                  <a:schemeClr val="tx1"/>
                </a:solidFill>
                <a:effectLst>
                  <a:outerShdw blurRad="38100" dist="38100" dir="2700000" algn="tl">
                    <a:srgbClr val="000000">
                      <a:alpha val="43137"/>
                    </a:srgbClr>
                  </a:outerShdw>
                </a:effectLst>
              </a:rPr>
              <a:t>L</a:t>
            </a:r>
            <a:r>
              <a:rPr lang="en-US" dirty="0" smtClean="0"/>
              <a:t>ives Through Evidence-inspired, </a:t>
            </a:r>
            <a:br>
              <a:rPr lang="en-US" dirty="0" smtClean="0"/>
            </a:br>
            <a:r>
              <a:rPr lang="en-US" dirty="0" smtClean="0">
                <a:solidFill>
                  <a:schemeClr val="tx1"/>
                </a:solidFill>
                <a:effectLst>
                  <a:outerShdw blurRad="38100" dist="38100" dir="2700000" algn="tl">
                    <a:srgbClr val="000000">
                      <a:alpha val="43137"/>
                    </a:srgbClr>
                  </a:outerShdw>
                </a:effectLst>
              </a:rPr>
              <a:t>U</a:t>
            </a:r>
            <a:r>
              <a:rPr lang="en-US" dirty="0" smtClean="0"/>
              <a:t>nited Action and Community </a:t>
            </a:r>
            <a:r>
              <a:rPr lang="en-US" dirty="0" smtClean="0">
                <a:solidFill>
                  <a:schemeClr val="tx1"/>
                </a:solidFill>
                <a:effectLst>
                  <a:outerShdw blurRad="38100" dist="38100" dir="2700000" algn="tl">
                    <a:srgbClr val="000000">
                      <a:alpha val="43137"/>
                    </a:srgbClr>
                  </a:outerShdw>
                </a:effectLst>
              </a:rPr>
              <a:t>S</a:t>
            </a:r>
            <a:r>
              <a:rPr lang="en-US" dirty="0" smtClean="0"/>
              <a:t>ervice</a:t>
            </a:r>
            <a:endParaRPr lang="en-US" dirty="0"/>
          </a:p>
        </p:txBody>
      </p:sp>
      <p:sp>
        <p:nvSpPr>
          <p:cNvPr id="3" name="Subtitle 2"/>
          <p:cNvSpPr>
            <a:spLocks noGrp="1"/>
          </p:cNvSpPr>
          <p:nvPr>
            <p:ph type="subTitle" idx="1"/>
          </p:nvPr>
        </p:nvSpPr>
        <p:spPr>
          <a:xfrm>
            <a:off x="0" y="3988404"/>
            <a:ext cx="9144000" cy="1655762"/>
          </a:xfrm>
        </p:spPr>
        <p:txBody>
          <a:bodyPr>
            <a:normAutofit/>
          </a:bodyPr>
          <a:lstStyle/>
          <a:p>
            <a:r>
              <a:rPr lang="en-US" dirty="0" smtClean="0"/>
              <a:t>Break the Cycle of Environmental Health Disparities</a:t>
            </a:r>
          </a:p>
          <a:p>
            <a:r>
              <a:rPr lang="en-US" dirty="0" smtClean="0"/>
              <a:t>April 19, 2016</a:t>
            </a:r>
          </a:p>
          <a:p>
            <a:r>
              <a:rPr lang="en-US" dirty="0" smtClean="0"/>
              <a:t>Carol J. R. Hogue, PhD, MPH</a:t>
            </a:r>
          </a:p>
          <a:p>
            <a:r>
              <a:rPr lang="en-US" dirty="0" smtClean="0"/>
              <a:t>Emory University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500" y="4572001"/>
            <a:ext cx="1786155" cy="1763108"/>
          </a:xfrm>
          <a:prstGeom prst="rect">
            <a:avLst/>
          </a:prstGeom>
        </p:spPr>
      </p:pic>
    </p:spTree>
    <p:extLst>
      <p:ext uri="{BB962C8B-B14F-4D97-AF65-F5344CB8AC3E}">
        <p14:creationId xmlns:p14="http://schemas.microsoft.com/office/powerpoint/2010/main" val="461163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1318"/>
          </a:xfrm>
        </p:spPr>
        <p:txBody>
          <a:bodyPr>
            <a:noAutofit/>
          </a:bodyPr>
          <a:lstStyle/>
          <a:p>
            <a:r>
              <a:rPr lang="en-US" sz="2800" dirty="0" smtClean="0">
                <a:solidFill>
                  <a:schemeClr val="tx1"/>
                </a:solidFill>
                <a:effectLst>
                  <a:outerShdw blurRad="38100" dist="38100" dir="2700000" algn="tl">
                    <a:srgbClr val="000000">
                      <a:alpha val="43137"/>
                    </a:srgbClr>
                  </a:outerShdw>
                </a:effectLst>
              </a:rPr>
              <a:t>S</a:t>
            </a:r>
            <a:r>
              <a:rPr lang="en-US" sz="2800" dirty="0" smtClean="0"/>
              <a:t>ervice – Collective impact is “a new way of seeing, learning, and doing that marries emergent solutions with intentional outcomes.”</a:t>
            </a:r>
            <a:r>
              <a:rPr lang="en-US" sz="2400" dirty="0" smtClean="0"/>
              <a:t> (</a:t>
            </a:r>
            <a:r>
              <a:rPr lang="en-US" sz="2400" dirty="0" err="1" smtClean="0"/>
              <a:t>Kania</a:t>
            </a:r>
            <a:r>
              <a:rPr lang="en-US" sz="2400" dirty="0" smtClean="0"/>
              <a:t> &amp; Kramer, 2013;3*)</a:t>
            </a:r>
            <a:endParaRPr lang="en-US" sz="2800" dirty="0"/>
          </a:p>
        </p:txBody>
      </p:sp>
      <p:sp>
        <p:nvSpPr>
          <p:cNvPr id="3" name="Content Placeholder 2"/>
          <p:cNvSpPr>
            <a:spLocks noGrp="1"/>
          </p:cNvSpPr>
          <p:nvPr>
            <p:ph idx="1"/>
          </p:nvPr>
        </p:nvSpPr>
        <p:spPr/>
        <p:txBody>
          <a:bodyPr>
            <a:normAutofit/>
          </a:bodyPr>
          <a:lstStyle/>
          <a:p>
            <a:r>
              <a:rPr lang="en-US" sz="2400" dirty="0" smtClean="0"/>
              <a:t>“When you are moving towards an objective, it is very important to pay attention to the road.  It is the road that teaches us the best way to get there, and the road enriches us as we walk its length.” (Paulo Coelho, quoted in </a:t>
            </a:r>
            <a:r>
              <a:rPr lang="en-US" sz="2400" dirty="0" err="1" smtClean="0"/>
              <a:t>Kania</a:t>
            </a:r>
            <a:r>
              <a:rPr lang="en-US" sz="2400" dirty="0" smtClean="0"/>
              <a:t> &amp; Kramer, 2013;13)</a:t>
            </a:r>
          </a:p>
          <a:p>
            <a:r>
              <a:rPr lang="en-US" sz="2400" dirty="0" smtClean="0"/>
              <a:t>“[W]e live in a complex world, we often don’t know what is going on, and we won’t be able to understand its complexity unless we spend more time not knowing . . . Curiosity is what we need.” (Margaret Wheatley, quoted in </a:t>
            </a:r>
            <a:r>
              <a:rPr lang="en-US" sz="2400" dirty="0" err="1" smtClean="0"/>
              <a:t>Kania</a:t>
            </a:r>
            <a:r>
              <a:rPr lang="en-US" sz="2400" dirty="0" smtClean="0"/>
              <a:t> &amp; Kramer, 2013;13)</a:t>
            </a:r>
            <a:endParaRPr lang="en-US" sz="2400" dirty="0"/>
          </a:p>
        </p:txBody>
      </p:sp>
      <p:sp>
        <p:nvSpPr>
          <p:cNvPr id="5" name="TextBox 4"/>
          <p:cNvSpPr txBox="1"/>
          <p:nvPr/>
        </p:nvSpPr>
        <p:spPr>
          <a:xfrm>
            <a:off x="772732" y="6164702"/>
            <a:ext cx="7735516" cy="646331"/>
          </a:xfrm>
          <a:prstGeom prst="rect">
            <a:avLst/>
          </a:prstGeom>
          <a:noFill/>
        </p:spPr>
        <p:txBody>
          <a:bodyPr wrap="none" rtlCol="0">
            <a:spAutoFit/>
          </a:bodyPr>
          <a:lstStyle/>
          <a:p>
            <a:r>
              <a:rPr lang="en-US" dirty="0" smtClean="0"/>
              <a:t>*“Embracing emergence:  How collective impact addresses complexity,” </a:t>
            </a:r>
          </a:p>
          <a:p>
            <a:r>
              <a:rPr lang="en-US" dirty="0" smtClean="0"/>
              <a:t>Stanford Social Innovation 10</a:t>
            </a:r>
            <a:r>
              <a:rPr lang="en-US" baseline="30000" dirty="0" smtClean="0"/>
              <a:t>th</a:t>
            </a:r>
            <a:r>
              <a:rPr lang="en-US" dirty="0" smtClean="0"/>
              <a:t> Anniversary 2013;1-14.</a:t>
            </a:r>
            <a:endParaRPr lang="en-US" dirty="0"/>
          </a:p>
        </p:txBody>
      </p:sp>
    </p:spTree>
    <p:extLst>
      <p:ext uri="{BB962C8B-B14F-4D97-AF65-F5344CB8AC3E}">
        <p14:creationId xmlns:p14="http://schemas.microsoft.com/office/powerpoint/2010/main" val="4090692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4197"/>
          </a:xfrm>
        </p:spPr>
        <p:txBody>
          <a:bodyPr>
            <a:normAutofit fontScale="90000"/>
          </a:bodyPr>
          <a:lstStyle/>
          <a:p>
            <a:r>
              <a:rPr lang="en-US" dirty="0" smtClean="0">
                <a:solidFill>
                  <a:schemeClr val="tx1"/>
                </a:solidFill>
                <a:effectLst>
                  <a:outerShdw blurRad="38100" dist="38100" dir="2700000" algn="tl">
                    <a:srgbClr val="000000">
                      <a:alpha val="43137"/>
                    </a:srgbClr>
                  </a:outerShdw>
                </a:effectLst>
              </a:rPr>
              <a:t>P</a:t>
            </a:r>
            <a:r>
              <a:rPr lang="en-US" dirty="0" smtClean="0"/>
              <a:t>ositing change:  Who wants it and why?*</a:t>
            </a:r>
            <a:endParaRPr lang="en-US" dirty="0"/>
          </a:p>
        </p:txBody>
      </p:sp>
      <p:sp>
        <p:nvSpPr>
          <p:cNvPr id="3" name="Content Placeholder 2"/>
          <p:cNvSpPr>
            <a:spLocks noGrp="1"/>
          </p:cNvSpPr>
          <p:nvPr>
            <p:ph idx="1"/>
          </p:nvPr>
        </p:nvSpPr>
        <p:spPr>
          <a:xfrm>
            <a:off x="677334" y="1506829"/>
            <a:ext cx="8596668" cy="5138670"/>
          </a:xfrm>
        </p:spPr>
        <p:txBody>
          <a:bodyPr>
            <a:normAutofit/>
          </a:bodyPr>
          <a:lstStyle/>
          <a:p>
            <a:r>
              <a:rPr lang="en-US" sz="2300" dirty="0"/>
              <a:t>1) Don't TELL </a:t>
            </a:r>
            <a:r>
              <a:rPr lang="en-US" sz="2300" dirty="0" smtClean="0"/>
              <a:t>people </a:t>
            </a:r>
            <a:r>
              <a:rPr lang="en-US" sz="2300" dirty="0"/>
              <a:t>what they need from </a:t>
            </a:r>
            <a:r>
              <a:rPr lang="en-US" sz="2300" dirty="0" smtClean="0"/>
              <a:t>you -- </a:t>
            </a:r>
            <a:r>
              <a:rPr lang="en-US" sz="2300" dirty="0"/>
              <a:t>ASK </a:t>
            </a:r>
            <a:r>
              <a:rPr lang="en-US" sz="2300" dirty="0" smtClean="0"/>
              <a:t>them</a:t>
            </a:r>
          </a:p>
          <a:p>
            <a:r>
              <a:rPr lang="en-US" sz="2300" dirty="0" smtClean="0"/>
              <a:t>2</a:t>
            </a:r>
            <a:r>
              <a:rPr lang="en-US" sz="2300" dirty="0"/>
              <a:t>) Support programs that stay on the ground year-round</a:t>
            </a:r>
          </a:p>
          <a:p>
            <a:r>
              <a:rPr lang="en-US" sz="2300" dirty="0"/>
              <a:t>3) If </a:t>
            </a:r>
            <a:r>
              <a:rPr lang="en-US" sz="2300" dirty="0" smtClean="0"/>
              <a:t>volunteers </a:t>
            </a:r>
            <a:r>
              <a:rPr lang="en-US" sz="2300" dirty="0"/>
              <a:t>build a school </a:t>
            </a:r>
            <a:r>
              <a:rPr lang="en-US" sz="2300" dirty="0" smtClean="0"/>
              <a:t>or </a:t>
            </a:r>
            <a:r>
              <a:rPr lang="en-US" sz="2300" dirty="0"/>
              <a:t>a clinic, make sure they have a plan to continue to support the staff</a:t>
            </a:r>
          </a:p>
          <a:p>
            <a:r>
              <a:rPr lang="en-US" sz="2300" dirty="0"/>
              <a:t>4) </a:t>
            </a:r>
            <a:r>
              <a:rPr lang="en-US" sz="2300" dirty="0" smtClean="0"/>
              <a:t>Assess local assets.  Support </a:t>
            </a:r>
            <a:r>
              <a:rPr lang="en-US" sz="2300" dirty="0"/>
              <a:t>programs that work with </a:t>
            </a:r>
            <a:r>
              <a:rPr lang="en-US" sz="2300" dirty="0" smtClean="0"/>
              <a:t>the local infrastructure to assure buy-in and local oversight</a:t>
            </a:r>
          </a:p>
          <a:p>
            <a:r>
              <a:rPr lang="en-US" sz="2300" dirty="0" smtClean="0"/>
              <a:t>5) Ask yourself, “who will benefit from this investment?”</a:t>
            </a:r>
          </a:p>
          <a:p>
            <a:pPr marL="0" indent="0">
              <a:buNone/>
            </a:pPr>
            <a:endParaRPr lang="en-US" dirty="0"/>
          </a:p>
          <a:p>
            <a:pPr>
              <a:buFont typeface="+mj-lt"/>
              <a:buAutoNum type="arabicPeriod"/>
            </a:pPr>
            <a:endParaRPr lang="en-US" dirty="0"/>
          </a:p>
        </p:txBody>
      </p:sp>
      <p:pic>
        <p:nvPicPr>
          <p:cNvPr id="4" name="Picture 2" descr="Toxic Charity Audio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28" y="4629956"/>
            <a:ext cx="2118575" cy="21185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78002" y="4765913"/>
            <a:ext cx="6096000" cy="923330"/>
          </a:xfrm>
          <a:prstGeom prst="rect">
            <a:avLst/>
          </a:prstGeom>
        </p:spPr>
        <p:txBody>
          <a:bodyPr>
            <a:spAutoFit/>
          </a:bodyPr>
          <a:lstStyle/>
          <a:p>
            <a:r>
              <a:rPr lang="en-US" b="1" dirty="0" smtClean="0"/>
              <a:t>Toxic Charity: How Churches and Charities Hurt Those They Help (And How to Reverse It)</a:t>
            </a:r>
            <a:r>
              <a:rPr lang="fr-FR" dirty="0" smtClean="0"/>
              <a:t> ©2011 Robert D. </a:t>
            </a:r>
            <a:r>
              <a:rPr lang="fr-FR" dirty="0" err="1" smtClean="0"/>
              <a:t>Lupton</a:t>
            </a:r>
            <a:r>
              <a:rPr lang="fr-FR" dirty="0" smtClean="0"/>
              <a:t>. (P)2015 </a:t>
            </a:r>
            <a:r>
              <a:rPr lang="fr-FR" dirty="0" err="1" smtClean="0"/>
              <a:t>Tantor</a:t>
            </a:r>
            <a:endParaRPr lang="en-US" b="1" dirty="0"/>
          </a:p>
        </p:txBody>
      </p:sp>
    </p:spTree>
    <p:extLst>
      <p:ext uri="{BB962C8B-B14F-4D97-AF65-F5344CB8AC3E}">
        <p14:creationId xmlns:p14="http://schemas.microsoft.com/office/powerpoint/2010/main" val="26128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0" y="5852160"/>
            <a:ext cx="12801600" cy="7200901"/>
          </a:xfrm>
          <a:prstGeom prst="rect">
            <a:avLst/>
          </a:prstGeom>
        </p:spPr>
      </p:pic>
      <p:pic>
        <p:nvPicPr>
          <p:cNvPr id="3" name="Picture 2"/>
          <p:cNvPicPr>
            <a:picLocks noChangeAspect="1"/>
          </p:cNvPicPr>
          <p:nvPr/>
        </p:nvPicPr>
        <p:blipFill>
          <a:blip r:embed="rId4"/>
          <a:stretch>
            <a:fillRect/>
          </a:stretch>
        </p:blipFill>
        <p:spPr>
          <a:xfrm>
            <a:off x="-305355" y="-171000"/>
            <a:ext cx="12802710" cy="7200000"/>
          </a:xfrm>
          <a:prstGeom prst="rect">
            <a:avLst/>
          </a:prstGeom>
        </p:spPr>
      </p:pic>
    </p:spTree>
    <p:extLst>
      <p:ext uri="{BB962C8B-B14F-4D97-AF65-F5344CB8AC3E}">
        <p14:creationId xmlns:p14="http://schemas.microsoft.com/office/powerpoint/2010/main" val="1177251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7316" y="1891977"/>
            <a:ext cx="6405489" cy="3785652"/>
          </a:xfrm>
          <a:prstGeom prst="rect">
            <a:avLst/>
          </a:prstGeom>
        </p:spPr>
        <p:txBody>
          <a:bodyPr wrap="square">
            <a:spAutoFit/>
          </a:bodyPr>
          <a:lstStyle/>
          <a:p>
            <a:pPr marL="285750" lvl="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All Haitian staff </a:t>
            </a:r>
          </a:p>
          <a:p>
            <a:pPr marL="285750" lvl="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Led by Certified Nurse </a:t>
            </a:r>
            <a:r>
              <a:rPr lang="en-US" sz="3200" dirty="0" smtClean="0">
                <a:latin typeface="Arial" panose="020B0604020202020204" pitchFamily="34" charset="0"/>
                <a:cs typeface="Arial" panose="020B0604020202020204" pitchFamily="34" charset="0"/>
              </a:rPr>
              <a:t>Midwife, Mme. </a:t>
            </a:r>
            <a:r>
              <a:rPr lang="en-US" sz="3200" dirty="0" err="1" smtClean="0">
                <a:latin typeface="Arial" panose="020B0604020202020204" pitchFamily="34" charset="0"/>
                <a:cs typeface="Arial" panose="020B0604020202020204" pitchFamily="34" charset="0"/>
              </a:rPr>
              <a:t>Rosena</a:t>
            </a:r>
            <a:r>
              <a:rPr lang="en-US" sz="3200" dirty="0" smtClean="0">
                <a:latin typeface="Arial" panose="020B0604020202020204" pitchFamily="34" charset="0"/>
                <a:cs typeface="Arial" panose="020B0604020202020204" pitchFamily="34" charset="0"/>
              </a:rPr>
              <a:t> Baptiste</a:t>
            </a:r>
            <a:endParaRPr lang="en-US" sz="3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Women entrepreneurs program</a:t>
            </a:r>
          </a:p>
          <a:p>
            <a:pPr marL="285750" lvl="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Community health workers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Electronic health records since clinic founded in 2004</a:t>
            </a:r>
          </a:p>
          <a:p>
            <a:pPr lvl="0"/>
            <a:endParaRPr lang="en-US" sz="1600" dirty="0"/>
          </a:p>
        </p:txBody>
      </p:sp>
      <p:pic>
        <p:nvPicPr>
          <p:cNvPr id="5" name="Picture 4"/>
          <p:cNvPicPr>
            <a:picLocks noChangeAspect="1"/>
          </p:cNvPicPr>
          <p:nvPr/>
        </p:nvPicPr>
        <p:blipFill>
          <a:blip r:embed="rId2"/>
          <a:stretch>
            <a:fillRect/>
          </a:stretch>
        </p:blipFill>
        <p:spPr>
          <a:xfrm>
            <a:off x="803969" y="138784"/>
            <a:ext cx="2234953" cy="7021671"/>
          </a:xfrm>
          <a:prstGeom prst="rect">
            <a:avLst/>
          </a:prstGeom>
        </p:spPr>
      </p:pic>
    </p:spTree>
    <p:extLst>
      <p:ext uri="{BB962C8B-B14F-4D97-AF65-F5344CB8AC3E}">
        <p14:creationId xmlns:p14="http://schemas.microsoft.com/office/powerpoint/2010/main" val="1511220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112" y="0"/>
            <a:ext cx="51435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7229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effectLst>
                  <a:outerShdw blurRad="38100" dist="38100" dir="2700000" algn="tl">
                    <a:srgbClr val="000000">
                      <a:alpha val="43137"/>
                    </a:srgbClr>
                  </a:outerShdw>
                </a:effectLst>
              </a:rPr>
              <a:t>L</a:t>
            </a:r>
            <a:r>
              <a:rPr lang="en-US" dirty="0" smtClean="0"/>
              <a:t>ives are changed – with unanticipated consequences</a:t>
            </a:r>
            <a:endParaRPr lang="en-US" dirty="0"/>
          </a:p>
        </p:txBody>
      </p:sp>
      <p:sp>
        <p:nvSpPr>
          <p:cNvPr id="8" name="Content Placeholder 7"/>
          <p:cNvSpPr>
            <a:spLocks noGrp="1"/>
          </p:cNvSpPr>
          <p:nvPr>
            <p:ph idx="1"/>
          </p:nvPr>
        </p:nvSpPr>
        <p:spPr>
          <a:xfrm>
            <a:off x="677334" y="2160589"/>
            <a:ext cx="8596668" cy="3531873"/>
          </a:xfrm>
        </p:spPr>
        <p:txBody>
          <a:bodyPr/>
          <a:lstStyle/>
          <a:p>
            <a:pPr>
              <a:buFont typeface="+mj-lt"/>
              <a:buAutoNum type="arabicPeriod"/>
            </a:pPr>
            <a:r>
              <a:rPr lang="en-US" sz="3200" dirty="0" smtClean="0"/>
              <a:t>When systems are disrupted, lives are changed (out-of-area deliveries)</a:t>
            </a:r>
          </a:p>
          <a:p>
            <a:pPr>
              <a:buFont typeface="+mj-lt"/>
              <a:buAutoNum type="arabicPeriod"/>
            </a:pPr>
            <a:r>
              <a:rPr lang="en-US" sz="3200" dirty="0" smtClean="0"/>
              <a:t>The law of unanticipated consequences kicks in  (free is not healthy)</a:t>
            </a:r>
          </a:p>
          <a:p>
            <a:pPr>
              <a:buFont typeface="+mj-lt"/>
              <a:buAutoNum type="arabicPeriod"/>
            </a:pPr>
            <a:r>
              <a:rPr lang="en-US" sz="3200" dirty="0" smtClean="0"/>
              <a:t>Not everyone will be happy with the changes  (who is this for and why?)</a:t>
            </a:r>
          </a:p>
          <a:p>
            <a:endParaRPr lang="en-US" dirty="0"/>
          </a:p>
        </p:txBody>
      </p:sp>
      <p:sp>
        <p:nvSpPr>
          <p:cNvPr id="9" name="Right Arrow 8"/>
          <p:cNvSpPr/>
          <p:nvPr/>
        </p:nvSpPr>
        <p:spPr>
          <a:xfrm>
            <a:off x="888642" y="577499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34862" y="5797958"/>
            <a:ext cx="6965368" cy="461665"/>
          </a:xfrm>
          <a:prstGeom prst="rect">
            <a:avLst/>
          </a:prstGeom>
          <a:noFill/>
        </p:spPr>
        <p:txBody>
          <a:bodyPr wrap="none" rtlCol="0">
            <a:spAutoFit/>
          </a:bodyPr>
          <a:lstStyle/>
          <a:p>
            <a:r>
              <a:rPr lang="en-US" sz="2400" dirty="0" smtClean="0"/>
              <a:t>Build a robust network through collective impact</a:t>
            </a:r>
            <a:endParaRPr lang="en-US" sz="2400" dirty="0"/>
          </a:p>
        </p:txBody>
      </p:sp>
    </p:spTree>
    <p:extLst>
      <p:ext uri="{BB962C8B-B14F-4D97-AF65-F5344CB8AC3E}">
        <p14:creationId xmlns:p14="http://schemas.microsoft.com/office/powerpoint/2010/main" val="8766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565" y="339076"/>
            <a:ext cx="8596668" cy="1320800"/>
          </a:xfrm>
        </p:spPr>
        <p:txBody>
          <a:bodyPr>
            <a:normAutofit/>
          </a:bodyPr>
          <a:lstStyle/>
          <a:p>
            <a:r>
              <a:rPr lang="en-US" dirty="0" smtClean="0"/>
              <a:t>Collective impact in </a:t>
            </a:r>
            <a:r>
              <a:rPr lang="en-US" dirty="0" err="1" smtClean="0"/>
              <a:t>Larnage</a:t>
            </a:r>
            <a:r>
              <a:rPr lang="en-US" dirty="0" smtClean="0"/>
              <a:t>, Torbeck Commune, South Department, Haiti</a:t>
            </a:r>
            <a:endParaRPr lang="en-US" dirty="0"/>
          </a:p>
        </p:txBody>
      </p:sp>
      <p:sp>
        <p:nvSpPr>
          <p:cNvPr id="3" name="Text Placeholder 2"/>
          <p:cNvSpPr>
            <a:spLocks noGrp="1"/>
          </p:cNvSpPr>
          <p:nvPr>
            <p:ph type="body" idx="1"/>
          </p:nvPr>
        </p:nvSpPr>
        <p:spPr>
          <a:xfrm>
            <a:off x="675745" y="1953142"/>
            <a:ext cx="5264203" cy="576262"/>
          </a:xfrm>
        </p:spPr>
        <p:txBody>
          <a:bodyPr/>
          <a:lstStyle/>
          <a:p>
            <a:r>
              <a:rPr lang="en-US" dirty="0" smtClean="0"/>
              <a:t>Four “legs” to the “partners stool”</a:t>
            </a:r>
            <a:endParaRPr lang="en-US" dirty="0"/>
          </a:p>
        </p:txBody>
      </p:sp>
      <p:sp>
        <p:nvSpPr>
          <p:cNvPr id="4" name="Content Placeholder 3"/>
          <p:cNvSpPr>
            <a:spLocks noGrp="1"/>
          </p:cNvSpPr>
          <p:nvPr>
            <p:ph sz="half" idx="2"/>
          </p:nvPr>
        </p:nvSpPr>
        <p:spPr/>
        <p:txBody>
          <a:bodyPr/>
          <a:lstStyle/>
          <a:p>
            <a:r>
              <a:rPr lang="en-US" dirty="0" smtClean="0"/>
              <a:t>Consumers </a:t>
            </a:r>
          </a:p>
          <a:p>
            <a:r>
              <a:rPr lang="en-US" dirty="0" smtClean="0"/>
              <a:t>Government</a:t>
            </a:r>
          </a:p>
          <a:p>
            <a:r>
              <a:rPr lang="en-US" dirty="0" smtClean="0"/>
              <a:t>Grants/contracts/research</a:t>
            </a:r>
          </a:p>
          <a:p>
            <a:r>
              <a:rPr lang="en-US" dirty="0" smtClean="0"/>
              <a:t>Fund raising by related NGO(s)</a:t>
            </a:r>
          </a:p>
          <a:p>
            <a:endParaRPr lang="en-US" dirty="0" smtClean="0"/>
          </a:p>
          <a:p>
            <a:endParaRPr lang="en-US" dirty="0"/>
          </a:p>
          <a:p>
            <a:endParaRPr lang="en-US" dirty="0" smtClean="0"/>
          </a:p>
        </p:txBody>
      </p:sp>
      <p:pic>
        <p:nvPicPr>
          <p:cNvPr id="1028" name="Picture 4" descr="http://www.clipartbest.com/cliparts/RTG/Bo4/RTGBo4qTL.jpe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939948" y="1934817"/>
            <a:ext cx="2667748" cy="33051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2305328" y="3008744"/>
            <a:ext cx="4378782" cy="133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63977" y="3306836"/>
            <a:ext cx="4709845" cy="71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961313" y="3738158"/>
            <a:ext cx="3128804" cy="636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223791" y="4161092"/>
            <a:ext cx="3611914" cy="652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47024" y="2649189"/>
            <a:ext cx="2937086" cy="369332"/>
          </a:xfrm>
          <a:prstGeom prst="rect">
            <a:avLst/>
          </a:prstGeom>
          <a:noFill/>
        </p:spPr>
        <p:txBody>
          <a:bodyPr wrap="none" rtlCol="0">
            <a:spAutoFit/>
          </a:bodyPr>
          <a:lstStyle/>
          <a:p>
            <a:r>
              <a:rPr lang="en-US" dirty="0" smtClean="0"/>
              <a:t>Community Advisory Board</a:t>
            </a:r>
            <a:endParaRPr lang="en-US" dirty="0"/>
          </a:p>
        </p:txBody>
      </p:sp>
      <p:sp>
        <p:nvSpPr>
          <p:cNvPr id="21" name="TextBox 20"/>
          <p:cNvSpPr txBox="1"/>
          <p:nvPr/>
        </p:nvSpPr>
        <p:spPr>
          <a:xfrm>
            <a:off x="3817686" y="3000948"/>
            <a:ext cx="2794355" cy="369332"/>
          </a:xfrm>
          <a:prstGeom prst="rect">
            <a:avLst/>
          </a:prstGeom>
          <a:noFill/>
        </p:spPr>
        <p:txBody>
          <a:bodyPr wrap="none" rtlCol="0">
            <a:spAutoFit/>
          </a:bodyPr>
          <a:lstStyle/>
          <a:p>
            <a:r>
              <a:rPr lang="en-US" dirty="0" smtClean="0"/>
              <a:t>Ministry of Health (MSPP)</a:t>
            </a:r>
            <a:endParaRPr lang="en-US" dirty="0"/>
          </a:p>
        </p:txBody>
      </p:sp>
      <p:sp>
        <p:nvSpPr>
          <p:cNvPr id="22" name="TextBox 21"/>
          <p:cNvSpPr txBox="1"/>
          <p:nvPr/>
        </p:nvSpPr>
        <p:spPr>
          <a:xfrm>
            <a:off x="4472058" y="3431981"/>
            <a:ext cx="1413785" cy="369332"/>
          </a:xfrm>
          <a:prstGeom prst="rect">
            <a:avLst/>
          </a:prstGeom>
          <a:noFill/>
        </p:spPr>
        <p:txBody>
          <a:bodyPr wrap="none" rtlCol="0">
            <a:spAutoFit/>
          </a:bodyPr>
          <a:lstStyle/>
          <a:p>
            <a:r>
              <a:rPr lang="en-US" dirty="0" smtClean="0"/>
              <a:t>e.g. PEPFAR</a:t>
            </a:r>
            <a:endParaRPr lang="en-US" dirty="0"/>
          </a:p>
        </p:txBody>
      </p:sp>
      <p:sp>
        <p:nvSpPr>
          <p:cNvPr id="23" name="TextBox 22"/>
          <p:cNvSpPr txBox="1"/>
          <p:nvPr/>
        </p:nvSpPr>
        <p:spPr>
          <a:xfrm>
            <a:off x="4750395" y="3879816"/>
            <a:ext cx="742511" cy="369332"/>
          </a:xfrm>
          <a:prstGeom prst="rect">
            <a:avLst/>
          </a:prstGeom>
          <a:noFill/>
        </p:spPr>
        <p:txBody>
          <a:bodyPr wrap="none" rtlCol="0">
            <a:spAutoFit/>
          </a:bodyPr>
          <a:lstStyle/>
          <a:p>
            <a:r>
              <a:rPr lang="en-US" dirty="0" smtClean="0"/>
              <a:t>GBHF</a:t>
            </a:r>
            <a:endParaRPr lang="en-US" dirty="0"/>
          </a:p>
        </p:txBody>
      </p:sp>
      <p:sp>
        <p:nvSpPr>
          <p:cNvPr id="29" name="TextBox 28"/>
          <p:cNvSpPr txBox="1"/>
          <p:nvPr/>
        </p:nvSpPr>
        <p:spPr>
          <a:xfrm>
            <a:off x="1073106" y="4507662"/>
            <a:ext cx="4419800" cy="2585323"/>
          </a:xfrm>
          <a:prstGeom prst="rect">
            <a:avLst/>
          </a:prstGeom>
          <a:noFill/>
        </p:spPr>
        <p:txBody>
          <a:bodyPr wrap="none" rtlCol="0">
            <a:spAutoFit/>
          </a:bodyPr>
          <a:lstStyle/>
          <a:p>
            <a:r>
              <a:rPr lang="en-US" sz="2400" dirty="0" smtClean="0"/>
              <a:t>Partners require:</a:t>
            </a:r>
          </a:p>
          <a:p>
            <a:pPr marL="285750" indent="-285750">
              <a:buFont typeface="Arial" panose="020B0604020202020204" pitchFamily="34" charset="0"/>
              <a:buChar char="•"/>
            </a:pPr>
            <a:r>
              <a:rPr lang="en-US" sz="2400" dirty="0" smtClean="0"/>
              <a:t>Communication</a:t>
            </a:r>
          </a:p>
          <a:p>
            <a:pPr marL="285750" indent="-285750">
              <a:buFont typeface="Arial" panose="020B0604020202020204" pitchFamily="34" charset="0"/>
              <a:buChar char="•"/>
            </a:pPr>
            <a:r>
              <a:rPr lang="en-US" sz="2400" dirty="0" smtClean="0"/>
              <a:t>Transparency</a:t>
            </a:r>
          </a:p>
          <a:p>
            <a:pPr marL="285750" indent="-285750">
              <a:buFont typeface="Arial" panose="020B0604020202020204" pitchFamily="34" charset="0"/>
              <a:buChar char="•"/>
            </a:pPr>
            <a:r>
              <a:rPr lang="en-US" sz="2400" dirty="0" smtClean="0"/>
              <a:t>Trust</a:t>
            </a:r>
          </a:p>
          <a:p>
            <a:pPr marL="285750" indent="-285750">
              <a:buFont typeface="Arial" panose="020B0604020202020204" pitchFamily="34" charset="0"/>
              <a:buChar char="•"/>
            </a:pPr>
            <a:r>
              <a:rPr lang="en-US" sz="2400" dirty="0" smtClean="0"/>
              <a:t>Mutual respect</a:t>
            </a:r>
          </a:p>
          <a:p>
            <a:pPr marL="285750" indent="-285750">
              <a:buFont typeface="Arial" panose="020B0604020202020204" pitchFamily="34" charset="0"/>
              <a:buChar char="•"/>
            </a:pPr>
            <a:r>
              <a:rPr lang="en-US" sz="2400" dirty="0" smtClean="0"/>
              <a:t>Unambiguous, relevant roles</a:t>
            </a:r>
          </a:p>
          <a:p>
            <a:pPr marL="285750" indent="-285750">
              <a:buFont typeface="Arial" panose="020B0604020202020204" pitchFamily="34" charset="0"/>
              <a:buChar char="•"/>
            </a:pPr>
            <a:endParaRPr lang="en-US" dirty="0"/>
          </a:p>
        </p:txBody>
      </p:sp>
      <p:sp>
        <p:nvSpPr>
          <p:cNvPr id="30" name="TextBox 29"/>
          <p:cNvSpPr txBox="1"/>
          <p:nvPr/>
        </p:nvSpPr>
        <p:spPr>
          <a:xfrm>
            <a:off x="6394521" y="2055594"/>
            <a:ext cx="1883849" cy="369332"/>
          </a:xfrm>
          <a:prstGeom prst="rect">
            <a:avLst/>
          </a:prstGeom>
          <a:noFill/>
        </p:spPr>
        <p:txBody>
          <a:bodyPr wrap="none" rtlCol="0">
            <a:spAutoFit/>
          </a:bodyPr>
          <a:lstStyle/>
          <a:p>
            <a:r>
              <a:rPr lang="en-US" dirty="0" smtClean="0"/>
              <a:t>Sustainable Seat</a:t>
            </a:r>
            <a:endParaRPr lang="en-US" dirty="0"/>
          </a:p>
        </p:txBody>
      </p:sp>
    </p:spTree>
    <p:extLst>
      <p:ext uri="{BB962C8B-B14F-4D97-AF65-F5344CB8AC3E}">
        <p14:creationId xmlns:p14="http://schemas.microsoft.com/office/powerpoint/2010/main" val="32051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3386"/>
            <a:ext cx="8596668" cy="1451020"/>
          </a:xfrm>
        </p:spPr>
        <p:txBody>
          <a:bodyPr>
            <a:normAutofit fontScale="90000"/>
          </a:bodyPr>
          <a:lstStyle/>
          <a:p>
            <a:r>
              <a:rPr lang="en-US" dirty="0" smtClean="0"/>
              <a:t>“Collective Impact,” John </a:t>
            </a:r>
            <a:r>
              <a:rPr lang="en-US" dirty="0" err="1" smtClean="0"/>
              <a:t>Kania</a:t>
            </a:r>
            <a:r>
              <a:rPr lang="en-US" dirty="0" smtClean="0"/>
              <a:t> &amp; Mark Kramer.  Stanford Social Innovation Review. Winter 2011.</a:t>
            </a:r>
            <a:endParaRPr lang="en-US" dirty="0"/>
          </a:p>
        </p:txBody>
      </p:sp>
      <p:sp>
        <p:nvSpPr>
          <p:cNvPr id="3" name="Content Placeholder 2"/>
          <p:cNvSpPr>
            <a:spLocks noGrp="1"/>
          </p:cNvSpPr>
          <p:nvPr>
            <p:ph idx="1"/>
          </p:nvPr>
        </p:nvSpPr>
        <p:spPr>
          <a:xfrm>
            <a:off x="677334" y="1764407"/>
            <a:ext cx="8596668" cy="5093594"/>
          </a:xfrm>
        </p:spPr>
        <p:txBody>
          <a:bodyPr>
            <a:normAutofit fontScale="92500"/>
          </a:bodyPr>
          <a:lstStyle/>
          <a:p>
            <a:r>
              <a:rPr lang="en-US" sz="2400" dirty="0" smtClean="0"/>
              <a:t>“[T]he commitment of a group of important actors from different sectors to a common agenda for solving a specific social problem.”</a:t>
            </a:r>
          </a:p>
          <a:p>
            <a:r>
              <a:rPr lang="en-US" sz="2400" dirty="0" smtClean="0"/>
              <a:t>A proven approach to “adaptive problems” – “complex, the answer is not known, . . ., no single entity has the resources or authority to bring about the necessary change”</a:t>
            </a:r>
          </a:p>
          <a:p>
            <a:r>
              <a:rPr lang="en-US" sz="2000" dirty="0" smtClean="0"/>
              <a:t>Examples:</a:t>
            </a:r>
          </a:p>
          <a:p>
            <a:pPr lvl="1"/>
            <a:r>
              <a:rPr lang="en-US" sz="1800" dirty="0" smtClean="0"/>
              <a:t>Strive – increase high school graduation in Cincinnati, Ohio</a:t>
            </a:r>
          </a:p>
          <a:p>
            <a:pPr lvl="1"/>
            <a:r>
              <a:rPr lang="en-US" sz="1800" dirty="0" smtClean="0"/>
              <a:t>Elizabeth River Project (eastern Virginia) – since 1993 1,000 acres of watershed land restored, 215 million pounds of pollution reduced, water quality improved</a:t>
            </a:r>
          </a:p>
          <a:p>
            <a:pPr lvl="1"/>
            <a:r>
              <a:rPr lang="en-US" sz="1800" dirty="0" smtClean="0"/>
              <a:t>Shape up Somerville (Mass) – to reduce childhood obesity involved schools, restaurants, government, nonprofits who collectively defined wellness and introduced farmers’ markets, reduced-gym memberships, sidewalks, etc.</a:t>
            </a:r>
            <a:endParaRPr lang="en-US" sz="1800" dirty="0"/>
          </a:p>
        </p:txBody>
      </p:sp>
    </p:spTree>
    <p:extLst>
      <p:ext uri="{BB962C8B-B14F-4D97-AF65-F5344CB8AC3E}">
        <p14:creationId xmlns:p14="http://schemas.microsoft.com/office/powerpoint/2010/main" val="1393318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13" y="131015"/>
            <a:ext cx="8596668" cy="1688090"/>
          </a:xfrm>
        </p:spPr>
        <p:txBody>
          <a:bodyPr>
            <a:normAutofit/>
          </a:bodyPr>
          <a:lstStyle/>
          <a:p>
            <a:pPr algn="ctr"/>
            <a:r>
              <a:rPr lang="en-US" sz="2800" dirty="0" smtClean="0"/>
              <a:t>Collective impact = </a:t>
            </a:r>
            <a:r>
              <a:rPr lang="en-US" sz="2800" dirty="0" smtClean="0">
                <a:solidFill>
                  <a:schemeClr val="tx1"/>
                </a:solidFill>
                <a:effectLst>
                  <a:outerShdw blurRad="38100" dist="38100" dir="2700000" algn="tl">
                    <a:srgbClr val="000000">
                      <a:alpha val="43137"/>
                    </a:srgbClr>
                  </a:outerShdw>
                </a:effectLst>
              </a:rPr>
              <a:t>U</a:t>
            </a:r>
            <a:r>
              <a:rPr lang="en-US" sz="2800" dirty="0" smtClean="0"/>
              <a:t>nited Action</a:t>
            </a:r>
            <a:br>
              <a:rPr lang="en-US" sz="2800" dirty="0" smtClean="0"/>
            </a:br>
            <a:r>
              <a:rPr lang="en-US" sz="2000" b="1" dirty="0" smtClean="0"/>
              <a:t>Learning </a:t>
            </a:r>
            <a:r>
              <a:rPr lang="en-US" sz="2000" b="1" dirty="0"/>
              <a:t>Collaborative </a:t>
            </a:r>
            <a:r>
              <a:rPr lang="en-US" sz="2000" b="1" dirty="0" smtClean="0"/>
              <a:t/>
            </a:r>
            <a:br>
              <a:rPr lang="en-US" sz="2000" b="1" dirty="0" smtClean="0"/>
            </a:br>
            <a:r>
              <a:rPr lang="en-US" sz="2000" b="1" dirty="0" smtClean="0"/>
              <a:t>Best </a:t>
            </a:r>
            <a:r>
              <a:rPr lang="en-US" sz="2000" b="1" dirty="0"/>
              <a:t>Change </a:t>
            </a:r>
            <a:r>
              <a:rPr lang="en-US" sz="2000" b="1" dirty="0" smtClean="0"/>
              <a:t>Process Assessment</a:t>
            </a:r>
            <a:endParaRPr lang="en-US" sz="2800" dirty="0"/>
          </a:p>
        </p:txBody>
      </p:sp>
      <p:sp>
        <p:nvSpPr>
          <p:cNvPr id="3" name="Content Placeholder 2"/>
          <p:cNvSpPr>
            <a:spLocks noGrp="1"/>
          </p:cNvSpPr>
          <p:nvPr>
            <p:ph idx="1"/>
          </p:nvPr>
        </p:nvSpPr>
        <p:spPr>
          <a:xfrm>
            <a:off x="414322" y="1300766"/>
            <a:ext cx="11266816" cy="5094693"/>
          </a:xfrm>
        </p:spPr>
        <p:txBody>
          <a:bodyPr>
            <a:noAutofit/>
          </a:bodyPr>
          <a:lstStyle/>
          <a:p>
            <a:r>
              <a:rPr lang="en-US" sz="2400" dirty="0" smtClean="0"/>
              <a:t>Analyze information about the problem or goal(s)</a:t>
            </a:r>
          </a:p>
          <a:p>
            <a:r>
              <a:rPr lang="en-US" sz="2400" dirty="0" smtClean="0"/>
              <a:t>Establish a vision and mission</a:t>
            </a:r>
          </a:p>
          <a:p>
            <a:r>
              <a:rPr lang="en-US" sz="2400" dirty="0" smtClean="0"/>
              <a:t>Develop an organizational structure (backbone support organization with project management, data management, and facilitation)</a:t>
            </a:r>
          </a:p>
          <a:p>
            <a:r>
              <a:rPr lang="en-US" sz="2400" dirty="0" smtClean="0"/>
              <a:t>Develop and use strategic and action plans</a:t>
            </a:r>
          </a:p>
          <a:p>
            <a:r>
              <a:rPr lang="en-US" sz="2400" dirty="0" smtClean="0"/>
              <a:t>Develop leadership (“[R]</a:t>
            </a:r>
            <a:r>
              <a:rPr lang="en-US" sz="2400" dirty="0" err="1" smtClean="0"/>
              <a:t>eaching</a:t>
            </a:r>
            <a:r>
              <a:rPr lang="en-US" sz="2400" dirty="0" smtClean="0"/>
              <a:t> an effective solution requires learning by the stakeholders involved in the problem, who must then change their own behavior in order to create a solution” (</a:t>
            </a:r>
            <a:r>
              <a:rPr lang="en-US" sz="2400" dirty="0" err="1" smtClean="0"/>
              <a:t>Kania</a:t>
            </a:r>
            <a:r>
              <a:rPr lang="en-US" sz="2400" dirty="0" smtClean="0"/>
              <a:t> &amp; Kramer, p. 38)</a:t>
            </a:r>
          </a:p>
          <a:p>
            <a:r>
              <a:rPr lang="en-US" sz="2400" dirty="0" smtClean="0"/>
              <a:t>Document progress and use data (“Collecting data and measuring results consistently on a short list of indicators at the community level and across all participating organizations not only ensures that all efforts remain aligned, it also enables the participants to hold each others accountable and learn from each other’s successes and failures.” (</a:t>
            </a:r>
            <a:r>
              <a:rPr lang="en-US" sz="2400" dirty="0" err="1" smtClean="0"/>
              <a:t>Kania</a:t>
            </a:r>
            <a:r>
              <a:rPr lang="en-US" sz="2400" dirty="0" smtClean="0"/>
              <a:t> &amp; Kramer, p. 40</a:t>
            </a:r>
            <a:r>
              <a:rPr lang="en-US" sz="2000" dirty="0" smtClean="0"/>
              <a:t>)</a:t>
            </a:r>
            <a:endParaRPr lang="en-US" sz="2000" dirty="0"/>
          </a:p>
        </p:txBody>
      </p:sp>
      <p:pic>
        <p:nvPicPr>
          <p:cNvPr id="4" name="Picture 3" descr="I:\logos\New CityMatCH Logo\CityMatCH_Logo_NEW(2)\CityMatCH Logo NEW\High Resolution\CityMatCH_fullcolor_nosloga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900" y="131015"/>
            <a:ext cx="1249680" cy="903605"/>
          </a:xfrm>
          <a:prstGeom prst="rect">
            <a:avLst/>
          </a:prstGeom>
          <a:noFill/>
          <a:ln>
            <a:noFill/>
          </a:ln>
        </p:spPr>
      </p:pic>
      <p:pic>
        <p:nvPicPr>
          <p:cNvPr id="5" name="Picture 4" descr="W:\All Work Group\Work Group Website\Timeline JS - Anniversary Timeline\Images\KUWG_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8631" y="131015"/>
            <a:ext cx="1009650" cy="1009650"/>
          </a:xfrm>
          <a:prstGeom prst="rect">
            <a:avLst/>
          </a:prstGeom>
          <a:noFill/>
          <a:ln>
            <a:noFill/>
          </a:ln>
        </p:spPr>
      </p:pic>
    </p:spTree>
    <p:extLst>
      <p:ext uri="{BB962C8B-B14F-4D97-AF65-F5344CB8AC3E}">
        <p14:creationId xmlns:p14="http://schemas.microsoft.com/office/powerpoint/2010/main" val="2705218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100</TotalTime>
  <Words>775</Words>
  <Application>Microsoft Office PowerPoint</Application>
  <PresentationFormat>Custom</PresentationFormat>
  <Paragraphs>61</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Facet</vt:lpstr>
      <vt:lpstr>Positing Change in  Lives Through Evidence-inspired,  United Action and Community Service</vt:lpstr>
      <vt:lpstr>Positing change:  Who wants it and why?*</vt:lpstr>
      <vt:lpstr>PowerPoint Presentation</vt:lpstr>
      <vt:lpstr>PowerPoint Presentation</vt:lpstr>
      <vt:lpstr>PowerPoint Presentation</vt:lpstr>
      <vt:lpstr>Lives are changed – with unanticipated consequences</vt:lpstr>
      <vt:lpstr>Collective impact in Larnage, Torbeck Commune, South Department, Haiti</vt:lpstr>
      <vt:lpstr>“Collective Impact,” John Kania &amp; Mark Kramer.  Stanford Social Innovation Review. Winter 2011.</vt:lpstr>
      <vt:lpstr>Collective impact = United Action Learning Collaborative  Best Change Process Assessment</vt:lpstr>
      <vt:lpstr>Service – Collective impact is “a new way of seeing, learning, and doing that marries emergent solutions with intentional outcomes.” (Kania &amp; Kramer, 2013;3*)</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Positing Change in  Lives Through Evidence-inspired,  United Action and Community Service</dc:title>
  <dc:creator>Hogue, Carol J</dc:creator>
  <cp:lastModifiedBy>Podium Guest</cp:lastModifiedBy>
  <cp:revision>11</cp:revision>
  <dcterms:created xsi:type="dcterms:W3CDTF">2016-04-19T00:57:26Z</dcterms:created>
  <dcterms:modified xsi:type="dcterms:W3CDTF">2016-04-19T12:23:27Z</dcterms:modified>
</cp:coreProperties>
</file>