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64" r:id="rId3"/>
    <p:sldId id="290" r:id="rId4"/>
    <p:sldId id="267" r:id="rId5"/>
    <p:sldId id="265" r:id="rId6"/>
    <p:sldId id="291" r:id="rId7"/>
    <p:sldId id="292" r:id="rId8"/>
    <p:sldId id="266" r:id="rId9"/>
    <p:sldId id="269" r:id="rId10"/>
    <p:sldId id="289" r:id="rId11"/>
    <p:sldId id="293" r:id="rId12"/>
    <p:sldId id="272" r:id="rId13"/>
    <p:sldId id="275" r:id="rId14"/>
    <p:sldId id="276" r:id="rId15"/>
    <p:sldId id="279" r:id="rId16"/>
    <p:sldId id="281" r:id="rId17"/>
    <p:sldId id="284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953" autoAdjust="0"/>
  </p:normalViewPr>
  <p:slideViewPr>
    <p:cSldViewPr snapToGrid="0" snapToObjects="1">
      <p:cViewPr>
        <p:scale>
          <a:sx n="100" d="100"/>
          <a:sy n="100" d="100"/>
        </p:scale>
        <p:origin x="-1344" y="-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Intervention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6th Grade</c:v>
                </c:pt>
                <c:pt idx="1">
                  <c:v>7th Grade</c:v>
                </c:pt>
                <c:pt idx="2">
                  <c:v>8th Grade</c:v>
                </c:pt>
                <c:pt idx="3">
                  <c:v>9th Grade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0.5</c:v>
                </c:pt>
                <c:pt idx="1">
                  <c:v>0.22</c:v>
                </c:pt>
                <c:pt idx="2">
                  <c:v>0.5</c:v>
                </c:pt>
                <c:pt idx="3">
                  <c:v>0.22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Control </c:v>
                </c:pt>
              </c:strCache>
            </c:strRef>
          </c:tx>
          <c:invertIfNegative val="0"/>
          <c:cat>
            <c:strRef>
              <c:f>Sheet1!$A$3:$A$6</c:f>
              <c:strCache>
                <c:ptCount val="4"/>
                <c:pt idx="0">
                  <c:v>6th Grade</c:v>
                </c:pt>
                <c:pt idx="1">
                  <c:v>7th Grade</c:v>
                </c:pt>
                <c:pt idx="2">
                  <c:v>8th Grade</c:v>
                </c:pt>
                <c:pt idx="3">
                  <c:v>9th Grade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0.22</c:v>
                </c:pt>
                <c:pt idx="1">
                  <c:v>0.5</c:v>
                </c:pt>
                <c:pt idx="2">
                  <c:v>0.5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75868104"/>
        <c:axId val="2075871080"/>
      </c:barChart>
      <c:catAx>
        <c:axId val="2075868104"/>
        <c:scaling>
          <c:orientation val="minMax"/>
        </c:scaling>
        <c:delete val="0"/>
        <c:axPos val="b"/>
        <c:majorTickMark val="out"/>
        <c:minorTickMark val="none"/>
        <c:tickLblPos val="nextTo"/>
        <c:crossAx val="2075871080"/>
        <c:crosses val="autoZero"/>
        <c:auto val="1"/>
        <c:lblAlgn val="ctr"/>
        <c:lblOffset val="100"/>
        <c:noMultiLvlLbl val="0"/>
      </c:catAx>
      <c:valAx>
        <c:axId val="2075871080"/>
        <c:scaling>
          <c:orientation val="minMax"/>
          <c:max val="1.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75868104"/>
        <c:crosses val="autoZero"/>
        <c:crossBetween val="between"/>
        <c:minorUnit val="0.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AFEE67-D478-FF4E-B98E-E6498CE1BB7C}" type="doc">
      <dgm:prSet loTypeId="urn:microsoft.com/office/officeart/2005/8/layout/cycle5" loCatId="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BB2BA0E0-903C-E647-98AB-B312A08E6988}">
      <dgm:prSet phldrT="[Text]" custT="1"/>
      <dgm:spPr/>
      <dgm:t>
        <a:bodyPr/>
        <a:lstStyle/>
        <a:p>
          <a:r>
            <a:rPr lang="en-US" sz="1800" dirty="0" smtClean="0">
              <a:latin typeface="Minio Pro"/>
              <a:cs typeface="Minio Pro"/>
            </a:rPr>
            <a:t>Personal Characteristics</a:t>
          </a:r>
          <a:endParaRPr lang="en-US" sz="1800" dirty="0">
            <a:latin typeface="Minio Pro"/>
            <a:cs typeface="Minio Pro"/>
          </a:endParaRPr>
        </a:p>
      </dgm:t>
    </dgm:pt>
    <dgm:pt modelId="{55CFC5A9-E11E-F846-8BDB-B3411689F27A}" type="parTrans" cxnId="{6B25A76F-C347-E349-811D-A06C324559A1}">
      <dgm:prSet/>
      <dgm:spPr/>
      <dgm:t>
        <a:bodyPr/>
        <a:lstStyle/>
        <a:p>
          <a:endParaRPr lang="en-US"/>
        </a:p>
      </dgm:t>
    </dgm:pt>
    <dgm:pt modelId="{596F280A-1751-E746-996C-83EF448ACB70}" type="sibTrans" cxnId="{6B25A76F-C347-E349-811D-A06C324559A1}">
      <dgm:prSet/>
      <dgm:spPr/>
      <dgm:t>
        <a:bodyPr/>
        <a:lstStyle/>
        <a:p>
          <a:endParaRPr lang="en-US"/>
        </a:p>
      </dgm:t>
    </dgm:pt>
    <dgm:pt modelId="{CF5FAE9A-DEA6-B642-9EDA-1B4BA0B8FB92}">
      <dgm:prSet phldrT="[Text]" custT="1"/>
      <dgm:spPr/>
      <dgm:t>
        <a:bodyPr/>
        <a:lstStyle/>
        <a:p>
          <a:r>
            <a:rPr lang="en-US" sz="1800" dirty="0" smtClean="0">
              <a:latin typeface="Minio Pro"/>
              <a:cs typeface="Minio Pro"/>
            </a:rPr>
            <a:t>Environmental Risk Factors</a:t>
          </a:r>
          <a:endParaRPr lang="en-US" sz="1800" dirty="0">
            <a:latin typeface="Minio Pro"/>
            <a:cs typeface="Minio Pro"/>
          </a:endParaRPr>
        </a:p>
      </dgm:t>
    </dgm:pt>
    <dgm:pt modelId="{5A335849-D292-D040-8DF9-C4CB9342C7C9}" type="parTrans" cxnId="{39B18539-76D1-0942-A830-F34CEDA5FD7B}">
      <dgm:prSet/>
      <dgm:spPr/>
      <dgm:t>
        <a:bodyPr/>
        <a:lstStyle/>
        <a:p>
          <a:endParaRPr lang="en-US"/>
        </a:p>
      </dgm:t>
    </dgm:pt>
    <dgm:pt modelId="{A24384F9-B251-5943-A384-C0CF0570A5D6}" type="sibTrans" cxnId="{39B18539-76D1-0942-A830-F34CEDA5FD7B}">
      <dgm:prSet/>
      <dgm:spPr/>
      <dgm:t>
        <a:bodyPr/>
        <a:lstStyle/>
        <a:p>
          <a:endParaRPr lang="en-US"/>
        </a:p>
      </dgm:t>
    </dgm:pt>
    <dgm:pt modelId="{E0E79102-9AA4-CE4F-BDF6-E48AA4855AEA}">
      <dgm:prSet phldrT="[Text]" custT="1"/>
      <dgm:spPr/>
      <dgm:t>
        <a:bodyPr/>
        <a:lstStyle/>
        <a:p>
          <a:r>
            <a:rPr lang="en-US" sz="1800" dirty="0" smtClean="0">
              <a:latin typeface="Minio Pro"/>
              <a:cs typeface="Minio Pro"/>
            </a:rPr>
            <a:t>Environmental Characteristics </a:t>
          </a:r>
          <a:endParaRPr lang="en-US" sz="1800" dirty="0">
            <a:latin typeface="Minio Pro"/>
            <a:cs typeface="Minio Pro"/>
          </a:endParaRPr>
        </a:p>
      </dgm:t>
    </dgm:pt>
    <dgm:pt modelId="{6607BF94-00A9-AE42-8367-BE77A170FBDD}" type="parTrans" cxnId="{2436F91C-AA85-A845-B2D5-CBD58A695415}">
      <dgm:prSet/>
      <dgm:spPr/>
      <dgm:t>
        <a:bodyPr/>
        <a:lstStyle/>
        <a:p>
          <a:endParaRPr lang="en-US"/>
        </a:p>
      </dgm:t>
    </dgm:pt>
    <dgm:pt modelId="{CD81A5B9-59BD-E44F-B5CE-0214206DD8D8}" type="sibTrans" cxnId="{2436F91C-AA85-A845-B2D5-CBD58A695415}">
      <dgm:prSet/>
      <dgm:spPr/>
      <dgm:t>
        <a:bodyPr/>
        <a:lstStyle/>
        <a:p>
          <a:endParaRPr lang="en-US"/>
        </a:p>
      </dgm:t>
    </dgm:pt>
    <dgm:pt modelId="{E42A6BAC-1D12-B642-9E77-C65F407D5FEA}">
      <dgm:prSet phldrT="[Text]" custT="1"/>
      <dgm:spPr/>
      <dgm:t>
        <a:bodyPr/>
        <a:lstStyle/>
        <a:p>
          <a:r>
            <a:rPr lang="en-US" sz="1800" dirty="0" smtClean="0">
              <a:latin typeface="Minio Pro"/>
              <a:cs typeface="Minio Pro"/>
            </a:rPr>
            <a:t>Health Risk Factors</a:t>
          </a:r>
          <a:endParaRPr lang="en-US" sz="1800" dirty="0">
            <a:latin typeface="Minio Pro"/>
            <a:cs typeface="Minio Pro"/>
          </a:endParaRPr>
        </a:p>
      </dgm:t>
    </dgm:pt>
    <dgm:pt modelId="{F537502C-BED1-754D-AECA-EE0A96D671B3}" type="parTrans" cxnId="{7D3DF56C-B450-6F4F-84F3-E14664D0A804}">
      <dgm:prSet/>
      <dgm:spPr/>
      <dgm:t>
        <a:bodyPr/>
        <a:lstStyle/>
        <a:p>
          <a:endParaRPr lang="en-US"/>
        </a:p>
      </dgm:t>
    </dgm:pt>
    <dgm:pt modelId="{77B2E362-6052-1945-8215-39122D05131B}" type="sibTrans" cxnId="{7D3DF56C-B450-6F4F-84F3-E14664D0A804}">
      <dgm:prSet/>
      <dgm:spPr/>
      <dgm:t>
        <a:bodyPr/>
        <a:lstStyle/>
        <a:p>
          <a:endParaRPr lang="en-US"/>
        </a:p>
      </dgm:t>
    </dgm:pt>
    <dgm:pt modelId="{DFA7FFF7-BF5E-184B-B5CF-09C74CDB2573}">
      <dgm:prSet phldrT="[Text]" custT="1"/>
      <dgm:spPr/>
      <dgm:t>
        <a:bodyPr/>
        <a:lstStyle/>
        <a:p>
          <a:r>
            <a:rPr lang="en-US" sz="1800" dirty="0" smtClean="0">
              <a:latin typeface="Minio Pro"/>
              <a:cs typeface="Minio Pro"/>
            </a:rPr>
            <a:t>Compound Risk Factors</a:t>
          </a:r>
          <a:endParaRPr lang="en-US" sz="1800" dirty="0">
            <a:latin typeface="Minio Pro"/>
            <a:cs typeface="Minio Pro"/>
          </a:endParaRPr>
        </a:p>
      </dgm:t>
    </dgm:pt>
    <dgm:pt modelId="{D77F2E6C-5B75-4E4F-BA76-CA5D486E549B}" type="parTrans" cxnId="{799958B9-FADC-7849-A69A-5093BA7182AC}">
      <dgm:prSet/>
      <dgm:spPr/>
      <dgm:t>
        <a:bodyPr/>
        <a:lstStyle/>
        <a:p>
          <a:endParaRPr lang="en-US"/>
        </a:p>
      </dgm:t>
    </dgm:pt>
    <dgm:pt modelId="{6DF42212-AB14-834D-96FE-A9BA343597DF}" type="sibTrans" cxnId="{799958B9-FADC-7849-A69A-5093BA7182AC}">
      <dgm:prSet/>
      <dgm:spPr/>
      <dgm:t>
        <a:bodyPr/>
        <a:lstStyle/>
        <a:p>
          <a:endParaRPr lang="en-US"/>
        </a:p>
      </dgm:t>
    </dgm:pt>
    <dgm:pt modelId="{1592EE78-B5C9-3D47-AC39-69E1B8FF1523}">
      <dgm:prSet phldrT="[Text]" custT="1"/>
      <dgm:spPr/>
      <dgm:t>
        <a:bodyPr/>
        <a:lstStyle/>
        <a:p>
          <a:pPr algn="ctr"/>
          <a:r>
            <a:rPr lang="en-US" sz="1800" dirty="0" smtClean="0">
              <a:latin typeface="Minio Pro"/>
              <a:cs typeface="Minio Pro"/>
            </a:rPr>
            <a:t>Health Characteristics</a:t>
          </a:r>
          <a:endParaRPr lang="en-US" sz="1800" dirty="0">
            <a:latin typeface="Minio Pro"/>
            <a:cs typeface="Minio Pro"/>
          </a:endParaRPr>
        </a:p>
      </dgm:t>
    </dgm:pt>
    <dgm:pt modelId="{DEC08FEB-B3A8-3A41-97C3-04ACF895F8BA}" type="parTrans" cxnId="{1B467ECF-8564-CF47-A80E-986EFA898BDD}">
      <dgm:prSet/>
      <dgm:spPr/>
      <dgm:t>
        <a:bodyPr/>
        <a:lstStyle/>
        <a:p>
          <a:endParaRPr lang="en-US"/>
        </a:p>
      </dgm:t>
    </dgm:pt>
    <dgm:pt modelId="{E1E09702-7957-A44D-8A98-A43B36ADCB03}" type="sibTrans" cxnId="{1B467ECF-8564-CF47-A80E-986EFA898BDD}">
      <dgm:prSet/>
      <dgm:spPr/>
      <dgm:t>
        <a:bodyPr/>
        <a:lstStyle/>
        <a:p>
          <a:endParaRPr lang="en-US"/>
        </a:p>
      </dgm:t>
    </dgm:pt>
    <dgm:pt modelId="{EC438F5D-89DA-0642-B263-F32B1AA63886}" type="pres">
      <dgm:prSet presAssocID="{E7AFEE67-D478-FF4E-B98E-E6498CE1BB7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A35B04-7697-2F4F-A694-97D0B2E330D1}" type="pres">
      <dgm:prSet presAssocID="{BB2BA0E0-903C-E647-98AB-B312A08E6988}" presName="node" presStyleLbl="node1" presStyleIdx="0" presStyleCnt="6" custScaleX="1625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2B74F6-445C-F649-8FBC-5A8A6A92AA73}" type="pres">
      <dgm:prSet presAssocID="{BB2BA0E0-903C-E647-98AB-B312A08E6988}" presName="spNode" presStyleCnt="0"/>
      <dgm:spPr/>
    </dgm:pt>
    <dgm:pt modelId="{1F620CD6-C589-0549-BFB2-5F0ED4B3FA94}" type="pres">
      <dgm:prSet presAssocID="{596F280A-1751-E746-996C-83EF448ACB70}" presName="sibTrans" presStyleLbl="sibTrans1D1" presStyleIdx="0" presStyleCnt="6"/>
      <dgm:spPr/>
      <dgm:t>
        <a:bodyPr/>
        <a:lstStyle/>
        <a:p>
          <a:endParaRPr lang="en-US"/>
        </a:p>
      </dgm:t>
    </dgm:pt>
    <dgm:pt modelId="{062999A2-EE2B-6744-87EA-E7C14183D7CD}" type="pres">
      <dgm:prSet presAssocID="{CF5FAE9A-DEA6-B642-9EDA-1B4BA0B8FB92}" presName="node" presStyleLbl="node1" presStyleIdx="1" presStyleCnt="6" custScaleX="1528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B5AF76-2440-AF49-8A44-C06518CD6F51}" type="pres">
      <dgm:prSet presAssocID="{CF5FAE9A-DEA6-B642-9EDA-1B4BA0B8FB92}" presName="spNode" presStyleCnt="0"/>
      <dgm:spPr/>
    </dgm:pt>
    <dgm:pt modelId="{EC5E73FB-342E-794A-B28A-C7969FA386A9}" type="pres">
      <dgm:prSet presAssocID="{A24384F9-B251-5943-A384-C0CF0570A5D6}" presName="sibTrans" presStyleLbl="sibTrans1D1" presStyleIdx="1" presStyleCnt="6"/>
      <dgm:spPr/>
      <dgm:t>
        <a:bodyPr/>
        <a:lstStyle/>
        <a:p>
          <a:endParaRPr lang="en-US"/>
        </a:p>
      </dgm:t>
    </dgm:pt>
    <dgm:pt modelId="{5B86A4D3-810D-6E49-B4FD-BBDC1F5049DD}" type="pres">
      <dgm:prSet presAssocID="{E0E79102-9AA4-CE4F-BDF6-E48AA4855AEA}" presName="node" presStyleLbl="node1" presStyleIdx="2" presStyleCnt="6" custScaleX="162835" custRadScaleRad="96768" custRadScaleInc="-175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923DE-E8DD-B744-9083-F3A24E9166C2}" type="pres">
      <dgm:prSet presAssocID="{E0E79102-9AA4-CE4F-BDF6-E48AA4855AEA}" presName="spNode" presStyleCnt="0"/>
      <dgm:spPr/>
    </dgm:pt>
    <dgm:pt modelId="{629B53F8-EC5C-D04C-AA10-4CD93B8D6F0C}" type="pres">
      <dgm:prSet presAssocID="{CD81A5B9-59BD-E44F-B5CE-0214206DD8D8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445FC2E-3358-D64A-9F3E-E3A3D33ECE91}" type="pres">
      <dgm:prSet presAssocID="{E42A6BAC-1D12-B642-9E77-C65F407D5FEA}" presName="node" presStyleLbl="node1" presStyleIdx="3" presStyleCnt="6" custScaleX="169326" custRadScaleRad="111956" custRadScaleInc="-7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8695EC-6C01-B149-B706-8ED4F2D72D47}" type="pres">
      <dgm:prSet presAssocID="{E42A6BAC-1D12-B642-9E77-C65F407D5FEA}" presName="spNode" presStyleCnt="0"/>
      <dgm:spPr/>
    </dgm:pt>
    <dgm:pt modelId="{F95A1B3B-25AB-9546-9CF6-632EE58B8562}" type="pres">
      <dgm:prSet presAssocID="{77B2E362-6052-1945-8215-39122D05131B}" presName="sibTrans" presStyleLbl="sibTrans1D1" presStyleIdx="3" presStyleCnt="6"/>
      <dgm:spPr/>
      <dgm:t>
        <a:bodyPr/>
        <a:lstStyle/>
        <a:p>
          <a:endParaRPr lang="en-US"/>
        </a:p>
      </dgm:t>
    </dgm:pt>
    <dgm:pt modelId="{9637E125-C824-734F-9AF5-C63A8F30A679}" type="pres">
      <dgm:prSet presAssocID="{1592EE78-B5C9-3D47-AC39-69E1B8FF1523}" presName="node" presStyleLbl="node1" presStyleIdx="4" presStyleCnt="6" custScaleX="158551" custRadScaleRad="99572" custRadScaleInc="117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7E7636-0302-9C42-AB3C-C423C0ECB168}" type="pres">
      <dgm:prSet presAssocID="{1592EE78-B5C9-3D47-AC39-69E1B8FF1523}" presName="spNode" presStyleCnt="0"/>
      <dgm:spPr/>
    </dgm:pt>
    <dgm:pt modelId="{301A61ED-BA15-BA41-AB84-AB65EF4E743E}" type="pres">
      <dgm:prSet presAssocID="{E1E09702-7957-A44D-8A98-A43B36ADCB03}" presName="sibTrans" presStyleLbl="sibTrans1D1" presStyleIdx="4" presStyleCnt="6"/>
      <dgm:spPr/>
      <dgm:t>
        <a:bodyPr/>
        <a:lstStyle/>
        <a:p>
          <a:endParaRPr lang="en-US"/>
        </a:p>
      </dgm:t>
    </dgm:pt>
    <dgm:pt modelId="{B3515C7A-3EC8-8E40-B428-F2B5E5B89B73}" type="pres">
      <dgm:prSet presAssocID="{DFA7FFF7-BF5E-184B-B5CF-09C74CDB2573}" presName="node" presStyleLbl="node1" presStyleIdx="5" presStyleCnt="6" custScaleX="1460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27990-72B2-6F40-A7CB-199B402677CF}" type="pres">
      <dgm:prSet presAssocID="{DFA7FFF7-BF5E-184B-B5CF-09C74CDB2573}" presName="spNode" presStyleCnt="0"/>
      <dgm:spPr/>
    </dgm:pt>
    <dgm:pt modelId="{A216DC60-3D17-6847-A2E6-C46FF9677594}" type="pres">
      <dgm:prSet presAssocID="{6DF42212-AB14-834D-96FE-A9BA343597DF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39B18539-76D1-0942-A830-F34CEDA5FD7B}" srcId="{E7AFEE67-D478-FF4E-B98E-E6498CE1BB7C}" destId="{CF5FAE9A-DEA6-B642-9EDA-1B4BA0B8FB92}" srcOrd="1" destOrd="0" parTransId="{5A335849-D292-D040-8DF9-C4CB9342C7C9}" sibTransId="{A24384F9-B251-5943-A384-C0CF0570A5D6}"/>
    <dgm:cxn modelId="{5FDFDCE0-4F99-904A-BBFA-59311B3A4E09}" type="presOf" srcId="{BB2BA0E0-903C-E647-98AB-B312A08E6988}" destId="{33A35B04-7697-2F4F-A694-97D0B2E330D1}" srcOrd="0" destOrd="0" presId="urn:microsoft.com/office/officeart/2005/8/layout/cycle5"/>
    <dgm:cxn modelId="{53D12170-3894-F543-8587-005D996C3648}" type="presOf" srcId="{77B2E362-6052-1945-8215-39122D05131B}" destId="{F95A1B3B-25AB-9546-9CF6-632EE58B8562}" srcOrd="0" destOrd="0" presId="urn:microsoft.com/office/officeart/2005/8/layout/cycle5"/>
    <dgm:cxn modelId="{3EC5334F-DF10-D44D-8124-747E00F61AAC}" type="presOf" srcId="{E1E09702-7957-A44D-8A98-A43B36ADCB03}" destId="{301A61ED-BA15-BA41-AB84-AB65EF4E743E}" srcOrd="0" destOrd="0" presId="urn:microsoft.com/office/officeart/2005/8/layout/cycle5"/>
    <dgm:cxn modelId="{8BFA23C2-67EC-0942-AB9B-7E5BA009711D}" type="presOf" srcId="{CD81A5B9-59BD-E44F-B5CE-0214206DD8D8}" destId="{629B53F8-EC5C-D04C-AA10-4CD93B8D6F0C}" srcOrd="0" destOrd="0" presId="urn:microsoft.com/office/officeart/2005/8/layout/cycle5"/>
    <dgm:cxn modelId="{7975CD69-4FE7-8445-82A1-F41291B7C349}" type="presOf" srcId="{DFA7FFF7-BF5E-184B-B5CF-09C74CDB2573}" destId="{B3515C7A-3EC8-8E40-B428-F2B5E5B89B73}" srcOrd="0" destOrd="0" presId="urn:microsoft.com/office/officeart/2005/8/layout/cycle5"/>
    <dgm:cxn modelId="{6B25A76F-C347-E349-811D-A06C324559A1}" srcId="{E7AFEE67-D478-FF4E-B98E-E6498CE1BB7C}" destId="{BB2BA0E0-903C-E647-98AB-B312A08E6988}" srcOrd="0" destOrd="0" parTransId="{55CFC5A9-E11E-F846-8BDB-B3411689F27A}" sibTransId="{596F280A-1751-E746-996C-83EF448ACB70}"/>
    <dgm:cxn modelId="{2436F91C-AA85-A845-B2D5-CBD58A695415}" srcId="{E7AFEE67-D478-FF4E-B98E-E6498CE1BB7C}" destId="{E0E79102-9AA4-CE4F-BDF6-E48AA4855AEA}" srcOrd="2" destOrd="0" parTransId="{6607BF94-00A9-AE42-8367-BE77A170FBDD}" sibTransId="{CD81A5B9-59BD-E44F-B5CE-0214206DD8D8}"/>
    <dgm:cxn modelId="{1B467ECF-8564-CF47-A80E-986EFA898BDD}" srcId="{E7AFEE67-D478-FF4E-B98E-E6498CE1BB7C}" destId="{1592EE78-B5C9-3D47-AC39-69E1B8FF1523}" srcOrd="4" destOrd="0" parTransId="{DEC08FEB-B3A8-3A41-97C3-04ACF895F8BA}" sibTransId="{E1E09702-7957-A44D-8A98-A43B36ADCB03}"/>
    <dgm:cxn modelId="{8AF63142-ACD6-CA4C-BBF2-8D29CADE8417}" type="presOf" srcId="{E0E79102-9AA4-CE4F-BDF6-E48AA4855AEA}" destId="{5B86A4D3-810D-6E49-B4FD-BBDC1F5049DD}" srcOrd="0" destOrd="0" presId="urn:microsoft.com/office/officeart/2005/8/layout/cycle5"/>
    <dgm:cxn modelId="{5E88E04B-5443-BE4D-B3C1-8B37E898E730}" type="presOf" srcId="{E42A6BAC-1D12-B642-9E77-C65F407D5FEA}" destId="{6445FC2E-3358-D64A-9F3E-E3A3D33ECE91}" srcOrd="0" destOrd="0" presId="urn:microsoft.com/office/officeart/2005/8/layout/cycle5"/>
    <dgm:cxn modelId="{7D3DF56C-B450-6F4F-84F3-E14664D0A804}" srcId="{E7AFEE67-D478-FF4E-B98E-E6498CE1BB7C}" destId="{E42A6BAC-1D12-B642-9E77-C65F407D5FEA}" srcOrd="3" destOrd="0" parTransId="{F537502C-BED1-754D-AECA-EE0A96D671B3}" sibTransId="{77B2E362-6052-1945-8215-39122D05131B}"/>
    <dgm:cxn modelId="{819826B7-314A-D84B-8587-624030E47D76}" type="presOf" srcId="{CF5FAE9A-DEA6-B642-9EDA-1B4BA0B8FB92}" destId="{062999A2-EE2B-6744-87EA-E7C14183D7CD}" srcOrd="0" destOrd="0" presId="urn:microsoft.com/office/officeart/2005/8/layout/cycle5"/>
    <dgm:cxn modelId="{B5E4A627-A128-4646-BA0D-2EB5F0D392D3}" type="presOf" srcId="{596F280A-1751-E746-996C-83EF448ACB70}" destId="{1F620CD6-C589-0549-BFB2-5F0ED4B3FA94}" srcOrd="0" destOrd="0" presId="urn:microsoft.com/office/officeart/2005/8/layout/cycle5"/>
    <dgm:cxn modelId="{B3DF63FD-A988-AF4A-8A07-54151C6F5DC5}" type="presOf" srcId="{A24384F9-B251-5943-A384-C0CF0570A5D6}" destId="{EC5E73FB-342E-794A-B28A-C7969FA386A9}" srcOrd="0" destOrd="0" presId="urn:microsoft.com/office/officeart/2005/8/layout/cycle5"/>
    <dgm:cxn modelId="{46BF9F12-0E63-6540-B543-584900CB4FF6}" type="presOf" srcId="{E7AFEE67-D478-FF4E-B98E-E6498CE1BB7C}" destId="{EC438F5D-89DA-0642-B263-F32B1AA63886}" srcOrd="0" destOrd="0" presId="urn:microsoft.com/office/officeart/2005/8/layout/cycle5"/>
    <dgm:cxn modelId="{1C71D160-9881-FD41-A63D-2E38A9DFBC59}" type="presOf" srcId="{6DF42212-AB14-834D-96FE-A9BA343597DF}" destId="{A216DC60-3D17-6847-A2E6-C46FF9677594}" srcOrd="0" destOrd="0" presId="urn:microsoft.com/office/officeart/2005/8/layout/cycle5"/>
    <dgm:cxn modelId="{799958B9-FADC-7849-A69A-5093BA7182AC}" srcId="{E7AFEE67-D478-FF4E-B98E-E6498CE1BB7C}" destId="{DFA7FFF7-BF5E-184B-B5CF-09C74CDB2573}" srcOrd="5" destOrd="0" parTransId="{D77F2E6C-5B75-4E4F-BA76-CA5D486E549B}" sibTransId="{6DF42212-AB14-834D-96FE-A9BA343597DF}"/>
    <dgm:cxn modelId="{2F7D766F-3722-0948-ACB4-CE20AE4072BB}" type="presOf" srcId="{1592EE78-B5C9-3D47-AC39-69E1B8FF1523}" destId="{9637E125-C824-734F-9AF5-C63A8F30A679}" srcOrd="0" destOrd="0" presId="urn:microsoft.com/office/officeart/2005/8/layout/cycle5"/>
    <dgm:cxn modelId="{B0A1A800-813E-204F-B337-AC050D3F8FCF}" type="presParOf" srcId="{EC438F5D-89DA-0642-B263-F32B1AA63886}" destId="{33A35B04-7697-2F4F-A694-97D0B2E330D1}" srcOrd="0" destOrd="0" presId="urn:microsoft.com/office/officeart/2005/8/layout/cycle5"/>
    <dgm:cxn modelId="{F390381E-75E9-9844-9AD5-F1689CA11C08}" type="presParOf" srcId="{EC438F5D-89DA-0642-B263-F32B1AA63886}" destId="{DF2B74F6-445C-F649-8FBC-5A8A6A92AA73}" srcOrd="1" destOrd="0" presId="urn:microsoft.com/office/officeart/2005/8/layout/cycle5"/>
    <dgm:cxn modelId="{0094E81A-231C-0F48-A52F-D6C8F755D5F4}" type="presParOf" srcId="{EC438F5D-89DA-0642-B263-F32B1AA63886}" destId="{1F620CD6-C589-0549-BFB2-5F0ED4B3FA94}" srcOrd="2" destOrd="0" presId="urn:microsoft.com/office/officeart/2005/8/layout/cycle5"/>
    <dgm:cxn modelId="{91EBCEC5-7609-0C4B-B551-468A4F916249}" type="presParOf" srcId="{EC438F5D-89DA-0642-B263-F32B1AA63886}" destId="{062999A2-EE2B-6744-87EA-E7C14183D7CD}" srcOrd="3" destOrd="0" presId="urn:microsoft.com/office/officeart/2005/8/layout/cycle5"/>
    <dgm:cxn modelId="{60B7D30D-93B4-9E41-A760-A806ABA0C3CC}" type="presParOf" srcId="{EC438F5D-89DA-0642-B263-F32B1AA63886}" destId="{C8B5AF76-2440-AF49-8A44-C06518CD6F51}" srcOrd="4" destOrd="0" presId="urn:microsoft.com/office/officeart/2005/8/layout/cycle5"/>
    <dgm:cxn modelId="{0B6235AA-FAF8-8E44-87CD-5EDECFD8D71D}" type="presParOf" srcId="{EC438F5D-89DA-0642-B263-F32B1AA63886}" destId="{EC5E73FB-342E-794A-B28A-C7969FA386A9}" srcOrd="5" destOrd="0" presId="urn:microsoft.com/office/officeart/2005/8/layout/cycle5"/>
    <dgm:cxn modelId="{5B4BF5A3-72DC-7F43-B733-EB8EF53AB798}" type="presParOf" srcId="{EC438F5D-89DA-0642-B263-F32B1AA63886}" destId="{5B86A4D3-810D-6E49-B4FD-BBDC1F5049DD}" srcOrd="6" destOrd="0" presId="urn:microsoft.com/office/officeart/2005/8/layout/cycle5"/>
    <dgm:cxn modelId="{0E1F270B-8815-DB43-8C46-03F181C53884}" type="presParOf" srcId="{EC438F5D-89DA-0642-B263-F32B1AA63886}" destId="{E71923DE-E8DD-B744-9083-F3A24E9166C2}" srcOrd="7" destOrd="0" presId="urn:microsoft.com/office/officeart/2005/8/layout/cycle5"/>
    <dgm:cxn modelId="{B5FACEF3-F659-7C40-B42E-33FB3F560942}" type="presParOf" srcId="{EC438F5D-89DA-0642-B263-F32B1AA63886}" destId="{629B53F8-EC5C-D04C-AA10-4CD93B8D6F0C}" srcOrd="8" destOrd="0" presId="urn:microsoft.com/office/officeart/2005/8/layout/cycle5"/>
    <dgm:cxn modelId="{E96B5670-EFE3-2245-A361-B979E0A047C1}" type="presParOf" srcId="{EC438F5D-89DA-0642-B263-F32B1AA63886}" destId="{6445FC2E-3358-D64A-9F3E-E3A3D33ECE91}" srcOrd="9" destOrd="0" presId="urn:microsoft.com/office/officeart/2005/8/layout/cycle5"/>
    <dgm:cxn modelId="{05183D3B-B5FD-604B-A9F5-88688CE4D2D6}" type="presParOf" srcId="{EC438F5D-89DA-0642-B263-F32B1AA63886}" destId="{7A8695EC-6C01-B149-B706-8ED4F2D72D47}" srcOrd="10" destOrd="0" presId="urn:microsoft.com/office/officeart/2005/8/layout/cycle5"/>
    <dgm:cxn modelId="{7D85A0F4-C17C-D64D-850E-48206290CEA9}" type="presParOf" srcId="{EC438F5D-89DA-0642-B263-F32B1AA63886}" destId="{F95A1B3B-25AB-9546-9CF6-632EE58B8562}" srcOrd="11" destOrd="0" presId="urn:microsoft.com/office/officeart/2005/8/layout/cycle5"/>
    <dgm:cxn modelId="{71FBB070-B1D7-A249-8059-02558EF68057}" type="presParOf" srcId="{EC438F5D-89DA-0642-B263-F32B1AA63886}" destId="{9637E125-C824-734F-9AF5-C63A8F30A679}" srcOrd="12" destOrd="0" presId="urn:microsoft.com/office/officeart/2005/8/layout/cycle5"/>
    <dgm:cxn modelId="{E584ABDF-EA69-834F-B92B-6B132A914AEB}" type="presParOf" srcId="{EC438F5D-89DA-0642-B263-F32B1AA63886}" destId="{CA7E7636-0302-9C42-AB3C-C423C0ECB168}" srcOrd="13" destOrd="0" presId="urn:microsoft.com/office/officeart/2005/8/layout/cycle5"/>
    <dgm:cxn modelId="{9C9BD1CB-BDF4-9D43-8AA2-AF0B4763C143}" type="presParOf" srcId="{EC438F5D-89DA-0642-B263-F32B1AA63886}" destId="{301A61ED-BA15-BA41-AB84-AB65EF4E743E}" srcOrd="14" destOrd="0" presId="urn:microsoft.com/office/officeart/2005/8/layout/cycle5"/>
    <dgm:cxn modelId="{426F2ADE-D8A1-8141-9C04-7CA9E74085E6}" type="presParOf" srcId="{EC438F5D-89DA-0642-B263-F32B1AA63886}" destId="{B3515C7A-3EC8-8E40-B428-F2B5E5B89B73}" srcOrd="15" destOrd="0" presId="urn:microsoft.com/office/officeart/2005/8/layout/cycle5"/>
    <dgm:cxn modelId="{61B73B07-4534-1048-813B-08BB35FE1945}" type="presParOf" srcId="{EC438F5D-89DA-0642-B263-F32B1AA63886}" destId="{0F227990-72B2-6F40-A7CB-199B402677CF}" srcOrd="16" destOrd="0" presId="urn:microsoft.com/office/officeart/2005/8/layout/cycle5"/>
    <dgm:cxn modelId="{080F0263-21CD-BF45-87F0-DF9FBDD126AD}" type="presParOf" srcId="{EC438F5D-89DA-0642-B263-F32B1AA63886}" destId="{A216DC60-3D17-6847-A2E6-C46FF9677594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A35B04-7697-2F4F-A694-97D0B2E330D1}">
      <dsp:nvSpPr>
        <dsp:cNvPr id="0" name=""/>
        <dsp:cNvSpPr/>
      </dsp:nvSpPr>
      <dsp:spPr>
        <a:xfrm>
          <a:off x="2147282" y="1965"/>
          <a:ext cx="1778003" cy="71102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Personal Characteristics</a:t>
          </a:r>
          <a:endParaRPr lang="en-US" sz="1800" kern="1200" dirty="0">
            <a:latin typeface="Minio Pro"/>
            <a:cs typeface="Minio Pro"/>
          </a:endParaRPr>
        </a:p>
      </dsp:txBody>
      <dsp:txXfrm>
        <a:off x="2181991" y="36674"/>
        <a:ext cx="1708585" cy="641608"/>
      </dsp:txXfrm>
    </dsp:sp>
    <dsp:sp modelId="{1F620CD6-C589-0549-BFB2-5F0ED4B3FA94}">
      <dsp:nvSpPr>
        <dsp:cNvPr id="0" name=""/>
        <dsp:cNvSpPr/>
      </dsp:nvSpPr>
      <dsp:spPr>
        <a:xfrm>
          <a:off x="1361763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2624507" y="295555"/>
              </a:moveTo>
              <a:arcTo wR="1674521" hR="1674521" stAng="18273805" swAng="4509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2999A2-EE2B-6744-87EA-E7C14183D7CD}">
      <dsp:nvSpPr>
        <dsp:cNvPr id="0" name=""/>
        <dsp:cNvSpPr/>
      </dsp:nvSpPr>
      <dsp:spPr>
        <a:xfrm>
          <a:off x="3650639" y="839226"/>
          <a:ext cx="1671644" cy="711026"/>
        </a:xfrm>
        <a:prstGeom prst="roundRect">
          <a:avLst/>
        </a:prstGeom>
        <a:gradFill rotWithShape="0">
          <a:gsLst>
            <a:gs pos="0">
              <a:schemeClr val="accent3">
                <a:hueOff val="2250053"/>
                <a:satOff val="-3376"/>
                <a:lumOff val="-54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250053"/>
                <a:satOff val="-3376"/>
                <a:lumOff val="-54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Environmental Risk Factors</a:t>
          </a:r>
          <a:endParaRPr lang="en-US" sz="1800" kern="1200" dirty="0">
            <a:latin typeface="Minio Pro"/>
            <a:cs typeface="Minio Pro"/>
          </a:endParaRPr>
        </a:p>
      </dsp:txBody>
      <dsp:txXfrm>
        <a:off x="3685348" y="873935"/>
        <a:ext cx="1602226" cy="641608"/>
      </dsp:txXfrm>
    </dsp:sp>
    <dsp:sp modelId="{EC5E73FB-342E-794A-B28A-C7969FA386A9}">
      <dsp:nvSpPr>
        <dsp:cNvPr id="0" name=""/>
        <dsp:cNvSpPr/>
      </dsp:nvSpPr>
      <dsp:spPr>
        <a:xfrm>
          <a:off x="1333707" y="251640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335988" y="1465841"/>
              </a:moveTo>
              <a:arcTo wR="1674521" hR="1674521" stAng="21170470" swAng="1065772"/>
            </a:path>
          </a:pathLst>
        </a:custGeom>
        <a:noFill/>
        <a:ln w="9525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6A4D3-810D-6E49-B4FD-BBDC1F5049DD}">
      <dsp:nvSpPr>
        <dsp:cNvPr id="0" name=""/>
        <dsp:cNvSpPr/>
      </dsp:nvSpPr>
      <dsp:spPr>
        <a:xfrm>
          <a:off x="3595849" y="2399450"/>
          <a:ext cx="1781230" cy="711026"/>
        </a:xfrm>
        <a:prstGeom prst="roundRect">
          <a:avLst/>
        </a:prstGeom>
        <a:gradFill rotWithShape="0">
          <a:gsLst>
            <a:gs pos="0">
              <a:schemeClr val="accent3">
                <a:hueOff val="4500106"/>
                <a:satOff val="-6752"/>
                <a:lumOff val="-109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4500106"/>
                <a:satOff val="-6752"/>
                <a:lumOff val="-109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Environmental Characteristics </a:t>
          </a:r>
          <a:endParaRPr lang="en-US" sz="1800" kern="1200" dirty="0">
            <a:latin typeface="Minio Pro"/>
            <a:cs typeface="Minio Pro"/>
          </a:endParaRPr>
        </a:p>
      </dsp:txBody>
      <dsp:txXfrm>
        <a:off x="3630558" y="2434159"/>
        <a:ext cx="1711812" cy="641608"/>
      </dsp:txXfrm>
    </dsp:sp>
    <dsp:sp modelId="{629B53F8-EC5C-D04C-AA10-4CD93B8D6F0C}">
      <dsp:nvSpPr>
        <dsp:cNvPr id="0" name=""/>
        <dsp:cNvSpPr/>
      </dsp:nvSpPr>
      <dsp:spPr>
        <a:xfrm>
          <a:off x="1165293" y="526216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3039068" y="2645104"/>
              </a:moveTo>
              <a:arcTo wR="1674521" hR="1674521" stAng="2125422" swAng="454460"/>
            </a:path>
          </a:pathLst>
        </a:custGeom>
        <a:noFill/>
        <a:ln w="9525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5FC2E-3358-D64A-9F3E-E3A3D33ECE91}">
      <dsp:nvSpPr>
        <dsp:cNvPr id="0" name=""/>
        <dsp:cNvSpPr/>
      </dsp:nvSpPr>
      <dsp:spPr>
        <a:xfrm>
          <a:off x="2160968" y="3352973"/>
          <a:ext cx="1852234" cy="711026"/>
        </a:xfrm>
        <a:prstGeom prst="roundRect">
          <a:avLst/>
        </a:prstGeom>
        <a:gradFill rotWithShape="0">
          <a:gsLst>
            <a:gs pos="0">
              <a:schemeClr val="accent3">
                <a:hueOff val="6750160"/>
                <a:satOff val="-10128"/>
                <a:lumOff val="-1647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6750160"/>
                <a:satOff val="-10128"/>
                <a:lumOff val="-1647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Health Risk Factors</a:t>
          </a:r>
          <a:endParaRPr lang="en-US" sz="1800" kern="1200" dirty="0">
            <a:latin typeface="Minio Pro"/>
            <a:cs typeface="Minio Pro"/>
          </a:endParaRPr>
        </a:p>
      </dsp:txBody>
      <dsp:txXfrm>
        <a:off x="2195677" y="3387682"/>
        <a:ext cx="1782816" cy="641608"/>
      </dsp:txXfrm>
    </dsp:sp>
    <dsp:sp modelId="{F95A1B3B-25AB-9546-9CF6-632EE58B8562}">
      <dsp:nvSpPr>
        <dsp:cNvPr id="0" name=""/>
        <dsp:cNvSpPr/>
      </dsp:nvSpPr>
      <dsp:spPr>
        <a:xfrm>
          <a:off x="1390611" y="378781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693839" y="3031828"/>
              </a:moveTo>
              <a:arcTo wR="1674521" hR="1674521" stAng="7550932" swAng="573359"/>
            </a:path>
          </a:pathLst>
        </a:custGeom>
        <a:noFill/>
        <a:ln w="9525" cap="flat" cmpd="sng" algn="ctr">
          <a:solidFill>
            <a:schemeClr val="accent3">
              <a:hueOff val="6750160"/>
              <a:satOff val="-10128"/>
              <a:lumOff val="-1647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37E125-C824-734F-9AF5-C63A8F30A679}">
      <dsp:nvSpPr>
        <dsp:cNvPr id="0" name=""/>
        <dsp:cNvSpPr/>
      </dsp:nvSpPr>
      <dsp:spPr>
        <a:xfrm>
          <a:off x="692154" y="2450244"/>
          <a:ext cx="1734368" cy="711026"/>
        </a:xfrm>
        <a:prstGeom prst="roundRect">
          <a:avLst/>
        </a:prstGeom>
        <a:gradFill rotWithShape="0">
          <a:gsLst>
            <a:gs pos="0">
              <a:schemeClr val="accent3">
                <a:hueOff val="9000212"/>
                <a:satOff val="-13504"/>
                <a:lumOff val="-219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9000212"/>
                <a:satOff val="-13504"/>
                <a:lumOff val="-219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Health Characteristics</a:t>
          </a:r>
          <a:endParaRPr lang="en-US" sz="1800" kern="1200" dirty="0">
            <a:latin typeface="Minio Pro"/>
            <a:cs typeface="Minio Pro"/>
          </a:endParaRPr>
        </a:p>
      </dsp:txBody>
      <dsp:txXfrm>
        <a:off x="726863" y="2484953"/>
        <a:ext cx="1664950" cy="641608"/>
      </dsp:txXfrm>
    </dsp:sp>
    <dsp:sp modelId="{301A61ED-BA15-BA41-AB84-AB65EF4E743E}">
      <dsp:nvSpPr>
        <dsp:cNvPr id="0" name=""/>
        <dsp:cNvSpPr/>
      </dsp:nvSpPr>
      <dsp:spPr>
        <a:xfrm>
          <a:off x="1365687" y="344217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19594" y="1929939"/>
              </a:moveTo>
              <a:arcTo wR="1674521" hR="1674521" stAng="10273578" swAng="1131667"/>
            </a:path>
          </a:pathLst>
        </a:custGeom>
        <a:noFill/>
        <a:ln w="9525" cap="flat" cmpd="sng" algn="ctr">
          <a:solidFill>
            <a:schemeClr val="accent3">
              <a:hueOff val="9000212"/>
              <a:satOff val="-13504"/>
              <a:lumOff val="-219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515C7A-3EC8-8E40-B428-F2B5E5B89B73}">
      <dsp:nvSpPr>
        <dsp:cNvPr id="0" name=""/>
        <dsp:cNvSpPr/>
      </dsp:nvSpPr>
      <dsp:spPr>
        <a:xfrm>
          <a:off x="787399" y="839226"/>
          <a:ext cx="1597413" cy="711026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Minio Pro"/>
              <a:cs typeface="Minio Pro"/>
            </a:rPr>
            <a:t>Compound Risk Factors</a:t>
          </a:r>
          <a:endParaRPr lang="en-US" sz="1800" kern="1200" dirty="0">
            <a:latin typeface="Minio Pro"/>
            <a:cs typeface="Minio Pro"/>
          </a:endParaRPr>
        </a:p>
      </dsp:txBody>
      <dsp:txXfrm>
        <a:off x="822108" y="873935"/>
        <a:ext cx="1527995" cy="641608"/>
      </dsp:txXfrm>
    </dsp:sp>
    <dsp:sp modelId="{A216DC60-3D17-6847-A2E6-C46FF9677594}">
      <dsp:nvSpPr>
        <dsp:cNvPr id="0" name=""/>
        <dsp:cNvSpPr/>
      </dsp:nvSpPr>
      <dsp:spPr>
        <a:xfrm>
          <a:off x="1361763" y="357478"/>
          <a:ext cx="3349042" cy="3349042"/>
        </a:xfrm>
        <a:custGeom>
          <a:avLst/>
          <a:gdLst/>
          <a:ahLst/>
          <a:cxnLst/>
          <a:rect l="0" t="0" r="0" b="0"/>
          <a:pathLst>
            <a:path>
              <a:moveTo>
                <a:pt x="552314" y="431672"/>
              </a:moveTo>
              <a:arcTo wR="1674521" hR="1674521" stAng="13675209" swAng="450986"/>
            </a:path>
          </a:pathLst>
        </a:custGeom>
        <a:noFill/>
        <a:ln w="9525" cap="flat" cmpd="sng" algn="ctr">
          <a:solidFill>
            <a:schemeClr val="accent3">
              <a:hueOff val="11250266"/>
              <a:satOff val="-16880"/>
              <a:lumOff val="-274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EA3D9D-F020-014A-8D87-26C435EC0A67}" type="datetimeFigureOut">
              <a:rPr lang="en-US" smtClean="0"/>
              <a:pPr/>
              <a:t>4/22/15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FADC6-85DF-9649-9830-49FA64B955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0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095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Family Check-Up Data March 31st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N=143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Well-child=97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Acute=46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 of the FCU: What percent of total referred patients to the FCU attend the FCU?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 out of 9 patients have attended at least 1 session of the FCU (66.6%)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 of the FCU: What percentage of those who screen at risk (PSC-17 score of ≥15) receive their provider’s recommendation to attend the FCU?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 out of 8 patients who scored ≥15 on the PSC-17 were referred to the FCU by their provider (87.5%)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 patients total were referred to the FCU by their provider, 7 had scores ≥15 and 2 had scores &lt;15.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Adoption of the PSC-17 Screener: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143 total 4 and 5 year olds seen January 19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-March 31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92 received the PSC-17 and 51 did not (64.3% vs. 35.7%)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97 well-child checks, 78 received the PSC-17 and 19 did not (80.4% vs. 19.6%)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Out of the 46 acute visits, 14 received the PSC-17 and 32 did not (30.4% vs. 69.6%)</a:t>
            </a:r>
          </a:p>
          <a:p>
            <a:pPr lvl="0"/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Study results indicate that there is a high rate of adoption of the PSC-17 screener at the well-child checks at ETSU Pediatrics but also indicate a need to increase adoption rates at acute visits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dirty="0" smtClean="0">
              <a:solidFill>
                <a:schemeClr val="tx1"/>
              </a:solidFill>
              <a:latin typeface="Minio Pro"/>
              <a:cs typeface="Minio Pr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ADC6-85DF-9649-9830-49FA64B9554E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3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ADC6-85DF-9649-9830-49FA64B9554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52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500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n Pro"/>
                <a:cs typeface="Minion Pro"/>
              </a:rPr>
              <a:t>…in adolescence and early adulthood (e.g., antisocial behaviors, substance use)</a:t>
            </a:r>
            <a:r>
              <a:rPr lang="en-US" baseline="30000" dirty="0" smtClean="0">
                <a:latin typeface="Minion Pro"/>
                <a:cs typeface="Minion Pro"/>
              </a:rPr>
              <a:t>1,2,3,4</a:t>
            </a:r>
            <a:endParaRPr lang="en-US" dirty="0" smtClean="0">
              <a:latin typeface="Minion Pro"/>
              <a:cs typeface="Minion Pro"/>
            </a:endParaRP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 Pro"/>
                <a:cs typeface="Minio Pro"/>
              </a:rPr>
              <a:t>(e.g., Family Check Up, Parent-Child Interaction Therapy, Incredible Years Training Program)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 Pro"/>
                <a:cs typeface="Minio Pro"/>
              </a:rPr>
              <a:t>Few families access these treatments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n Pro"/>
                <a:cs typeface="Minion Pro"/>
              </a:rPr>
              <a:t>…in adolescence and early adulthood (e.g., antisocial behaviors, substance use)</a:t>
            </a:r>
            <a:r>
              <a:rPr lang="en-US" baseline="30000" dirty="0" smtClean="0">
                <a:latin typeface="Minion Pro"/>
                <a:cs typeface="Minion Pro"/>
              </a:rPr>
              <a:t>1,2,3,4</a:t>
            </a:r>
            <a:endParaRPr lang="en-US" dirty="0" smtClean="0">
              <a:latin typeface="Minion Pro"/>
              <a:cs typeface="Minion Pro"/>
            </a:endParaRP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 Pro"/>
                <a:cs typeface="Minio Pro"/>
              </a:rPr>
              <a:t>(e.g., Family Check Up, Parent-Child Interaction Therapy, Incredible Years Training Program)</a:t>
            </a:r>
          </a:p>
          <a:p>
            <a:pPr marL="0" indent="0">
              <a:buFont typeface="+mj-lt"/>
              <a:buNone/>
            </a:pP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dirty="0" smtClean="0">
                <a:latin typeface="Minio Pro"/>
                <a:cs typeface="Minio Pro"/>
              </a:rPr>
              <a:t>Few families access these treatments</a:t>
            </a:r>
          </a:p>
          <a:p>
            <a:pPr marL="0" indent="0">
              <a:buFont typeface="+mj-lt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967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8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74D69-3A55-D747-94E2-37907B17FE2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617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FE213-686A-44C3-8326-8331D6ECE5D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96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FE213-686A-44C3-8326-8331D6ECE5D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379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Predominately Medicaid (~70%);</a:t>
            </a:r>
            <a:r>
              <a:rPr lang="en-US" baseline="0" dirty="0" smtClean="0"/>
              <a:t> s</a:t>
            </a:r>
            <a:r>
              <a:rPr lang="en-US" dirty="0" smtClean="0"/>
              <a:t>erve</a:t>
            </a:r>
            <a:r>
              <a:rPr lang="en-US" baseline="0" dirty="0" smtClean="0"/>
              <a:t> b</a:t>
            </a:r>
            <a:r>
              <a:rPr lang="en-US" dirty="0" smtClean="0"/>
              <a:t>irth to 12 years of age</a:t>
            </a:r>
          </a:p>
          <a:p>
            <a:r>
              <a:rPr lang="en-US" dirty="0" smtClean="0">
                <a:latin typeface="Minio Pro"/>
                <a:cs typeface="Minio Pro"/>
              </a:rPr>
              <a:t>East Tennessee State University (ETSU) Pediatrics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10 Attending Faculty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15 Medical Residents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3 Clinical Psychology Graduate Students (externs)</a:t>
            </a:r>
          </a:p>
          <a:p>
            <a:r>
              <a:rPr lang="en-US" dirty="0" smtClean="0">
                <a:latin typeface="Minio Pro"/>
                <a:cs typeface="Minio Pro"/>
              </a:rPr>
              <a:t>Existing integrated care services include mental and behavioral health and social work services.</a:t>
            </a:r>
          </a:p>
          <a:p>
            <a:r>
              <a:rPr lang="en-US" dirty="0" smtClean="0"/>
              <a:t>Implementation Research Meetings</a:t>
            </a:r>
          </a:p>
          <a:p>
            <a:pPr lvl="1"/>
            <a:r>
              <a:rPr lang="en-US" dirty="0" smtClean="0"/>
              <a:t>2 meetings in the Fall (2014)</a:t>
            </a:r>
          </a:p>
          <a:p>
            <a:r>
              <a:rPr lang="en-US" dirty="0" smtClean="0"/>
              <a:t>Experiencing low enrollment</a:t>
            </a:r>
          </a:p>
          <a:p>
            <a:pPr lvl="1"/>
            <a:r>
              <a:rPr lang="en-US" dirty="0" smtClean="0"/>
              <a:t>Expanded to acute visits </a:t>
            </a:r>
            <a:r>
              <a:rPr lang="en-US" dirty="0" smtClean="0">
                <a:sym typeface="Wingdings" pitchFamily="2" charset="2"/>
              </a:rPr>
              <a:t> resulted in higher number of recruits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Diligence on part of BHC </a:t>
            </a:r>
            <a:endParaRPr lang="en-US" dirty="0" smtClean="0"/>
          </a:p>
          <a:p>
            <a:endParaRPr lang="en-US" dirty="0" smtClean="0">
              <a:latin typeface="Minio Pro"/>
              <a:cs typeface="Minio Pro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BFADC6-85DF-9649-9830-49FA64B9554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57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TSU_h_123 282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316" y="251591"/>
            <a:ext cx="3644244" cy="77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39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9" name="Picture 8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57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1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30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307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8" name="Picture 7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66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51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07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3084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9107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3084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1" name="Picture 10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4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41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7" name="Picture 6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199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27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31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68275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94929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24949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ETSU long gold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827" y="6281537"/>
            <a:ext cx="2386022" cy="41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74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C5EB-4EDA-DA43-898B-88CCBEED195B}" type="datetimeFigureOut">
              <a:rPr lang="en-US" smtClean="0"/>
              <a:pPr/>
              <a:t>4/22/15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B6CFE-88AD-5F42-9D2D-229388E73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84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730877" y="2294038"/>
            <a:ext cx="4792663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  <a:latin typeface="Minion Pro"/>
                <a:cs typeface="Minion Pro"/>
              </a:rPr>
              <a:t>The Family Check Up in a Pediatric Clinic: An Integrated Care Delivery Model to Improve Behaviors in the Home Environment</a:t>
            </a:r>
            <a:endParaRPr lang="en-US" sz="2400" dirty="0">
              <a:solidFill>
                <a:schemeClr val="bg1"/>
              </a:solidFill>
              <a:latin typeface="Minion Pro"/>
              <a:cs typeface="Minion Pro"/>
            </a:endParaRPr>
          </a:p>
          <a:p>
            <a:endParaRPr lang="en-US" sz="1200" dirty="0" smtClean="0">
              <a:latin typeface="Minion Pro"/>
              <a:cs typeface="Minion Pro"/>
            </a:endParaRPr>
          </a:p>
          <a:p>
            <a:endParaRPr lang="en-US" sz="1200" dirty="0" smtClean="0">
              <a:latin typeface="Minion Pro"/>
              <a:cs typeface="Minion Pro"/>
            </a:endParaRPr>
          </a:p>
          <a:p>
            <a:r>
              <a:rPr lang="en-US" dirty="0" smtClean="0">
                <a:latin typeface="Minion Pro"/>
                <a:cs typeface="Minion Pro"/>
              </a:rPr>
              <a:t>Break the Cycle</a:t>
            </a:r>
            <a:endParaRPr lang="en-US" dirty="0">
              <a:latin typeface="Minion Pro"/>
              <a:cs typeface="Minion Pro"/>
            </a:endParaRPr>
          </a:p>
          <a:p>
            <a:r>
              <a:rPr lang="en-US" dirty="0" smtClean="0">
                <a:latin typeface="Minion Pro"/>
                <a:cs typeface="Minion Pro"/>
              </a:rPr>
              <a:t>April 23, 2015</a:t>
            </a:r>
            <a:endParaRPr lang="en-US" dirty="0">
              <a:latin typeface="Minion Pro"/>
              <a:cs typeface="Minion Pro"/>
            </a:endParaRPr>
          </a:p>
          <a:p>
            <a:endParaRPr lang="en-US" dirty="0">
              <a:latin typeface="Minion Pro"/>
              <a:cs typeface="Minion Pro"/>
            </a:endParaRPr>
          </a:p>
          <a:p>
            <a:r>
              <a:rPr lang="en-US" dirty="0">
                <a:latin typeface="Minion Pro"/>
                <a:cs typeface="Minion Pro"/>
              </a:rPr>
              <a:t>Presented </a:t>
            </a:r>
            <a:r>
              <a:rPr lang="en-US" dirty="0" smtClean="0">
                <a:latin typeface="Minion Pro"/>
                <a:cs typeface="Minion Pro"/>
              </a:rPr>
              <a:t>by Courtney Smith</a:t>
            </a:r>
            <a:endParaRPr lang="en-US" dirty="0">
              <a:latin typeface="Minion Pro"/>
              <a:cs typeface="Minion Pro"/>
            </a:endParaRPr>
          </a:p>
        </p:txBody>
      </p:sp>
    </p:spTree>
    <p:extLst>
      <p:ext uri="{BB962C8B-B14F-4D97-AF65-F5344CB8AC3E}">
        <p14:creationId xmlns:p14="http://schemas.microsoft.com/office/powerpoint/2010/main" val="1326819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152400" y="5805100"/>
            <a:ext cx="760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Dr. Jodi Polaha (2014)</a:t>
            </a:r>
            <a:endParaRPr lang="en-US" sz="1200" dirty="0"/>
          </a:p>
        </p:txBody>
      </p:sp>
      <p:sp>
        <p:nvSpPr>
          <p:cNvPr id="24" name="Title 15"/>
          <p:cNvSpPr txBox="1">
            <a:spLocks/>
          </p:cNvSpPr>
          <p:nvPr/>
        </p:nvSpPr>
        <p:spPr>
          <a:xfrm>
            <a:off x="457200" y="223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Minio Pro"/>
                <a:cs typeface="Minio Pro"/>
              </a:rPr>
              <a:t>Original Model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380567" y="1899859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inio Pro"/>
                <a:cs typeface="Minio Pro"/>
              </a:rPr>
              <a:t>Initial Contact</a:t>
            </a:r>
            <a:endParaRPr lang="en-US" sz="1600" dirty="0">
              <a:latin typeface="Minio Pro"/>
              <a:cs typeface="Minio Pro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2512000" y="2634998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69633" y="1899859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Minio Pro"/>
                <a:cs typeface="Minio Pro"/>
              </a:rPr>
              <a:t>Assessment</a:t>
            </a:r>
          </a:p>
          <a:p>
            <a:pPr algn="ctr"/>
            <a:r>
              <a:rPr lang="en-US" sz="1600" dirty="0" smtClean="0">
                <a:latin typeface="Minio Pro"/>
                <a:cs typeface="Minio Pro"/>
              </a:rPr>
              <a:t>(home based)</a:t>
            </a:r>
            <a:endParaRPr lang="en-US" sz="1600" dirty="0">
              <a:latin typeface="Minio Pro"/>
              <a:cs typeface="Minio Pro"/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5048929" y="2634998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581379" y="1899859"/>
            <a:ext cx="1905000" cy="1752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Feedback/Intervention</a:t>
            </a:r>
            <a:endParaRPr lang="en-US" sz="1600" dirty="0"/>
          </a:p>
        </p:txBody>
      </p:sp>
      <p:sp>
        <p:nvSpPr>
          <p:cNvPr id="33" name="Right Arrow 32"/>
          <p:cNvSpPr/>
          <p:nvPr/>
        </p:nvSpPr>
        <p:spPr>
          <a:xfrm>
            <a:off x="7756634" y="2634998"/>
            <a:ext cx="2286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flipV="1">
            <a:off x="8153400" y="1252159"/>
            <a:ext cx="7620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8153400" y="2863598"/>
            <a:ext cx="838200" cy="10668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254630" y="2433131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Minio Pro"/>
                <a:cs typeface="Minio Pro"/>
              </a:rPr>
              <a:t>Follow</a:t>
            </a:r>
          </a:p>
          <a:p>
            <a:pPr algn="ctr"/>
            <a:r>
              <a:rPr lang="en-US" dirty="0" smtClean="0">
                <a:latin typeface="Minio Pro"/>
                <a:cs typeface="Minio Pro"/>
              </a:rPr>
              <a:t>up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70347" y="3745732"/>
            <a:ext cx="1211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45-60 min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71818" y="4218801"/>
            <a:ext cx="162095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Brief intake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Overview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Schedule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85381" y="3745732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90 minutes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740600" y="4218801"/>
            <a:ext cx="2936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Questionnaires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Detailed Interview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3-5 Videotaped Parent-child interactions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4710" y="3745732"/>
            <a:ext cx="1313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60 minutes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75826" y="4355885"/>
            <a:ext cx="25955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Review assessment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MI to identify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Treatment start</a:t>
            </a:r>
            <a:endParaRPr lang="en-US" dirty="0">
              <a:latin typeface="Minio Pro"/>
              <a:cs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857087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 in a </a:t>
            </a:r>
            <a:r>
              <a:rPr lang="en-US" smtClean="0"/>
              <a:t>School Setting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7516186"/>
              </p:ext>
            </p:extLst>
          </p:nvPr>
        </p:nvGraphicFramePr>
        <p:xfrm>
          <a:off x="1320800" y="1524001"/>
          <a:ext cx="7264400" cy="378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30200" y="5588000"/>
            <a:ext cx="848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Dishion</a:t>
            </a:r>
            <a:r>
              <a:rPr lang="en-US" sz="1400" dirty="0" smtClean="0"/>
              <a:t>, T. J., Nelson, S. E., &amp; Kavanagh, K. (2002). Preventing early adolescent substance use: A family-centered		strategy for public middle school. [Special Issue]. </a:t>
            </a:r>
            <a:r>
              <a:rPr lang="en-US" sz="1400" i="1" dirty="0" smtClean="0"/>
              <a:t>Behavior Therapy</a:t>
            </a:r>
            <a:r>
              <a:rPr lang="en-US" sz="1400" dirty="0" smtClean="0"/>
              <a:t>, </a:t>
            </a:r>
            <a:r>
              <a:rPr lang="en-US" sz="1400" i="1" dirty="0" smtClean="0"/>
              <a:t>34</a:t>
            </a:r>
            <a:r>
              <a:rPr lang="en-US" sz="1400" dirty="0" smtClean="0"/>
              <a:t>, 553-571.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978042" y="3182243"/>
            <a:ext cx="38833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Self-Reported Substance Use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50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6929" y="1219200"/>
            <a:ext cx="4867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Minio Pro"/>
                <a:cs typeface="Minio Pro"/>
              </a:rPr>
              <a:t>Adapted to Pediatric Primary Care</a:t>
            </a:r>
            <a:endParaRPr lang="en-US" sz="2400" dirty="0">
              <a:latin typeface="Minio Pro"/>
              <a:cs typeface="Minio Pro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889000" y="2358024"/>
            <a:ext cx="1663700" cy="812801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901700" y="3530600"/>
            <a:ext cx="1689100" cy="1015999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895600" y="2358024"/>
            <a:ext cx="2057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Mini Pro"/>
                <a:cs typeface="Mini Pro"/>
              </a:rPr>
              <a:t>Assessment</a:t>
            </a:r>
            <a:endParaRPr lang="en-US" dirty="0">
              <a:latin typeface="Mini Pro"/>
              <a:cs typeface="Mini Pro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5334000" y="2358024"/>
            <a:ext cx="2057400" cy="213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700" dirty="0" smtClean="0">
                <a:latin typeface="Minio Pro"/>
                <a:cs typeface="Minio Pro"/>
              </a:rPr>
              <a:t>Feedback/</a:t>
            </a:r>
          </a:p>
          <a:p>
            <a:pPr algn="ctr"/>
            <a:r>
              <a:rPr lang="en-US" sz="1700" dirty="0" smtClean="0">
                <a:latin typeface="Minio Pro"/>
                <a:cs typeface="Minio Pro"/>
              </a:rPr>
              <a:t>Intervention</a:t>
            </a:r>
            <a:endParaRPr lang="en-US" sz="1700" dirty="0">
              <a:latin typeface="Minio Pro"/>
              <a:cs typeface="Minio Pro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The Family Check Up</a:t>
            </a:r>
            <a:endParaRPr lang="en-US" dirty="0">
              <a:latin typeface="Minio Pro"/>
              <a:cs typeface="Minio Pro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604234" y="1672224"/>
            <a:ext cx="1295400" cy="13716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632700" y="3967561"/>
            <a:ext cx="12954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ight Arrow 17"/>
          <p:cNvSpPr/>
          <p:nvPr/>
        </p:nvSpPr>
        <p:spPr>
          <a:xfrm>
            <a:off x="5105400" y="3378200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7604234" y="3352801"/>
            <a:ext cx="1524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04800" y="3048001"/>
            <a:ext cx="1912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Minio Pro"/>
                <a:cs typeface="Minio Pro"/>
              </a:rPr>
              <a:t>w</a:t>
            </a:r>
            <a:r>
              <a:rPr lang="en-US" dirty="0" smtClean="0">
                <a:latin typeface="Minio Pro"/>
                <a:cs typeface="Minio Pro"/>
              </a:rPr>
              <a:t>arm hand-off</a:t>
            </a:r>
          </a:p>
          <a:p>
            <a:pPr algn="ctr"/>
            <a:r>
              <a:rPr lang="en-US" dirty="0">
                <a:latin typeface="Minio Pro"/>
                <a:cs typeface="Minio Pro"/>
              </a:rPr>
              <a:t>o</a:t>
            </a:r>
            <a:r>
              <a:rPr lang="en-US" dirty="0" smtClean="0">
                <a:latin typeface="Minio Pro"/>
                <a:cs typeface="Minio Pro"/>
              </a:rPr>
              <a:t>r</a:t>
            </a:r>
          </a:p>
          <a:p>
            <a:pPr algn="ctr"/>
            <a:r>
              <a:rPr lang="en-US" dirty="0" smtClean="0">
                <a:latin typeface="Minio Pro"/>
                <a:cs typeface="Minio Pro"/>
              </a:rPr>
              <a:t>referral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16641" y="4508501"/>
            <a:ext cx="2636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Minio Pro"/>
                <a:cs typeface="Minio Pro"/>
              </a:rPr>
              <a:t>1 or 2-session, 90 minute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52400" y="2048879"/>
            <a:ext cx="4953000" cy="28321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257799" y="4508501"/>
            <a:ext cx="2285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Minio Pro"/>
                <a:cs typeface="Minio Pro"/>
              </a:rPr>
              <a:t>1 session, 60 minute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848600" y="3055034"/>
            <a:ext cx="12628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Minio Pro"/>
                <a:cs typeface="Minio Pro"/>
              </a:rPr>
              <a:t>f</a:t>
            </a:r>
            <a:r>
              <a:rPr lang="en-US" dirty="0" smtClean="0">
                <a:latin typeface="Minio Pro"/>
                <a:cs typeface="Minio Pro"/>
              </a:rPr>
              <a:t>ollow-up</a:t>
            </a:r>
          </a:p>
          <a:p>
            <a:r>
              <a:rPr lang="en-US" dirty="0">
                <a:latin typeface="Minio Pro"/>
                <a:cs typeface="Minio Pro"/>
              </a:rPr>
              <a:t>a</a:t>
            </a:r>
            <a:r>
              <a:rPr lang="en-US" dirty="0" smtClean="0">
                <a:latin typeface="Minio Pro"/>
                <a:cs typeface="Minio Pro"/>
              </a:rPr>
              <a:t>s needed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57799" y="2048879"/>
            <a:ext cx="2285999" cy="283210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2400" y="5805100"/>
            <a:ext cx="76042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Courtesy of Dr. Jodi Polaha (2014)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1269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Aims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799" y="1434775"/>
            <a:ext cx="7610476" cy="85825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Minio Pro"/>
                <a:cs typeface="Minio Pro"/>
              </a:rPr>
              <a:t>The aims of this study are organized by RE-AIM, a dissemination and implementation science framework.</a:t>
            </a:r>
            <a:endParaRPr lang="en-US" dirty="0">
              <a:latin typeface="Minio Pro"/>
              <a:cs typeface="Minio Pro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376805"/>
              </p:ext>
            </p:extLst>
          </p:nvPr>
        </p:nvGraphicFramePr>
        <p:xfrm>
          <a:off x="946239" y="2337542"/>
          <a:ext cx="7208838" cy="2956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6117"/>
                <a:gridCol w="4872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R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EACH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What % of referred families attend the FCU?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E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FFECTIVENESS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Do parents report improved</a:t>
                      </a:r>
                      <a:r>
                        <a:rPr lang="en-US" sz="1600" b="0" baseline="0" dirty="0" smtClean="0">
                          <a:latin typeface="Minio Pro"/>
                          <a:cs typeface="Minio Pro"/>
                        </a:rPr>
                        <a:t> </a:t>
                      </a:r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child behavior/decrease risk following the FCU?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A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DOPTION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What % of “at-risk” 4 and 5 year-olds are referred to the FCU by their pediatrician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latin typeface="Minio Pro"/>
                          <a:cs typeface="Minio Pro"/>
                        </a:rPr>
                        <a:t>I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MPLEMENTATION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Can the FCU be implemented with fidelity?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Minio Pro"/>
                          <a:cs typeface="Minio Pro"/>
                        </a:rPr>
                        <a:t>M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AINTENANCE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Is the FCU financially sustainable in this setting?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6401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Hypotheses</a:t>
            </a:r>
            <a:endParaRPr lang="en-US" dirty="0">
              <a:latin typeface="Minio Pro"/>
              <a:cs typeface="Minio Pro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785600"/>
              </p:ext>
            </p:extLst>
          </p:nvPr>
        </p:nvGraphicFramePr>
        <p:xfrm>
          <a:off x="946239" y="1999960"/>
          <a:ext cx="7208838" cy="295656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336117"/>
                <a:gridCol w="487272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R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EACH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There will be a better reach than within the school setting.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E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FFECTIVENESS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Parents will report improvements similar to those found in school settings</a:t>
                      </a:r>
                    </a:p>
                  </a:txBody>
                  <a:tcPr anchor="ctr">
                    <a:solidFill>
                      <a:srgbClr val="95B3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dirty="0" smtClean="0">
                          <a:latin typeface="Minio Pro"/>
                          <a:cs typeface="Minio Pro"/>
                        </a:rPr>
                        <a:t>A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DOPTION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Anticipate high levels of adoption</a:t>
                      </a:r>
                    </a:p>
                  </a:txBody>
                  <a:tcPr anchor="ctr"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b="1" i="0" dirty="0" smtClean="0">
                          <a:latin typeface="Minio Pro"/>
                          <a:cs typeface="Minio Pro"/>
                        </a:rPr>
                        <a:t>I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MPLEMENTATION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Anticipate fidelity can be reached</a:t>
                      </a:r>
                    </a:p>
                  </a:txBody>
                  <a:tcPr anchor="ctr">
                    <a:solidFill>
                      <a:srgbClr val="95B3D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Minio Pro"/>
                          <a:cs typeface="Minio Pro"/>
                        </a:rPr>
                        <a:t>M</a:t>
                      </a:r>
                      <a:r>
                        <a:rPr lang="en-US" b="0" dirty="0" smtClean="0">
                          <a:latin typeface="Minio Pro"/>
                          <a:cs typeface="Minio Pro"/>
                        </a:rPr>
                        <a:t>AINTENANCE</a:t>
                      </a:r>
                      <a:endParaRPr lang="en-US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Expect the FCU will be financially sustainable</a:t>
                      </a:r>
                    </a:p>
                  </a:txBody>
                  <a:tcPr anchor="ctr"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2579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Methods: Participants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Recruitment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4 and 5 year olds were screened at each visit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Referral to BHC for FCU was made by pediatrician or behavioral health consultant based on…</a:t>
            </a:r>
          </a:p>
          <a:p>
            <a:pPr lvl="2"/>
            <a:r>
              <a:rPr lang="en-US" dirty="0" smtClean="0">
                <a:latin typeface="Minio Pro"/>
                <a:cs typeface="Minio Pro"/>
              </a:rPr>
              <a:t>Elevated PSC 17 score and clinical judgment</a:t>
            </a:r>
            <a:endParaRPr lang="en-US" dirty="0">
              <a:latin typeface="Minio Pro"/>
              <a:cs typeface="Minio Pro"/>
            </a:endParaRPr>
          </a:p>
        </p:txBody>
      </p:sp>
      <p:pic>
        <p:nvPicPr>
          <p:cNvPr id="5" name="Picture 2" descr="C:\Users\smithsc2\AppData\Local\Microsoft\Windows\Temporary Internet Files\Content.IE5\Q1OLZ561\IMG_2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130666" y="3303394"/>
            <a:ext cx="2556133" cy="1917100"/>
          </a:xfrm>
          <a:prstGeom prst="rect">
            <a:avLst/>
          </a:prstGeom>
          <a:noFill/>
        </p:spPr>
      </p:pic>
      <p:pic>
        <p:nvPicPr>
          <p:cNvPr id="6" name="Content Placeholder 4" descr="plrobins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1443072"/>
            <a:ext cx="2214019" cy="1660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685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Results: Adoption and Reach</a:t>
            </a:r>
            <a:endParaRPr lang="en-US" dirty="0">
              <a:latin typeface="Minio Pro"/>
              <a:cs typeface="Minio Pro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32590"/>
              </p:ext>
            </p:extLst>
          </p:nvPr>
        </p:nvGraphicFramePr>
        <p:xfrm>
          <a:off x="1050970" y="1247416"/>
          <a:ext cx="7181639" cy="3017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84359"/>
                <a:gridCol w="2697280"/>
              </a:tblGrid>
              <a:tr h="3011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Minio Pro"/>
                          <a:cs typeface="Minio Pro"/>
                        </a:rPr>
                        <a:t>ADOPTION – Electronic</a:t>
                      </a:r>
                      <a:r>
                        <a:rPr lang="en-US" sz="1600" b="1" baseline="0" dirty="0" smtClean="0">
                          <a:solidFill>
                            <a:schemeClr val="tx1"/>
                          </a:solidFill>
                          <a:latin typeface="Minio Pro"/>
                          <a:cs typeface="Minio Pro"/>
                        </a:rPr>
                        <a:t> Health Record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inio Pro"/>
                          <a:cs typeface="Minio Pro"/>
                        </a:rPr>
                        <a:t>PSC 17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Visits Attended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143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PSC</a:t>
                      </a:r>
                      <a:r>
                        <a:rPr lang="en-US" sz="1600" b="0" baseline="0" dirty="0" smtClean="0">
                          <a:latin typeface="Minio Pro"/>
                          <a:cs typeface="Minio Pro"/>
                        </a:rPr>
                        <a:t> -17 noted in chart 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92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Adoption</a:t>
                      </a:r>
                      <a:r>
                        <a:rPr lang="en-US" sz="1600" baseline="0" dirty="0" smtClean="0">
                          <a:latin typeface="Minio Pro"/>
                          <a:cs typeface="Minio Pro"/>
                        </a:rPr>
                        <a:t> rate of PSC-17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64.3%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>
                    <a:solidFill>
                      <a:srgbClr val="FFFF00"/>
                    </a:solidFill>
                  </a:tcPr>
                </a:tc>
              </a:tr>
              <a:tr h="30116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chemeClr val="tx1"/>
                          </a:solidFill>
                          <a:latin typeface="Minio Pro"/>
                          <a:cs typeface="Minio Pro"/>
                        </a:rPr>
                        <a:t>FCU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marL="45720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Score </a:t>
                      </a:r>
                      <a:r>
                        <a:rPr lang="en-US" sz="1600" u="sng" dirty="0" smtClean="0">
                          <a:latin typeface="Minio Pro"/>
                          <a:cs typeface="Minio Pro"/>
                        </a:rPr>
                        <a:t>&gt;</a:t>
                      </a:r>
                      <a:r>
                        <a:rPr lang="en-US" sz="1600" u="none" baseline="0" dirty="0" smtClean="0">
                          <a:latin typeface="Minio Pro"/>
                          <a:cs typeface="Minio Pro"/>
                        </a:rPr>
                        <a:t> </a:t>
                      </a:r>
                      <a:r>
                        <a:rPr lang="en-US" sz="1600" baseline="0" dirty="0" smtClean="0">
                          <a:latin typeface="Minio Pro"/>
                          <a:cs typeface="Minio Pro"/>
                        </a:rPr>
                        <a:t>15 </a:t>
                      </a:r>
                      <a:endParaRPr lang="en-US" sz="1600" b="0" dirty="0" smtClean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Minio Pro"/>
                          <a:cs typeface="Minio Pro"/>
                        </a:rPr>
                        <a:t>8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FCU Referral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dk1"/>
                          </a:solidFill>
                          <a:latin typeface="Minio Pro"/>
                          <a:cs typeface="Minio Pro"/>
                        </a:rPr>
                        <a:t>9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/>
                </a:tc>
              </a:tr>
              <a:tr h="301163">
                <a:tc>
                  <a:txBody>
                    <a:bodyPr/>
                    <a:lstStyle/>
                    <a:p>
                      <a:pPr lvl="1"/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Adoption Rate of FCU Referral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Minio Pro"/>
                          <a:cs typeface="Minio Pro"/>
                        </a:rPr>
                        <a:t>&gt; 100%</a:t>
                      </a:r>
                      <a:endParaRPr lang="en-US" sz="1600" b="1" dirty="0">
                        <a:solidFill>
                          <a:srgbClr val="000000"/>
                        </a:solidFill>
                        <a:latin typeface="Minio Pro"/>
                        <a:cs typeface="Minio Pro"/>
                      </a:endParaRPr>
                    </a:p>
                  </a:txBody>
                  <a:tcPr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431606"/>
              </p:ext>
            </p:extLst>
          </p:nvPr>
        </p:nvGraphicFramePr>
        <p:xfrm>
          <a:off x="1050969" y="4432902"/>
          <a:ext cx="7181640" cy="1676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499475"/>
                <a:gridCol w="2682165"/>
              </a:tblGrid>
              <a:tr h="3049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Minio Pro"/>
                          <a:cs typeface="Minio Pro"/>
                        </a:rPr>
                        <a:t>REACH – Electronic</a:t>
                      </a:r>
                      <a:r>
                        <a:rPr lang="en-US" sz="1600" b="1" baseline="0" dirty="0" smtClean="0">
                          <a:latin typeface="Minio Pro"/>
                          <a:cs typeface="Minio Pro"/>
                        </a:rPr>
                        <a:t> Health Record</a:t>
                      </a:r>
                      <a:endParaRPr lang="en-US" sz="1600" b="1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</a:tr>
              <a:tr h="304992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FCU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</a:tr>
              <a:tr h="304992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Patients referred to the FCU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9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</a:tr>
              <a:tr h="304992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Patients attending</a:t>
                      </a:r>
                      <a:r>
                        <a:rPr lang="en-US" sz="1600" b="0" baseline="0" dirty="0" smtClean="0">
                          <a:latin typeface="Minio Pro"/>
                          <a:cs typeface="Minio Pro"/>
                        </a:rPr>
                        <a:t> the FCU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6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/>
                </a:tc>
              </a:tr>
              <a:tr h="250679">
                <a:tc>
                  <a:txBody>
                    <a:bodyPr/>
                    <a:lstStyle/>
                    <a:p>
                      <a:pPr lvl="1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Reach of the FCU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Minio Pro"/>
                          <a:cs typeface="Minio Pro"/>
                        </a:rPr>
                        <a:t>66.6%</a:t>
                      </a:r>
                      <a:endParaRPr lang="en-US" sz="1600" b="0" dirty="0">
                        <a:latin typeface="Minio Pro"/>
                        <a:cs typeface="Minio Pro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74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Minio Pro"/>
                <a:cs typeface="Minio Pro"/>
              </a:rPr>
              <a:t>Conclusions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6683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latin typeface="Minio Pro"/>
              </a:rPr>
              <a:t>Integrated delivery model is foundational </a:t>
            </a:r>
          </a:p>
          <a:p>
            <a:r>
              <a:rPr lang="en-US" dirty="0" smtClean="0">
                <a:latin typeface="Minio Pro"/>
              </a:rPr>
              <a:t>Limitations</a:t>
            </a:r>
          </a:p>
          <a:p>
            <a:pPr lvl="1"/>
            <a:r>
              <a:rPr lang="en-US" dirty="0" smtClean="0">
                <a:latin typeface="Minio Pro"/>
              </a:rPr>
              <a:t>Clinic operations and ingrained practice behavior can make change difficult</a:t>
            </a:r>
          </a:p>
          <a:p>
            <a:r>
              <a:rPr lang="en-US" dirty="0" smtClean="0">
                <a:latin typeface="Minio Pro"/>
              </a:rPr>
              <a:t>Limited conclusions can be made at this time; however…</a:t>
            </a:r>
          </a:p>
          <a:p>
            <a:pPr lvl="1"/>
            <a:r>
              <a:rPr lang="en-US" dirty="0" smtClean="0">
                <a:latin typeface="Minio Pro"/>
              </a:rPr>
              <a:t>Adoption</a:t>
            </a:r>
          </a:p>
          <a:p>
            <a:pPr lvl="2"/>
            <a:r>
              <a:rPr lang="en-US" sz="2600" dirty="0" smtClean="0">
                <a:latin typeface="Minio Pro"/>
              </a:rPr>
              <a:t>64.3% screener adoption; 100% FCU referral adoption</a:t>
            </a:r>
            <a:endParaRPr lang="en-US" sz="2600" dirty="0">
              <a:latin typeface="Minio Pro"/>
            </a:endParaRPr>
          </a:p>
          <a:p>
            <a:pPr lvl="1"/>
            <a:r>
              <a:rPr lang="en-US" dirty="0" smtClean="0">
                <a:latin typeface="Minio Pro"/>
              </a:rPr>
              <a:t>Reach</a:t>
            </a:r>
          </a:p>
          <a:p>
            <a:pPr lvl="2"/>
            <a:r>
              <a:rPr lang="en-US" sz="2600" dirty="0">
                <a:latin typeface="Minio Pro"/>
              </a:rPr>
              <a:t>Higher than school – </a:t>
            </a:r>
            <a:r>
              <a:rPr lang="en-US" sz="2600" dirty="0" smtClean="0">
                <a:latin typeface="Minio Pro"/>
              </a:rPr>
              <a:t>66.6% </a:t>
            </a:r>
            <a:r>
              <a:rPr lang="en-US" sz="2600" dirty="0">
                <a:latin typeface="Minio Pro"/>
              </a:rPr>
              <a:t>versus 25</a:t>
            </a:r>
            <a:r>
              <a:rPr lang="en-US" sz="2600" dirty="0" smtClean="0">
                <a:latin typeface="Minio Pro"/>
              </a:rPr>
              <a:t>%</a:t>
            </a:r>
          </a:p>
          <a:p>
            <a:r>
              <a:rPr lang="en-US" dirty="0" smtClean="0">
                <a:latin typeface="Minio Pro"/>
              </a:rPr>
              <a:t>Current and future directions…</a:t>
            </a:r>
          </a:p>
          <a:p>
            <a:pPr lvl="1"/>
            <a:r>
              <a:rPr lang="en-US" dirty="0" smtClean="0">
                <a:latin typeface="Minio Pro"/>
              </a:rPr>
              <a:t>Reach and Adoption</a:t>
            </a:r>
          </a:p>
          <a:p>
            <a:pPr lvl="2"/>
            <a:r>
              <a:rPr lang="en-US" sz="2600" dirty="0" smtClean="0">
                <a:latin typeface="Minio Pro"/>
              </a:rPr>
              <a:t>Collect further data; compare </a:t>
            </a:r>
            <a:r>
              <a:rPr lang="en-US" sz="2600" smtClean="0">
                <a:latin typeface="Minio Pro"/>
              </a:rPr>
              <a:t>to previous year </a:t>
            </a:r>
            <a:endParaRPr lang="en-US" sz="2600" dirty="0" smtClean="0">
              <a:latin typeface="Minio Pro"/>
            </a:endParaRPr>
          </a:p>
          <a:p>
            <a:pPr lvl="1"/>
            <a:r>
              <a:rPr lang="en-US" dirty="0" smtClean="0">
                <a:latin typeface="Minio Pro"/>
              </a:rPr>
              <a:t>Effectiveness</a:t>
            </a:r>
          </a:p>
          <a:p>
            <a:pPr lvl="2"/>
            <a:r>
              <a:rPr lang="en-US" sz="2600" dirty="0" smtClean="0">
                <a:latin typeface="Minio Pro"/>
              </a:rPr>
              <a:t>FCU baseline and follow up data</a:t>
            </a:r>
          </a:p>
          <a:p>
            <a:pPr lvl="1"/>
            <a:r>
              <a:rPr lang="en-US" dirty="0" smtClean="0">
                <a:latin typeface="Minio Pro"/>
              </a:rPr>
              <a:t>Implementation</a:t>
            </a:r>
          </a:p>
          <a:p>
            <a:pPr lvl="1"/>
            <a:r>
              <a:rPr lang="en-US" dirty="0" smtClean="0">
                <a:latin typeface="Minio Pro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255105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nion Pro"/>
                <a:cs typeface="Minion Pro"/>
              </a:rPr>
              <a:t>Interdisciplinary Team</a:t>
            </a:r>
            <a:endParaRPr lang="en-US" dirty="0">
              <a:latin typeface="Minion Pro"/>
              <a:cs typeface="Minion Pro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39" y="1656786"/>
            <a:ext cx="1081728" cy="1488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1653972"/>
            <a:ext cx="1081728" cy="14887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939" y="4036838"/>
            <a:ext cx="1081728" cy="14887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3769937"/>
            <a:ext cx="1188801" cy="16473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8378" y="1526972"/>
            <a:ext cx="3107561" cy="171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/>
              <a:t>Courtney Smith, M.A.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Clinical Psychology Doctoral </a:t>
            </a:r>
            <a:r>
              <a:rPr lang="en-US" sz="1600" dirty="0" smtClean="0"/>
              <a:t>Candidate</a:t>
            </a:r>
          </a:p>
          <a:p>
            <a:pPr>
              <a:lnSpc>
                <a:spcPct val="110000"/>
              </a:lnSpc>
            </a:pPr>
            <a:r>
              <a:rPr lang="en-US" sz="1600" dirty="0" smtClean="0"/>
              <a:t>Behavioral Health Consultant</a:t>
            </a:r>
            <a:endParaRPr lang="en-US" sz="1600" dirty="0"/>
          </a:p>
          <a:p>
            <a:pPr>
              <a:lnSpc>
                <a:spcPct val="110000"/>
              </a:lnSpc>
            </a:pPr>
            <a:r>
              <a:rPr lang="en-US" sz="1600" dirty="0"/>
              <a:t>Department of Psychology</a:t>
            </a:r>
          </a:p>
          <a:p>
            <a:pPr>
              <a:lnSpc>
                <a:spcPct val="110000"/>
              </a:lnSpc>
            </a:pPr>
            <a:r>
              <a:rPr lang="en-US" sz="1600" dirty="0"/>
              <a:t>East Tennessee State University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92387" y="1526972"/>
            <a:ext cx="3082160" cy="1713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Karen </a:t>
            </a:r>
            <a:r>
              <a:rPr lang="en-US" sz="1600" b="1" dirty="0" err="1" smtClean="0"/>
              <a:t>Schetzina</a:t>
            </a:r>
            <a:r>
              <a:rPr lang="en-US" sz="1600" b="1" dirty="0" smtClean="0"/>
              <a:t>, MD, MPH, CLC</a:t>
            </a:r>
            <a:endParaRPr lang="en-US" sz="1600" dirty="0" smtClean="0"/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Associate Professor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Director, Division of Community Pediatrics Research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Department of Pediatrics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ETSU </a:t>
            </a:r>
            <a:r>
              <a:rPr lang="en-US" sz="1600" dirty="0" err="1" smtClean="0"/>
              <a:t>Quillen</a:t>
            </a:r>
            <a:r>
              <a:rPr lang="en-US" sz="1600" dirty="0" smtClean="0"/>
              <a:t> College of Medicine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1629978" y="3611535"/>
            <a:ext cx="2865822" cy="2254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David Wood, M.D., MPH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Chair of Pediatrics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Chief Medical Officer of </a:t>
            </a:r>
            <a:r>
              <a:rPr lang="en-US" sz="1600" dirty="0" err="1" smtClean="0"/>
              <a:t>Niswonger</a:t>
            </a:r>
            <a:r>
              <a:rPr lang="en-US" sz="1600" dirty="0" smtClean="0"/>
              <a:t> Children’s Medical Hospital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Department of Pediatrics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ETSU </a:t>
            </a:r>
            <a:r>
              <a:rPr lang="en-US" sz="1600" dirty="0" err="1" smtClean="0"/>
              <a:t>Quilllen</a:t>
            </a:r>
            <a:r>
              <a:rPr lang="en-US" sz="1600" dirty="0" smtClean="0"/>
              <a:t> College of Medicine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5992387" y="4036838"/>
            <a:ext cx="3082160" cy="1442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b="1" dirty="0" smtClean="0"/>
              <a:t>Jodi Polaha, PhD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Clinical Psychologist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Associate Professor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Department of Psychology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sz="1600" dirty="0" smtClean="0"/>
              <a:t>East Tennessee State University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05798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Background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6385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latin typeface="Minio Pro"/>
                <a:cs typeface="Minio Pro"/>
              </a:rPr>
              <a:t>Health disparities among rural children</a:t>
            </a:r>
          </a:p>
          <a:p>
            <a:pPr lvl="1"/>
            <a:r>
              <a:rPr lang="en-US" dirty="0" smtClean="0">
                <a:latin typeface="Minio Pro"/>
                <a:cs typeface="Minio Pro"/>
              </a:rPr>
              <a:t>Low birth weight</a:t>
            </a:r>
            <a:r>
              <a:rPr lang="en-US" baseline="30000" dirty="0" smtClean="0">
                <a:latin typeface="Minio Pro"/>
                <a:cs typeface="Minio Pro"/>
              </a:rPr>
              <a:t>1</a:t>
            </a:r>
            <a:endParaRPr lang="en-US" dirty="0" smtClean="0">
              <a:latin typeface="Minio Pro"/>
              <a:cs typeface="Minio Pro"/>
            </a:endParaRPr>
          </a:p>
          <a:p>
            <a:pPr lvl="1"/>
            <a:r>
              <a:rPr lang="en-US" dirty="0" smtClean="0">
                <a:latin typeface="Minio Pro"/>
                <a:cs typeface="Minio Pro"/>
              </a:rPr>
              <a:t>Poorer nutrition</a:t>
            </a:r>
            <a:r>
              <a:rPr lang="en-US" baseline="30000" dirty="0">
                <a:latin typeface="Minio Pro"/>
                <a:cs typeface="Minio Pro"/>
              </a:rPr>
              <a:t>2</a:t>
            </a:r>
            <a:endParaRPr lang="en-US" baseline="30000" dirty="0" smtClean="0">
              <a:latin typeface="Minio Pro"/>
              <a:cs typeface="Minio Pro"/>
            </a:endParaRPr>
          </a:p>
          <a:p>
            <a:pPr lvl="1"/>
            <a:r>
              <a:rPr lang="en-US" dirty="0" smtClean="0">
                <a:latin typeface="Minio Pro"/>
                <a:cs typeface="Minio Pro"/>
              </a:rPr>
              <a:t>Higher prevalence of obesity</a:t>
            </a:r>
            <a:r>
              <a:rPr lang="en-US" baseline="30000" dirty="0" smtClean="0">
                <a:latin typeface="Minio Pro"/>
                <a:cs typeface="Minio Pro"/>
              </a:rPr>
              <a:t>5</a:t>
            </a:r>
            <a:endParaRPr lang="en-US" dirty="0" smtClean="0">
              <a:latin typeface="Minio Pro"/>
              <a:cs typeface="Minio Pro"/>
            </a:endParaRPr>
          </a:p>
          <a:p>
            <a:pPr lvl="1"/>
            <a:r>
              <a:rPr lang="en-US" dirty="0" smtClean="0">
                <a:latin typeface="Minio Pro"/>
                <a:cs typeface="Minio Pro"/>
              </a:rPr>
              <a:t>Greater alcohol and drug use</a:t>
            </a:r>
            <a:r>
              <a:rPr lang="en-US" baseline="30000" dirty="0">
                <a:latin typeface="Minio Pro"/>
                <a:cs typeface="Minio Pro"/>
              </a:rPr>
              <a:t>6</a:t>
            </a:r>
            <a:endParaRPr lang="en-US" dirty="0" smtClean="0">
              <a:latin typeface="Minio Pro"/>
              <a:cs typeface="Minio Pro"/>
            </a:endParaRPr>
          </a:p>
          <a:p>
            <a:pPr lvl="1"/>
            <a:r>
              <a:rPr lang="en-US" dirty="0" smtClean="0">
                <a:latin typeface="Minio Pro"/>
                <a:cs typeface="Minio Pro"/>
              </a:rPr>
              <a:t>Greater rates of behavioral and psychosocial concerns</a:t>
            </a:r>
            <a:r>
              <a:rPr lang="en-US" baseline="30000" dirty="0">
                <a:latin typeface="Minio Pro"/>
                <a:cs typeface="Minio Pro"/>
              </a:rPr>
              <a:t>7</a:t>
            </a:r>
            <a:endParaRPr lang="en-US" dirty="0">
              <a:latin typeface="Minio Pro"/>
              <a:cs typeface="Minio Pro"/>
            </a:endParaRPr>
          </a:p>
        </p:txBody>
      </p:sp>
      <p:pic>
        <p:nvPicPr>
          <p:cNvPr id="5" name="Content Placeholder 4" descr="fallcolor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382" b="-48382"/>
          <a:stretch>
            <a:fillRect/>
          </a:stretch>
        </p:blipFill>
        <p:spPr>
          <a:xfrm>
            <a:off x="4648200" y="1443038"/>
            <a:ext cx="4038600" cy="4525962"/>
          </a:xfrm>
        </p:spPr>
      </p:pic>
      <p:sp>
        <p:nvSpPr>
          <p:cNvPr id="4" name="TextBox 3"/>
          <p:cNvSpPr txBox="1"/>
          <p:nvPr/>
        </p:nvSpPr>
        <p:spPr>
          <a:xfrm>
            <a:off x="457200" y="5761251"/>
            <a:ext cx="8686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 </a:t>
            </a:r>
            <a:r>
              <a:rPr lang="en-US" sz="1050" baseline="30000" dirty="0" smtClean="0">
                <a:latin typeface="Minio Pro"/>
                <a:cs typeface="Minio Pro"/>
              </a:rPr>
              <a:t>1</a:t>
            </a:r>
            <a:r>
              <a:rPr lang="en-US" sz="1050" dirty="0" smtClean="0">
                <a:latin typeface="Minio Pro"/>
                <a:cs typeface="Minio Pro"/>
              </a:rPr>
              <a:t>Hulme </a:t>
            </a:r>
            <a:r>
              <a:rPr lang="en-US" sz="1050" dirty="0">
                <a:latin typeface="Minio Pro"/>
                <a:cs typeface="Minio Pro"/>
              </a:rPr>
              <a:t>&amp; </a:t>
            </a:r>
            <a:r>
              <a:rPr lang="en-US" sz="1050" dirty="0" err="1" smtClean="0">
                <a:latin typeface="Minio Pro"/>
                <a:cs typeface="Minio Pro"/>
              </a:rPr>
              <a:t>Blegen</a:t>
            </a:r>
            <a:r>
              <a:rPr lang="en-US" sz="1050" dirty="0">
                <a:latin typeface="Minio Pro"/>
                <a:cs typeface="Minio Pro"/>
              </a:rPr>
              <a:t> </a:t>
            </a:r>
            <a:r>
              <a:rPr lang="en-US" sz="1050" dirty="0" smtClean="0">
                <a:latin typeface="Minio Pro"/>
                <a:cs typeface="Minio Pro"/>
              </a:rPr>
              <a:t>(1999); </a:t>
            </a:r>
            <a:r>
              <a:rPr lang="hr-HR" sz="1050" baseline="30000" dirty="0">
                <a:latin typeface="Minio Pro"/>
                <a:cs typeface="Minio Pro"/>
              </a:rPr>
              <a:t>2</a:t>
            </a:r>
            <a:r>
              <a:rPr lang="en-US" sz="1050" dirty="0" err="1" smtClean="0">
                <a:latin typeface="Minio Pro"/>
                <a:cs typeface="Minio Pro"/>
              </a:rPr>
              <a:t>Stroehla</a:t>
            </a:r>
            <a:r>
              <a:rPr lang="en-US" sz="1050" dirty="0">
                <a:latin typeface="Minio Pro"/>
                <a:cs typeface="Minio Pro"/>
              </a:rPr>
              <a:t>, </a:t>
            </a:r>
            <a:r>
              <a:rPr lang="en-US" sz="1050" dirty="0" err="1">
                <a:latin typeface="Minio Pro"/>
                <a:cs typeface="Minio Pro"/>
              </a:rPr>
              <a:t>Malcoe</a:t>
            </a:r>
            <a:r>
              <a:rPr lang="en-US" sz="1050" dirty="0">
                <a:latin typeface="Minio Pro"/>
                <a:cs typeface="Minio Pro"/>
              </a:rPr>
              <a:t>, &amp; </a:t>
            </a:r>
            <a:r>
              <a:rPr lang="en-US" sz="1050" dirty="0" err="1" smtClean="0">
                <a:latin typeface="Minio Pro"/>
                <a:cs typeface="Minio Pro"/>
              </a:rPr>
              <a:t>Velie</a:t>
            </a:r>
            <a:r>
              <a:rPr lang="en-US" sz="1050" dirty="0" smtClean="0">
                <a:latin typeface="Minio Pro"/>
                <a:cs typeface="Minio Pro"/>
              </a:rPr>
              <a:t> (2005); </a:t>
            </a:r>
            <a:r>
              <a:rPr lang="en-US" sz="1050" baseline="30000" dirty="0">
                <a:latin typeface="Minio Pro"/>
                <a:cs typeface="Minio Pro"/>
              </a:rPr>
              <a:t>3</a:t>
            </a:r>
            <a:r>
              <a:rPr lang="en-US" sz="1050" dirty="0" smtClean="0">
                <a:latin typeface="Minio Pro"/>
                <a:cs typeface="Minio Pro"/>
              </a:rPr>
              <a:t>Lutifyya</a:t>
            </a:r>
            <a:r>
              <a:rPr lang="en-US" sz="1050" dirty="0">
                <a:latin typeface="Minio Pro"/>
                <a:cs typeface="Minio Pro"/>
              </a:rPr>
              <a:t>, </a:t>
            </a:r>
            <a:r>
              <a:rPr lang="en-US" sz="1050" dirty="0" err="1">
                <a:latin typeface="Minio Pro"/>
                <a:cs typeface="Minio Pro"/>
              </a:rPr>
              <a:t>Lipsky</a:t>
            </a:r>
            <a:r>
              <a:rPr lang="en-US" sz="1050" dirty="0">
                <a:latin typeface="Minio Pro"/>
                <a:cs typeface="Minio Pro"/>
              </a:rPr>
              <a:t>, Wisdom-</a:t>
            </a:r>
            <a:r>
              <a:rPr lang="en-US" sz="1050" dirty="0" err="1">
                <a:latin typeface="Minio Pro"/>
                <a:cs typeface="Minio Pro"/>
              </a:rPr>
              <a:t>Behounek</a:t>
            </a:r>
            <a:r>
              <a:rPr lang="en-US" sz="1050" dirty="0">
                <a:latin typeface="Minio Pro"/>
                <a:cs typeface="Minio Pro"/>
              </a:rPr>
              <a:t>, &amp; </a:t>
            </a:r>
            <a:r>
              <a:rPr lang="en-US" sz="1050" dirty="0" err="1">
                <a:latin typeface="Minio Pro"/>
                <a:cs typeface="Minio Pro"/>
              </a:rPr>
              <a:t>Inpanbutr-Martinkus</a:t>
            </a:r>
            <a:r>
              <a:rPr lang="en-US" sz="1050" dirty="0">
                <a:latin typeface="Minio Pro"/>
                <a:cs typeface="Minio Pro"/>
              </a:rPr>
              <a:t>, </a:t>
            </a:r>
            <a:r>
              <a:rPr lang="en-US" sz="1050" dirty="0" smtClean="0">
                <a:latin typeface="Minio Pro"/>
                <a:cs typeface="Minio Pro"/>
              </a:rPr>
              <a:t>2007; CDC (2009)   </a:t>
            </a:r>
            <a:r>
              <a:rPr lang="en-US" sz="1050" baseline="30000" dirty="0">
                <a:latin typeface="Minio Pro"/>
                <a:cs typeface="Minio Pro"/>
              </a:rPr>
              <a:t>4</a:t>
            </a:r>
            <a:r>
              <a:rPr lang="en-US" sz="1050" dirty="0" smtClean="0">
                <a:latin typeface="Minio Pro"/>
                <a:cs typeface="Minio Pro"/>
              </a:rPr>
              <a:t>Johnson </a:t>
            </a:r>
            <a:r>
              <a:rPr lang="en-US" sz="1050" dirty="0">
                <a:latin typeface="Minio Pro"/>
                <a:cs typeface="Minio Pro"/>
              </a:rPr>
              <a:t>et </a:t>
            </a:r>
            <a:r>
              <a:rPr lang="en-US" sz="1050" dirty="0" smtClean="0">
                <a:latin typeface="Minio Pro"/>
                <a:cs typeface="Minio Pro"/>
              </a:rPr>
              <a:t>al. (2008); </a:t>
            </a:r>
            <a:r>
              <a:rPr lang="en-US" sz="1050" baseline="30000" dirty="0" smtClean="0">
                <a:latin typeface="Minio Pro"/>
                <a:cs typeface="Minio Pro"/>
              </a:rPr>
              <a:t>5</a:t>
            </a:r>
            <a:r>
              <a:rPr lang="en-US" sz="1050" dirty="0" smtClean="0">
                <a:latin typeface="Minio Pro"/>
                <a:cs typeface="Minio Pro"/>
              </a:rPr>
              <a:t>Polaha, </a:t>
            </a:r>
            <a:r>
              <a:rPr lang="en-US" sz="1050" dirty="0" err="1" smtClean="0">
                <a:latin typeface="Minio Pro"/>
                <a:cs typeface="Minio Pro"/>
              </a:rPr>
              <a:t>Dalotn</a:t>
            </a:r>
            <a:r>
              <a:rPr lang="en-US" sz="1050" dirty="0" smtClean="0">
                <a:latin typeface="Minio Pro"/>
                <a:cs typeface="Minio Pro"/>
              </a:rPr>
              <a:t> &amp; Allen (2009) </a:t>
            </a:r>
            <a:endParaRPr lang="en-US" sz="1050" dirty="0">
              <a:latin typeface="Minio Pro"/>
              <a:cs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16863211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Background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250" y="1639040"/>
            <a:ext cx="7708900" cy="3809732"/>
          </a:xfrm>
        </p:spPr>
        <p:txBody>
          <a:bodyPr>
            <a:normAutofit/>
          </a:bodyPr>
          <a:lstStyle/>
          <a:p>
            <a:r>
              <a:rPr lang="en-US" dirty="0">
                <a:latin typeface="Minio Pro"/>
                <a:cs typeface="Minio Pro"/>
              </a:rPr>
              <a:t>Northeastern TN sees higher rates </a:t>
            </a:r>
            <a:r>
              <a:rPr lang="en-US" dirty="0" smtClean="0">
                <a:latin typeface="Minio Pro"/>
                <a:cs typeface="Minio Pro"/>
              </a:rPr>
              <a:t>of parent-reported </a:t>
            </a:r>
            <a:r>
              <a:rPr lang="en-US" dirty="0">
                <a:latin typeface="Minio Pro"/>
                <a:cs typeface="Minio Pro"/>
              </a:rPr>
              <a:t>behavioral </a:t>
            </a:r>
            <a:r>
              <a:rPr lang="en-US" dirty="0" smtClean="0">
                <a:latin typeface="Minio Pro"/>
                <a:cs typeface="Minio Pro"/>
              </a:rPr>
              <a:t>concerns (21% vs. 10-14% nationally)</a:t>
            </a:r>
            <a:r>
              <a:rPr lang="en-US" baseline="30000" dirty="0" smtClean="0">
                <a:latin typeface="Minio Pro"/>
                <a:cs typeface="Minio Pro"/>
              </a:rPr>
              <a:t>1</a:t>
            </a:r>
            <a:endParaRPr lang="en-US" dirty="0" smtClean="0">
              <a:latin typeface="Minio Pro"/>
              <a:cs typeface="Minio Pro"/>
            </a:endParaRPr>
          </a:p>
          <a:p>
            <a:r>
              <a:rPr lang="en-US" dirty="0">
                <a:latin typeface="Minio Pro"/>
                <a:cs typeface="Minio Pro"/>
              </a:rPr>
              <a:t>P</a:t>
            </a:r>
            <a:r>
              <a:rPr lang="en-US" dirty="0" smtClean="0">
                <a:latin typeface="Minio Pro"/>
                <a:cs typeface="Minio Pro"/>
              </a:rPr>
              <a:t>arents seek help for their child’s behavior from pediatricians (62.5%) over mental health services (24.7%)</a:t>
            </a:r>
            <a:r>
              <a:rPr lang="en-US" baseline="30000" dirty="0" smtClean="0">
                <a:latin typeface="Minio Pro"/>
                <a:cs typeface="Minio Pro"/>
              </a:rPr>
              <a:t>1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04136" y="5448772"/>
            <a:ext cx="22855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 smtClean="0">
                <a:latin typeface="Minio Pro"/>
              </a:rPr>
              <a:t>1</a:t>
            </a:r>
            <a:r>
              <a:rPr lang="en-US" sz="1200" dirty="0" smtClean="0">
                <a:latin typeface="Minio Pro"/>
              </a:rPr>
              <a:t>Polaha, Dalton, &amp; Allen (2011)</a:t>
            </a:r>
            <a:endParaRPr lang="en-US" sz="1200" dirty="0">
              <a:latin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214366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Background</a:t>
            </a:r>
            <a:endParaRPr lang="en-US" dirty="0">
              <a:latin typeface="Minio Pro"/>
              <a:cs typeface="Minio Pro"/>
            </a:endParaRPr>
          </a:p>
        </p:txBody>
      </p:sp>
      <p:pic>
        <p:nvPicPr>
          <p:cNvPr id="5" name="Content Placeholder 4" descr="Tantrum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5" b="-5375"/>
          <a:stretch>
            <a:fillRect/>
          </a:stretch>
        </p:blipFill>
        <p:spPr>
          <a:xfrm>
            <a:off x="824089" y="1795816"/>
            <a:ext cx="2844800" cy="31880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05" y="1901060"/>
            <a:ext cx="4570495" cy="3072484"/>
          </a:xfrm>
        </p:spPr>
        <p:txBody>
          <a:bodyPr>
            <a:normAutofit/>
          </a:bodyPr>
          <a:lstStyle/>
          <a:p>
            <a:r>
              <a:rPr lang="en-US" dirty="0">
                <a:latin typeface="Minion Pro"/>
                <a:cs typeface="Minion Pro"/>
              </a:rPr>
              <a:t>Behavioral concerns in children are predictive of </a:t>
            </a:r>
            <a:r>
              <a:rPr lang="en-US">
                <a:latin typeface="Minion Pro"/>
                <a:cs typeface="Minion Pro"/>
              </a:rPr>
              <a:t>negative </a:t>
            </a:r>
            <a:r>
              <a:rPr lang="en-US" smtClean="0">
                <a:latin typeface="Minion Pro"/>
                <a:cs typeface="Minion Pro"/>
              </a:rPr>
              <a:t>outcomes</a:t>
            </a:r>
            <a:r>
              <a:rPr lang="en-US" baseline="30000" smtClean="0">
                <a:latin typeface="Minion Pro"/>
                <a:cs typeface="Minion Pro"/>
              </a:rPr>
              <a:t>1,2</a:t>
            </a:r>
            <a:endParaRPr lang="en-US" baseline="30000" dirty="0" smtClean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300" y="5307080"/>
            <a:ext cx="8064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 smtClean="0">
                <a:latin typeface="Minio Pro"/>
              </a:rPr>
              <a:t>1</a:t>
            </a:r>
            <a:r>
              <a:rPr lang="en-US" sz="1200" dirty="0" smtClean="0">
                <a:latin typeface="Minio Pro"/>
              </a:rPr>
              <a:t>Campbell, Shaw, &amp; </a:t>
            </a:r>
            <a:r>
              <a:rPr lang="en-US" sz="1200" dirty="0" err="1" smtClean="0">
                <a:latin typeface="Minio Pro"/>
              </a:rPr>
              <a:t>Gilliom</a:t>
            </a:r>
            <a:r>
              <a:rPr lang="en-US" sz="1200" dirty="0" smtClean="0">
                <a:latin typeface="Minio Pro"/>
              </a:rPr>
              <a:t>, (2000); </a:t>
            </a:r>
            <a:r>
              <a:rPr lang="en-US" sz="1200" baseline="30000" dirty="0" smtClean="0">
                <a:latin typeface="Minio Pro"/>
              </a:rPr>
              <a:t>2</a:t>
            </a:r>
            <a:r>
              <a:rPr lang="en-US" sz="1200" dirty="0" smtClean="0">
                <a:latin typeface="Minio Pro"/>
              </a:rPr>
              <a:t>Shaw, Bell, &amp; </a:t>
            </a:r>
            <a:r>
              <a:rPr lang="en-US" sz="1200" dirty="0" err="1" smtClean="0">
                <a:latin typeface="Minio Pro"/>
              </a:rPr>
              <a:t>Gilliom</a:t>
            </a:r>
            <a:r>
              <a:rPr lang="en-US" sz="1200" dirty="0" smtClean="0">
                <a:latin typeface="Minio Pro"/>
              </a:rPr>
              <a:t>  (2002); </a:t>
            </a:r>
            <a:r>
              <a:rPr lang="en-US" sz="1200" baseline="30000" dirty="0" smtClean="0">
                <a:latin typeface="Minio Pro"/>
              </a:rPr>
              <a:t>3</a:t>
            </a:r>
            <a:r>
              <a:rPr lang="en-US" sz="1200" dirty="0" smtClean="0">
                <a:latin typeface="Minio Pro"/>
              </a:rPr>
              <a:t>Coie &amp; Dodge (1998); </a:t>
            </a:r>
            <a:r>
              <a:rPr lang="en-US" sz="1200" baseline="30000" dirty="0" smtClean="0">
                <a:latin typeface="Minio Pro"/>
              </a:rPr>
              <a:t>4</a:t>
            </a:r>
            <a:r>
              <a:rPr lang="en-US" sz="1200" dirty="0" smtClean="0">
                <a:latin typeface="Minio Pro"/>
              </a:rPr>
              <a:t>Patterson (1982)</a:t>
            </a:r>
            <a:endParaRPr lang="en-US" sz="1200" dirty="0">
              <a:latin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1359509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02606044"/>
              </p:ext>
            </p:extLst>
          </p:nvPr>
        </p:nvGraphicFramePr>
        <p:xfrm>
          <a:off x="3048000" y="14732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104416"/>
            <a:ext cx="8686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Minio pro"/>
                <a:cs typeface="Minio pro"/>
              </a:rPr>
              <a:t>Cycle of Environmental Health Disparities </a:t>
            </a:r>
            <a:endParaRPr lang="en-US" sz="3600" dirty="0">
              <a:latin typeface="Minio pro"/>
              <a:cs typeface="Minio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2352238"/>
            <a:ext cx="269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Emotional and Social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ADHD/Learning Disabilities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Behavioral and Emotional Disorders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Depression and Anxiety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Substance abuse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PTSD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7" name="Chevron 6"/>
          <p:cNvSpPr/>
          <p:nvPr/>
        </p:nvSpPr>
        <p:spPr>
          <a:xfrm rot="10800000">
            <a:off x="3048000" y="3644900"/>
            <a:ext cx="692150" cy="1536700"/>
          </a:xfrm>
          <a:prstGeom prst="chevro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64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Minio Pro"/>
                <a:cs typeface="Minio Pro"/>
              </a:rPr>
              <a:t>Background</a:t>
            </a:r>
            <a:endParaRPr lang="en-US" dirty="0">
              <a:latin typeface="Minio Pro"/>
              <a:cs typeface="Minio Pro"/>
            </a:endParaRPr>
          </a:p>
        </p:txBody>
      </p:sp>
      <p:pic>
        <p:nvPicPr>
          <p:cNvPr id="5" name="Content Placeholder 4" descr="Tantrum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75" b="-5375"/>
          <a:stretch>
            <a:fillRect/>
          </a:stretch>
        </p:blipFill>
        <p:spPr>
          <a:xfrm>
            <a:off x="824089" y="1795816"/>
            <a:ext cx="2844800" cy="318809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05" y="1901060"/>
            <a:ext cx="4570495" cy="3072484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Minion Pro"/>
                <a:cs typeface="Minion Pro"/>
              </a:rPr>
              <a:t>Behavioral concerns in children are predictive of negative </a:t>
            </a:r>
            <a:r>
              <a:rPr lang="en-US" dirty="0" smtClean="0">
                <a:latin typeface="Minion Pro"/>
                <a:cs typeface="Minion Pro"/>
              </a:rPr>
              <a:t>outcomes</a:t>
            </a:r>
            <a:r>
              <a:rPr lang="en-US" baseline="30000" dirty="0" smtClean="0">
                <a:latin typeface="Minion Pro"/>
                <a:cs typeface="Minion Pro"/>
              </a:rPr>
              <a:t>1,2</a:t>
            </a:r>
          </a:p>
          <a:p>
            <a:r>
              <a:rPr lang="en-US" dirty="0" smtClean="0">
                <a:latin typeface="Minio Pro"/>
                <a:cs typeface="Minio Pro"/>
              </a:rPr>
              <a:t>There are strong evidence-based treatments (EBT) targeting parenting styles to treat these concerns</a:t>
            </a:r>
            <a:r>
              <a:rPr lang="en-US" baseline="30000" dirty="0" smtClean="0">
                <a:latin typeface="Minio Pro"/>
                <a:cs typeface="Minio Pro"/>
              </a:rPr>
              <a:t>3,4</a:t>
            </a:r>
            <a:endParaRPr lang="en-US" baseline="30000" dirty="0">
              <a:latin typeface="Minion Pro"/>
              <a:cs typeface="Minion Pro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2300" y="5307080"/>
            <a:ext cx="80645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aseline="30000" dirty="0" smtClean="0">
                <a:latin typeface="Minio Pro"/>
              </a:rPr>
              <a:t>1</a:t>
            </a:r>
            <a:r>
              <a:rPr lang="en-US" sz="1200" dirty="0" smtClean="0">
                <a:latin typeface="Minio Pro"/>
              </a:rPr>
              <a:t>Campbell, Shaw, &amp; </a:t>
            </a:r>
            <a:r>
              <a:rPr lang="en-US" sz="1200" dirty="0" err="1" smtClean="0">
                <a:latin typeface="Minio Pro"/>
              </a:rPr>
              <a:t>Gilliom</a:t>
            </a:r>
            <a:r>
              <a:rPr lang="en-US" sz="1200" dirty="0" smtClean="0">
                <a:latin typeface="Minio Pro"/>
              </a:rPr>
              <a:t>, (2000); </a:t>
            </a:r>
            <a:r>
              <a:rPr lang="en-US" sz="1200" baseline="30000" dirty="0" smtClean="0">
                <a:latin typeface="Minio Pro"/>
              </a:rPr>
              <a:t>2</a:t>
            </a:r>
            <a:r>
              <a:rPr lang="en-US" sz="1200" dirty="0" smtClean="0">
                <a:latin typeface="Minio Pro"/>
              </a:rPr>
              <a:t>Shaw, Bell, &amp; </a:t>
            </a:r>
            <a:r>
              <a:rPr lang="en-US" sz="1200" dirty="0" err="1" smtClean="0">
                <a:latin typeface="Minio Pro"/>
              </a:rPr>
              <a:t>Gilliom</a:t>
            </a:r>
            <a:r>
              <a:rPr lang="en-US" sz="1200" dirty="0" smtClean="0">
                <a:latin typeface="Minio Pro"/>
              </a:rPr>
              <a:t>  (2002); </a:t>
            </a:r>
            <a:r>
              <a:rPr lang="en-US" sz="1200" baseline="30000" dirty="0" smtClean="0">
                <a:latin typeface="Minio Pro"/>
              </a:rPr>
              <a:t>3</a:t>
            </a:r>
            <a:r>
              <a:rPr lang="en-US" sz="1200" dirty="0" smtClean="0">
                <a:latin typeface="Minio Pro"/>
              </a:rPr>
              <a:t>Coie &amp; Dodge (1998); </a:t>
            </a:r>
            <a:r>
              <a:rPr lang="en-US" sz="1200" baseline="30000" dirty="0" smtClean="0">
                <a:latin typeface="Minio Pro"/>
              </a:rPr>
              <a:t>4</a:t>
            </a:r>
            <a:r>
              <a:rPr lang="en-US" sz="1200" dirty="0" smtClean="0">
                <a:latin typeface="Minio Pro"/>
              </a:rPr>
              <a:t>Patterson (1982)</a:t>
            </a:r>
            <a:endParaRPr lang="en-US" sz="1200" dirty="0">
              <a:latin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178568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Background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459" y="1880199"/>
            <a:ext cx="7231666" cy="33416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Minio Pro"/>
                <a:cs typeface="Minio Pro"/>
              </a:rPr>
              <a:t>Barriers to Mental Health Treatment</a:t>
            </a:r>
            <a:endParaRPr lang="en-US" dirty="0">
              <a:latin typeface="Minio Pro"/>
              <a:cs typeface="Minio Pro"/>
            </a:endParaRPr>
          </a:p>
          <a:p>
            <a:pPr lvl="1">
              <a:buFont typeface="Arial"/>
              <a:buChar char="•"/>
            </a:pPr>
            <a:r>
              <a:rPr lang="en-US" dirty="0">
                <a:latin typeface="Minio Pro"/>
                <a:cs typeface="Minio Pro"/>
              </a:rPr>
              <a:t>Treatment is not available or too time </a:t>
            </a:r>
            <a:r>
              <a:rPr lang="en-US" dirty="0" smtClean="0">
                <a:latin typeface="Minio Pro"/>
                <a:cs typeface="Minio Pro"/>
              </a:rPr>
              <a:t>intensive</a:t>
            </a:r>
            <a:r>
              <a:rPr lang="en-US" baseline="30000" dirty="0" smtClean="0">
                <a:latin typeface="Minio Pro"/>
                <a:cs typeface="Minio Pro"/>
              </a:rPr>
              <a:t>1</a:t>
            </a:r>
            <a:r>
              <a:rPr lang="en-US" dirty="0" smtClean="0">
                <a:latin typeface="Minio Pro"/>
                <a:cs typeface="Minio Pro"/>
              </a:rPr>
              <a:t> </a:t>
            </a:r>
          </a:p>
          <a:p>
            <a:pPr lvl="1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Stigma </a:t>
            </a:r>
            <a:r>
              <a:rPr lang="en-US" dirty="0">
                <a:latin typeface="Minio Pro"/>
                <a:cs typeface="Minio Pro"/>
              </a:rPr>
              <a:t>and negative attitudes towards mental health </a:t>
            </a:r>
            <a:r>
              <a:rPr lang="en-US" dirty="0" smtClean="0">
                <a:latin typeface="Minio Pro"/>
                <a:cs typeface="Minio Pro"/>
              </a:rPr>
              <a:t>services</a:t>
            </a:r>
            <a:r>
              <a:rPr lang="en-US" baseline="30000" dirty="0" smtClean="0">
                <a:latin typeface="Minio Pro"/>
                <a:cs typeface="Minio Pro"/>
              </a:rPr>
              <a:t>2,3</a:t>
            </a:r>
            <a:endParaRPr lang="en-US" dirty="0" smtClean="0">
              <a:latin typeface="Minio Pro"/>
              <a:cs typeface="Minio Pro"/>
            </a:endParaRPr>
          </a:p>
          <a:p>
            <a:pPr lvl="1">
              <a:buFont typeface="Arial"/>
              <a:buChar char="•"/>
            </a:pPr>
            <a:r>
              <a:rPr lang="en-US" dirty="0" smtClean="0">
                <a:latin typeface="Minio Pro"/>
                <a:cs typeface="Minio Pro"/>
              </a:rPr>
              <a:t>Mental </a:t>
            </a:r>
            <a:r>
              <a:rPr lang="en-US" dirty="0">
                <a:latin typeface="Minio Pro"/>
                <a:cs typeface="Minio Pro"/>
              </a:rPr>
              <a:t>health provider </a:t>
            </a:r>
            <a:r>
              <a:rPr lang="en-US" dirty="0" smtClean="0">
                <a:latin typeface="Minio Pro"/>
                <a:cs typeface="Minio Pro"/>
              </a:rPr>
              <a:t>shortages</a:t>
            </a:r>
            <a:r>
              <a:rPr lang="en-US" baseline="30000" dirty="0" smtClean="0">
                <a:latin typeface="Minio Pro"/>
                <a:cs typeface="Minio Pro"/>
              </a:rPr>
              <a:t>4</a:t>
            </a:r>
            <a:endParaRPr lang="en-US" sz="1400" dirty="0">
              <a:latin typeface="Minio Pro"/>
              <a:cs typeface="Minio Pro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5461000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aseline="30000" dirty="0" smtClean="0">
                <a:latin typeface="Minio Pro"/>
              </a:rPr>
              <a:t>1</a:t>
            </a:r>
            <a:r>
              <a:rPr lang="en-US" sz="1200" dirty="0" smtClean="0">
                <a:latin typeface="Minio Pro"/>
              </a:rPr>
              <a:t>Baker, Arnold, &amp; Meagher (2011); </a:t>
            </a:r>
            <a:r>
              <a:rPr lang="en-US" sz="1200" baseline="30000" dirty="0" smtClean="0">
                <a:latin typeface="Minio Pro"/>
              </a:rPr>
              <a:t>2</a:t>
            </a:r>
            <a:r>
              <a:rPr lang="en-US" sz="1200" dirty="0" smtClean="0">
                <a:latin typeface="Minio Pro"/>
              </a:rPr>
              <a:t>Hoyt, Conger, </a:t>
            </a:r>
            <a:r>
              <a:rPr lang="en-US" sz="1200" dirty="0" err="1" smtClean="0">
                <a:latin typeface="Minio Pro"/>
              </a:rPr>
              <a:t>Valde</a:t>
            </a:r>
            <a:r>
              <a:rPr lang="en-US" sz="1200" dirty="0" smtClean="0">
                <a:latin typeface="Minio Pro"/>
              </a:rPr>
              <a:t>, &amp; </a:t>
            </a:r>
            <a:r>
              <a:rPr lang="en-US" sz="1200" dirty="0" err="1" smtClean="0">
                <a:latin typeface="Minio Pro"/>
              </a:rPr>
              <a:t>Weihs</a:t>
            </a:r>
            <a:r>
              <a:rPr lang="en-US" sz="1200" dirty="0" smtClean="0">
                <a:latin typeface="Minio Pro"/>
              </a:rPr>
              <a:t> (1997); </a:t>
            </a:r>
            <a:r>
              <a:rPr lang="en-US" sz="1200" baseline="30000" dirty="0" smtClean="0">
                <a:latin typeface="Minio Pro"/>
              </a:rPr>
              <a:t>3</a:t>
            </a:r>
            <a:r>
              <a:rPr lang="en-US" sz="1200" dirty="0" smtClean="0">
                <a:latin typeface="Minio Pro"/>
              </a:rPr>
              <a:t>Rost, Smith, &amp; Taylor (1993), </a:t>
            </a:r>
            <a:r>
              <a:rPr lang="en-US" sz="1200" baseline="30000" dirty="0" smtClean="0">
                <a:latin typeface="Minio Pro"/>
              </a:rPr>
              <a:t>4</a:t>
            </a:r>
            <a:r>
              <a:rPr lang="en-US" sz="1200" dirty="0" smtClean="0">
                <a:latin typeface="Minio Pro"/>
              </a:rPr>
              <a:t>Goldsmith, </a:t>
            </a:r>
            <a:r>
              <a:rPr lang="en-US" sz="1200" dirty="0" err="1" smtClean="0">
                <a:latin typeface="Minio Pro"/>
              </a:rPr>
              <a:t>Wagenfeld</a:t>
            </a:r>
            <a:r>
              <a:rPr lang="en-US" sz="1200" dirty="0" smtClean="0">
                <a:latin typeface="Minio Pro"/>
              </a:rPr>
              <a:t>, </a:t>
            </a:r>
            <a:r>
              <a:rPr lang="en-US" sz="1200" dirty="0" err="1" smtClean="0">
                <a:latin typeface="Minio Pro"/>
              </a:rPr>
              <a:t>Mandersheid</a:t>
            </a:r>
            <a:r>
              <a:rPr lang="en-US" sz="1200" dirty="0" smtClean="0">
                <a:latin typeface="Minio Pro"/>
              </a:rPr>
              <a:t>, &amp; Stiles (1997)</a:t>
            </a:r>
            <a:endParaRPr lang="en-US" sz="1200" dirty="0">
              <a:latin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2944422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Minio Pro"/>
                <a:cs typeface="Minio Pro"/>
              </a:rPr>
              <a:t>Family Check Up (FCU)</a:t>
            </a:r>
            <a:endParaRPr lang="en-US" dirty="0">
              <a:latin typeface="Minio Pro"/>
              <a:cs typeface="Minio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0511"/>
            <a:ext cx="4038600" cy="40988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Minio Pro"/>
                <a:cs typeface="Minio Pro"/>
              </a:rPr>
              <a:t>The FCU is a brief, evidence-based intervention shown to reduced childhood rates of antisocial behavior, depression, and drug use</a:t>
            </a:r>
            <a:r>
              <a:rPr lang="en-US" baseline="30000" dirty="0" smtClean="0">
                <a:latin typeface="Minio Pro"/>
                <a:cs typeface="Minio Pro"/>
              </a:rPr>
              <a:t>1</a:t>
            </a:r>
            <a:endParaRPr lang="en-US" dirty="0" smtClean="0"/>
          </a:p>
        </p:txBody>
      </p:sp>
      <p:pic>
        <p:nvPicPr>
          <p:cNvPr id="5" name="Content Placeholder 4" descr="Family Check Up Brochure.pdf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8" b="10108"/>
          <a:stretch>
            <a:fillRect/>
          </a:stretch>
        </p:blipFill>
        <p:spPr/>
      </p:pic>
      <p:sp>
        <p:nvSpPr>
          <p:cNvPr id="6" name="Rectangle 5"/>
          <p:cNvSpPr/>
          <p:nvPr/>
        </p:nvSpPr>
        <p:spPr>
          <a:xfrm>
            <a:off x="565429" y="5359401"/>
            <a:ext cx="30121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aseline="30000" dirty="0" smtClean="0">
                <a:latin typeface="Minio Pro"/>
              </a:rPr>
              <a:t>1</a:t>
            </a:r>
            <a:r>
              <a:rPr lang="en-US" sz="1200" dirty="0" smtClean="0">
                <a:latin typeface="Minio Pro"/>
              </a:rPr>
              <a:t>Dishion, </a:t>
            </a:r>
            <a:r>
              <a:rPr lang="en-US" sz="1200" dirty="0" err="1" smtClean="0">
                <a:latin typeface="Minio Pro"/>
              </a:rPr>
              <a:t>Stormshak</a:t>
            </a:r>
            <a:r>
              <a:rPr lang="en-US" sz="1200" dirty="0" smtClean="0">
                <a:latin typeface="Minio Pro"/>
              </a:rPr>
              <a:t>, &amp; </a:t>
            </a:r>
            <a:r>
              <a:rPr lang="en-US" sz="1200" dirty="0" err="1" smtClean="0">
                <a:latin typeface="Minio Pro"/>
              </a:rPr>
              <a:t>Kavanagh</a:t>
            </a:r>
            <a:r>
              <a:rPr lang="en-US" sz="1200" dirty="0" smtClean="0">
                <a:latin typeface="Minio Pro"/>
              </a:rPr>
              <a:t>, (2011)</a:t>
            </a:r>
            <a:endParaRPr lang="en-US" sz="1200" dirty="0">
              <a:latin typeface="Minio Pro"/>
            </a:endParaRPr>
          </a:p>
        </p:txBody>
      </p:sp>
    </p:spTree>
    <p:extLst>
      <p:ext uri="{BB962C8B-B14F-4D97-AF65-F5344CB8AC3E}">
        <p14:creationId xmlns:p14="http://schemas.microsoft.com/office/powerpoint/2010/main" val="3083747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7798</TotalTime>
  <Words>1184</Words>
  <Application>Microsoft Macintosh PowerPoint</Application>
  <PresentationFormat>On-screen Show (4:3)</PresentationFormat>
  <Paragraphs>220</Paragraphs>
  <Slides>17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Interdisciplinary Team</vt:lpstr>
      <vt:lpstr>Background</vt:lpstr>
      <vt:lpstr>Background</vt:lpstr>
      <vt:lpstr>Background</vt:lpstr>
      <vt:lpstr>Cycle of Environmental Health Disparities </vt:lpstr>
      <vt:lpstr>Background</vt:lpstr>
      <vt:lpstr>Background</vt:lpstr>
      <vt:lpstr>Family Check Up (FCU)</vt:lpstr>
      <vt:lpstr>PowerPoint Presentation</vt:lpstr>
      <vt:lpstr>Outcomes in a School Setting</vt:lpstr>
      <vt:lpstr>The Family Check Up</vt:lpstr>
      <vt:lpstr>Aims</vt:lpstr>
      <vt:lpstr>Hypotheses</vt:lpstr>
      <vt:lpstr>Methods: Participants</vt:lpstr>
      <vt:lpstr>Results: Adoption and Reach</vt:lpstr>
      <vt:lpstr>Conclusions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Westbrooks</dc:creator>
  <cp:lastModifiedBy>Sarah Courtney Smith</cp:lastModifiedBy>
  <cp:revision>217</cp:revision>
  <dcterms:created xsi:type="dcterms:W3CDTF">2014-06-04T15:43:42Z</dcterms:created>
  <dcterms:modified xsi:type="dcterms:W3CDTF">2015-04-23T01:17:54Z</dcterms:modified>
</cp:coreProperties>
</file>