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4" r:id="rId2"/>
    <p:sldId id="305" r:id="rId3"/>
    <p:sldId id="306" r:id="rId4"/>
    <p:sldId id="307" r:id="rId5"/>
    <p:sldId id="264" r:id="rId6"/>
    <p:sldId id="308" r:id="rId7"/>
    <p:sldId id="309" r:id="rId8"/>
    <p:sldId id="266" r:id="rId9"/>
    <p:sldId id="267" r:id="rId10"/>
    <p:sldId id="268" r:id="rId11"/>
    <p:sldId id="311" r:id="rId12"/>
    <p:sldId id="312" r:id="rId13"/>
    <p:sldId id="310" r:id="rId14"/>
    <p:sldId id="318" r:id="rId15"/>
    <p:sldId id="313" r:id="rId16"/>
    <p:sldId id="280" r:id="rId17"/>
    <p:sldId id="278" r:id="rId18"/>
    <p:sldId id="275" r:id="rId19"/>
    <p:sldId id="314" r:id="rId20"/>
    <p:sldId id="279" r:id="rId21"/>
    <p:sldId id="281" r:id="rId22"/>
    <p:sldId id="316" r:id="rId23"/>
    <p:sldId id="288" r:id="rId24"/>
    <p:sldId id="294" r:id="rId25"/>
    <p:sldId id="319" r:id="rId26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1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56A9-3FAE-4183-83EC-6FF412046B70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D4E3-6FBB-4CC1-8F2D-3114F3DF4FD0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4469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44C6A7-CA46-4136-B011-55ED9DEBA9C6}" type="slidenum">
              <a:rPr lang="es-ES" smtClean="0">
                <a:latin typeface="Arial" pitchFamily="34" charset="0"/>
                <a:cs typeface="Lucida Sans Unicode" pitchFamily="34" charset="0"/>
              </a:rPr>
              <a:pPr/>
              <a:t>2</a:t>
            </a:fld>
            <a:endParaRPr lang="es-ES" smtClean="0"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2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8FB81-7E9E-49E4-9C16-F3FAF5FA1803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166AAD-2697-451F-9247-A9C3A7FCEAB3}" type="slidenum">
              <a:rPr lang="es-MX" sz="1200">
                <a:latin typeface="+mn-lt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s-MX" sz="120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31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CEB0E644-7749-4813-B13A-7B80618911C8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2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9667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591E4-6107-4B96-81B5-E500E12430C5}" type="slidenum">
              <a:rPr lang="es-ES_tradnl" altLang="es-UY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s-ES_tradnl" altLang="es-UY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UY" smtClean="0"/>
          </a:p>
        </p:txBody>
      </p:sp>
    </p:spTree>
    <p:extLst>
      <p:ext uri="{BB962C8B-B14F-4D97-AF65-F5344CB8AC3E}">
        <p14:creationId xmlns:p14="http://schemas.microsoft.com/office/powerpoint/2010/main" val="271265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UY" smtClean="0"/>
          </a:p>
        </p:txBody>
      </p:sp>
    </p:spTree>
    <p:extLst>
      <p:ext uri="{BB962C8B-B14F-4D97-AF65-F5344CB8AC3E}">
        <p14:creationId xmlns:p14="http://schemas.microsoft.com/office/powerpoint/2010/main" val="204692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5152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7447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2642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1644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530D2-8D9B-4F62-9BFD-ACA70EB6151D}" type="slidenum">
              <a:rPr lang="es-ES" smtClean="0"/>
              <a:pPr>
                <a:defRPr/>
              </a:pPr>
              <a:t>21</a:t>
            </a:fld>
            <a:endParaRPr lang="es-E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Si movi las flechas por favor fijate que esten bien con las fechas</a:t>
            </a:r>
          </a:p>
          <a:p>
            <a:pPr eaLnBrk="1" hangingPunct="1"/>
            <a:r>
              <a:rPr lang="es-ES" smtClean="0"/>
              <a:t>Saco verano por que estan los meses y te vas a acordar de comentarlo , asi la grafica esta menos pesada</a:t>
            </a:r>
          </a:p>
          <a:p>
            <a:pPr eaLnBrk="1" hangingPunct="1"/>
            <a:r>
              <a:rPr lang="es-ES" smtClean="0"/>
              <a:t>En ves de medicion en suelo, mejor pongamos el valor ( el informe de Hugo esta en la UPA) no lo tengo electronico</a:t>
            </a:r>
          </a:p>
        </p:txBody>
      </p:sp>
    </p:spTree>
    <p:extLst>
      <p:ext uri="{BB962C8B-B14F-4D97-AF65-F5344CB8AC3E}">
        <p14:creationId xmlns:p14="http://schemas.microsoft.com/office/powerpoint/2010/main" val="331128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D8EF-4EB4-4994-876F-028FC8B113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50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CC1827-6CED-4530-BD35-94013AD19E35}" type="datetimeFigureOut">
              <a:rPr lang="es-UY" smtClean="0"/>
              <a:t>22/04/2015</a:t>
            </a:fld>
            <a:endParaRPr lang="es-UY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0FC651-E24F-4134-B33F-DA659B3A6EED}" type="slidenum">
              <a:rPr lang="es-UY" smtClean="0"/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journal/00139351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6500858" cy="1928826"/>
          </a:xfrm>
        </p:spPr>
        <p:txBody>
          <a:bodyPr>
            <a:normAutofit/>
          </a:bodyPr>
          <a:lstStyle/>
          <a:p>
            <a:r>
              <a:rPr lang="es-UY" sz="4000" dirty="0" err="1" smtClean="0"/>
              <a:t>Tackling</a:t>
            </a:r>
            <a:r>
              <a:rPr lang="es-UY" sz="4000" dirty="0" smtClean="0"/>
              <a:t> Lead </a:t>
            </a:r>
            <a:r>
              <a:rPr lang="es-UY" sz="4000" dirty="0" err="1" smtClean="0"/>
              <a:t>Poisoning</a:t>
            </a:r>
            <a:r>
              <a:rPr lang="es-UY" sz="4000" dirty="0" smtClean="0"/>
              <a:t>: </a:t>
            </a:r>
            <a:r>
              <a:rPr lang="es-UY" sz="4000" dirty="0" err="1" smtClean="0"/>
              <a:t>Community</a:t>
            </a:r>
            <a:r>
              <a:rPr lang="es-UY" sz="4000" dirty="0" smtClean="0"/>
              <a:t> </a:t>
            </a:r>
            <a:r>
              <a:rPr lang="es-UY" sz="4000" dirty="0" err="1" smtClean="0"/>
              <a:t>Intervention</a:t>
            </a:r>
            <a:r>
              <a:rPr lang="es-UY" sz="4000" dirty="0" smtClean="0"/>
              <a:t> of </a:t>
            </a:r>
            <a:r>
              <a:rPr lang="es-UY" sz="4000" dirty="0" err="1" smtClean="0"/>
              <a:t>the</a:t>
            </a:r>
            <a:r>
              <a:rPr lang="es-UY" sz="4000" dirty="0" smtClean="0"/>
              <a:t> Montevideo PEHSU</a:t>
            </a:r>
            <a:endParaRPr lang="es-UY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3212976"/>
            <a:ext cx="5057756" cy="1928826"/>
          </a:xfrm>
        </p:spPr>
        <p:txBody>
          <a:bodyPr>
            <a:noAutofit/>
          </a:bodyPr>
          <a:lstStyle/>
          <a:p>
            <a:pPr algn="ctr"/>
            <a:r>
              <a:rPr lang="es-UY" sz="1800" dirty="0" smtClean="0"/>
              <a:t>	</a:t>
            </a:r>
            <a:r>
              <a:rPr lang="es-ES" sz="1600" dirty="0" smtClean="0"/>
              <a:t>				</a:t>
            </a:r>
          </a:p>
          <a:p>
            <a:pPr algn="ctr">
              <a:buClr>
                <a:schemeClr val="accent3"/>
              </a:buClr>
              <a:defRPr/>
            </a:pPr>
            <a:r>
              <a:rPr lang="es-UY" sz="1800" dirty="0" smtClean="0"/>
              <a:t>Dr. María José </a:t>
            </a:r>
            <a:r>
              <a:rPr lang="es-UY" sz="1800" dirty="0" err="1" smtClean="0"/>
              <a:t>Moll</a:t>
            </a:r>
            <a:r>
              <a:rPr lang="es-UY" sz="1800" dirty="0" smtClean="0"/>
              <a:t>, MD, </a:t>
            </a:r>
            <a:r>
              <a:rPr lang="es-UY" sz="1800" dirty="0" err="1" smtClean="0"/>
              <a:t>MSc</a:t>
            </a:r>
            <a:r>
              <a:rPr lang="es-UY" sz="1800" dirty="0" smtClean="0"/>
              <a:t> (</a:t>
            </a:r>
            <a:r>
              <a:rPr lang="es-UY" sz="1800" dirty="0" err="1" smtClean="0"/>
              <a:t>Nutrition</a:t>
            </a:r>
            <a:r>
              <a:rPr lang="es-UY" sz="1800" dirty="0" smtClean="0"/>
              <a:t>)</a:t>
            </a:r>
            <a:r>
              <a:rPr lang="es-UY" sz="1600" dirty="0" smtClean="0"/>
              <a:t/>
            </a:r>
            <a:br>
              <a:rPr lang="es-UY" sz="1600" dirty="0" smtClean="0"/>
            </a:br>
            <a:r>
              <a:rPr lang="es-ES" sz="1800" b="1" dirty="0" smtClean="0"/>
              <a:t>PEHSU</a:t>
            </a:r>
          </a:p>
          <a:p>
            <a:pPr algn="ctr">
              <a:buClr>
                <a:schemeClr val="accent3"/>
              </a:buClr>
              <a:defRPr/>
            </a:pPr>
            <a:r>
              <a:rPr lang="es-ES" sz="1400" dirty="0" err="1" smtClean="0"/>
              <a:t>Toxicology</a:t>
            </a:r>
            <a:r>
              <a:rPr lang="es-ES" sz="1400" dirty="0" smtClean="0"/>
              <a:t> </a:t>
            </a:r>
            <a:r>
              <a:rPr lang="es-ES" sz="1400" dirty="0" err="1" smtClean="0"/>
              <a:t>Departament</a:t>
            </a:r>
            <a:r>
              <a:rPr lang="es-ES" sz="1400" dirty="0" smtClean="0"/>
              <a:t> – School of Medicine</a:t>
            </a:r>
            <a:r>
              <a:rPr lang="es-UY" sz="1400" dirty="0" smtClean="0"/>
              <a:t/>
            </a:r>
            <a:br>
              <a:rPr lang="es-UY" sz="1400" dirty="0" smtClean="0"/>
            </a:br>
            <a:r>
              <a:rPr lang="es-UY" sz="1400" dirty="0" err="1" smtClean="0"/>
              <a:t>Clinical</a:t>
            </a:r>
            <a:r>
              <a:rPr lang="es-UY" sz="1400" dirty="0" smtClean="0"/>
              <a:t> </a:t>
            </a:r>
            <a:r>
              <a:rPr lang="pt-BR" sz="1400" dirty="0" smtClean="0"/>
              <a:t>Hospital</a:t>
            </a:r>
          </a:p>
          <a:p>
            <a:pPr algn="ctr">
              <a:buClr>
                <a:schemeClr val="accent3"/>
              </a:buClr>
              <a:defRPr/>
            </a:pPr>
            <a:r>
              <a:rPr lang="es-ES" sz="1400" dirty="0" smtClean="0"/>
              <a:t>M</a:t>
            </a:r>
            <a:r>
              <a:rPr lang="pt-BR" sz="1400" dirty="0" err="1" smtClean="0"/>
              <a:t>ontevideo</a:t>
            </a:r>
            <a:r>
              <a:rPr lang="pt-BR" sz="1400" dirty="0" smtClean="0"/>
              <a:t> - </a:t>
            </a:r>
            <a:r>
              <a:rPr lang="pt-BR" sz="1400" dirty="0" err="1" smtClean="0"/>
              <a:t>Uruguay</a:t>
            </a:r>
            <a:r>
              <a:rPr lang="es-UY" sz="1600" dirty="0" smtClean="0"/>
              <a:t/>
            </a:r>
            <a:br>
              <a:rPr lang="es-UY" sz="1600" dirty="0" smtClean="0"/>
            </a:br>
            <a:endParaRPr lang="es-UY" sz="1600" dirty="0" smtClean="0"/>
          </a:p>
          <a:p>
            <a:pPr algn="ctr"/>
            <a:endParaRPr lang="es-UY" sz="1400" dirty="0" smtClean="0"/>
          </a:p>
        </p:txBody>
      </p:sp>
      <p:pic>
        <p:nvPicPr>
          <p:cNvPr id="6" name="5 Imagen" descr="http://static.wixstatic.com/media/f1b3e9_7ac6a9d4edee46ca905e69a0eadb3e81.png_srz_p_354_49_75_22_0.50_1.20_0.00_png_sr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48987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UPA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786454"/>
            <a:ext cx="2786049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5929330"/>
            <a:ext cx="2614447" cy="5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M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86364"/>
            <a:ext cx="165895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57166"/>
            <a:ext cx="18573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44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1208946"/>
            <a:ext cx="3722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Tools</a:t>
            </a:r>
            <a:endParaRPr lang="es-ES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93256"/>
            <a:ext cx="3240360" cy="9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916832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endParaRPr kumimoji="0" lang="es-MX" altLang="es-UY" b="1" i="0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MX" altLang="es-UY" b="1" i="0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n-ea"/>
              <a:cs typeface="+mn-cs"/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es-MX" altLang="es-UY" b="1" dirty="0" err="1">
                <a:latin typeface="+mj-lt"/>
              </a:rPr>
              <a:t>Environmental</a:t>
            </a:r>
            <a:r>
              <a:rPr lang="es-MX" altLang="es-UY" b="1" dirty="0">
                <a:latin typeface="+mj-lt"/>
              </a:rPr>
              <a:t> </a:t>
            </a:r>
            <a:r>
              <a:rPr lang="es-MX" altLang="es-UY" b="1" dirty="0" err="1" smtClean="0">
                <a:latin typeface="+mj-lt"/>
              </a:rPr>
              <a:t>clinical</a:t>
            </a:r>
            <a:r>
              <a:rPr lang="es-MX" altLang="es-UY" b="1" dirty="0" smtClean="0">
                <a:latin typeface="+mj-lt"/>
              </a:rPr>
              <a:t> </a:t>
            </a:r>
            <a:r>
              <a:rPr lang="es-MX" altLang="es-UY" b="1" dirty="0" err="1" smtClean="0">
                <a:latin typeface="+mj-lt"/>
              </a:rPr>
              <a:t>history</a:t>
            </a:r>
            <a:r>
              <a:rPr lang="es-MX" altLang="es-UY" b="1" dirty="0" smtClean="0">
                <a:latin typeface="+mj-lt"/>
              </a:rPr>
              <a:t> </a:t>
            </a:r>
            <a:r>
              <a:rPr lang="es-MX" altLang="es-UY" dirty="0" smtClean="0"/>
              <a:t>(WHO </a:t>
            </a:r>
            <a:r>
              <a:rPr lang="es-MX" altLang="es-UY" dirty="0"/>
              <a:t>Green </a:t>
            </a:r>
            <a:r>
              <a:rPr lang="es-MX" altLang="es-UY" dirty="0" smtClean="0"/>
              <a:t>Page, </a:t>
            </a:r>
            <a:r>
              <a:rPr lang="es-MX" altLang="es-UY" dirty="0"/>
              <a:t>Feedback </a:t>
            </a:r>
            <a:r>
              <a:rPr lang="es-MX" altLang="es-UY" dirty="0" err="1" smtClean="0"/>
              <a:t>report</a:t>
            </a:r>
            <a:r>
              <a:rPr lang="es-MX" altLang="es-UY" dirty="0" smtClean="0"/>
              <a:t>)</a:t>
            </a:r>
            <a:endParaRPr lang="es-MX" altLang="es-UY" dirty="0"/>
          </a:p>
          <a:p>
            <a:pPr marL="914400" lvl="1" indent="-457200">
              <a:buFontTx/>
              <a:buAutoNum type="arabicPeriod"/>
              <a:defRPr/>
            </a:pPr>
            <a:endParaRPr lang="es-MX" altLang="es-UY" b="1" dirty="0" smtClean="0">
              <a:latin typeface="+mj-lt"/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es-MX" altLang="es-UY" b="1" dirty="0" smtClean="0"/>
              <a:t>Home </a:t>
            </a:r>
            <a:r>
              <a:rPr lang="es-MX" altLang="es-UY" b="1" dirty="0" err="1"/>
              <a:t>visits</a:t>
            </a:r>
            <a:r>
              <a:rPr lang="es-MX" altLang="es-UY" b="1" dirty="0"/>
              <a:t> </a:t>
            </a:r>
            <a:r>
              <a:rPr lang="es-MX" altLang="es-UY" dirty="0"/>
              <a:t>(and </a:t>
            </a:r>
            <a:r>
              <a:rPr lang="es-MX" altLang="es-UY" dirty="0" err="1"/>
              <a:t>surroundings</a:t>
            </a:r>
            <a:r>
              <a:rPr lang="es-MX" altLang="es-UY" dirty="0"/>
              <a:t>)</a:t>
            </a:r>
          </a:p>
          <a:p>
            <a:pPr marL="914400" lvl="2" indent="0">
              <a:buNone/>
              <a:defRPr/>
            </a:pPr>
            <a:r>
              <a:rPr lang="es-MX" altLang="es-UY" sz="2800" dirty="0" err="1" smtClean="0"/>
              <a:t>Reports</a:t>
            </a:r>
            <a:endParaRPr lang="es-MX" altLang="es-UY" sz="2800" dirty="0" smtClean="0"/>
          </a:p>
          <a:p>
            <a:pPr marL="914400" lvl="2" indent="0">
              <a:buNone/>
              <a:defRPr/>
            </a:pPr>
            <a:endParaRPr lang="es-MX" altLang="es-UY" dirty="0"/>
          </a:p>
          <a:p>
            <a:pPr marL="914400" lvl="1" indent="-457200">
              <a:buFontTx/>
              <a:buAutoNum type="arabicPeriod"/>
              <a:defRPr/>
            </a:pPr>
            <a:r>
              <a:rPr lang="es-MX" altLang="es-UY" b="1" dirty="0">
                <a:latin typeface="+mj-lt"/>
              </a:rPr>
              <a:t>Short </a:t>
            </a:r>
            <a:r>
              <a:rPr lang="es-MX" altLang="es-UY" b="1" dirty="0" err="1">
                <a:latin typeface="+mj-lt"/>
              </a:rPr>
              <a:t>questionnaire</a:t>
            </a:r>
            <a:r>
              <a:rPr lang="es-MX" altLang="es-UY" b="1" dirty="0">
                <a:latin typeface="+mj-lt"/>
              </a:rPr>
              <a:t> </a:t>
            </a:r>
            <a:r>
              <a:rPr lang="es-MX" altLang="es-UY" b="1" dirty="0" err="1">
                <a:latin typeface="+mj-lt"/>
              </a:rPr>
              <a:t>for</a:t>
            </a:r>
            <a:r>
              <a:rPr lang="es-MX" altLang="es-UY" b="1" dirty="0">
                <a:latin typeface="+mj-lt"/>
              </a:rPr>
              <a:t> </a:t>
            </a:r>
            <a:r>
              <a:rPr lang="es-MX" altLang="es-UY" b="1" dirty="0" err="1">
                <a:latin typeface="+mj-lt"/>
              </a:rPr>
              <a:t>environmental</a:t>
            </a:r>
            <a:r>
              <a:rPr lang="es-MX" altLang="es-UY" b="1" dirty="0">
                <a:latin typeface="+mj-lt"/>
              </a:rPr>
              <a:t> </a:t>
            </a:r>
            <a:r>
              <a:rPr lang="es-MX" altLang="es-UY" b="1" dirty="0" err="1">
                <a:latin typeface="+mj-lt"/>
              </a:rPr>
              <a:t>risks</a:t>
            </a:r>
            <a:r>
              <a:rPr lang="es-MX" altLang="es-UY" b="1" dirty="0">
                <a:latin typeface="+mj-lt"/>
              </a:rPr>
              <a:t> </a:t>
            </a:r>
            <a:r>
              <a:rPr lang="es-MX" altLang="es-UY" dirty="0">
                <a:latin typeface="+mj-lt"/>
              </a:rPr>
              <a:t>(</a:t>
            </a:r>
            <a:r>
              <a:rPr lang="es-MX" altLang="es-UY" dirty="0" err="1">
                <a:latin typeface="+mj-lt"/>
              </a:rPr>
              <a:t>Inner</a:t>
            </a:r>
            <a:r>
              <a:rPr lang="es-MX" altLang="es-UY" dirty="0">
                <a:latin typeface="+mj-lt"/>
              </a:rPr>
              <a:t> </a:t>
            </a:r>
            <a:r>
              <a:rPr lang="es-MX" altLang="es-UY" dirty="0" err="1">
                <a:latin typeface="+mj-lt"/>
              </a:rPr>
              <a:t>city</a:t>
            </a:r>
            <a:r>
              <a:rPr lang="es-MX" altLang="es-UY" dirty="0">
                <a:latin typeface="+mj-lt"/>
              </a:rPr>
              <a:t>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MX" altLang="es-UY" b="1" i="0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MX" altLang="es-UY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endParaRPr kumimoji="0" lang="es-MX" altLang="es-UY" sz="1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UY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58" y="1749234"/>
            <a:ext cx="73898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80312" y="3068960"/>
            <a:ext cx="93610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MX" altLang="es-UY" dirty="0" err="1" smtClean="0"/>
              <a:t>Paints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80311" y="3403027"/>
            <a:ext cx="85472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MX" altLang="es-UY" dirty="0" err="1" smtClean="0"/>
              <a:t>Burn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80310" y="3717131"/>
            <a:ext cx="130516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s-MX" altLang="es-UY" dirty="0" err="1"/>
              <a:t>C</a:t>
            </a:r>
            <a:r>
              <a:rPr lang="es-MX" altLang="es-UY" dirty="0" err="1" smtClean="0"/>
              <a:t>ollection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80309" y="4086463"/>
            <a:ext cx="1202573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s-MX" altLang="es-UY" dirty="0" err="1" smtClean="0"/>
              <a:t>Land</a:t>
            </a:r>
            <a:r>
              <a:rPr lang="es-MX" altLang="es-UY" dirty="0" smtClean="0"/>
              <a:t> </a:t>
            </a:r>
            <a:r>
              <a:rPr lang="es-MX" altLang="es-UY" dirty="0" err="1" smtClean="0"/>
              <a:t>fills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1560" y="672016"/>
            <a:ext cx="825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 smtClean="0"/>
              <a:t>Sources</a:t>
            </a:r>
            <a:r>
              <a:rPr lang="es-ES" sz="3200" b="1" dirty="0" smtClean="0"/>
              <a:t> of Lead </a:t>
            </a:r>
            <a:r>
              <a:rPr lang="es-ES" sz="3200" b="1" dirty="0" err="1" smtClean="0"/>
              <a:t>Poisoning</a:t>
            </a:r>
            <a:r>
              <a:rPr lang="es-ES" sz="3200" b="1" dirty="0" smtClean="0"/>
              <a:t> Cases </a:t>
            </a:r>
          </a:p>
          <a:p>
            <a:pPr algn="ctr"/>
            <a:r>
              <a:rPr lang="es-ES" sz="3000" b="1" dirty="0" smtClean="0"/>
              <a:t>2010-2014</a:t>
            </a:r>
            <a:endParaRPr lang="en-US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12" y="5800624"/>
            <a:ext cx="1780459" cy="50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1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45172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836712"/>
            <a:ext cx="7128792" cy="89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/>
              <a:t>Sources</a:t>
            </a:r>
            <a:r>
              <a:rPr lang="es-ES" sz="3200" b="1" dirty="0"/>
              <a:t> of Lead </a:t>
            </a:r>
            <a:r>
              <a:rPr lang="es-ES" sz="3200" b="1" dirty="0" err="1"/>
              <a:t>Poisoning</a:t>
            </a:r>
            <a:r>
              <a:rPr lang="es-ES" sz="3200" b="1" dirty="0"/>
              <a:t> Cases </a:t>
            </a:r>
          </a:p>
          <a:p>
            <a:pPr algn="ctr"/>
            <a:r>
              <a:rPr lang="es-ES" sz="2000" b="1" dirty="0"/>
              <a:t>2010-2014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59632" y="5843466"/>
            <a:ext cx="1008112" cy="2616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 smtClean="0"/>
              <a:t>Collections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2627784" y="5858855"/>
            <a:ext cx="1008112" cy="2616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 smtClean="0"/>
              <a:t>Landfills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941378" y="5840699"/>
            <a:ext cx="1008112" cy="2616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smtClean="0"/>
              <a:t>Burns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5206633" y="5858855"/>
            <a:ext cx="1008112" cy="2616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 smtClean="0"/>
              <a:t>Paints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99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altLang="en-US" sz="3200" dirty="0" err="1" smtClean="0">
                <a:solidFill>
                  <a:schemeClr val="tx1"/>
                </a:solidFill>
                <a:effectLst/>
              </a:rPr>
              <a:t>Ministry</a:t>
            </a:r>
            <a:r>
              <a:rPr lang="es-ES_tradnl" altLang="en-US" sz="3200" dirty="0" smtClean="0">
                <a:solidFill>
                  <a:schemeClr val="tx1"/>
                </a:solidFill>
                <a:effectLst/>
              </a:rPr>
              <a:t> of </a:t>
            </a:r>
            <a:r>
              <a:rPr lang="es-ES_tradnl" altLang="en-US" sz="3200" dirty="0" err="1" smtClean="0">
                <a:solidFill>
                  <a:schemeClr val="tx1"/>
                </a:solidFill>
                <a:effectLst/>
              </a:rPr>
              <a:t>Health</a:t>
            </a:r>
            <a:r>
              <a:rPr lang="es-ES_tradnl" altLang="en-US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_tradnl" altLang="en-US" sz="3200" dirty="0" err="1" smtClean="0">
                <a:solidFill>
                  <a:schemeClr val="tx1"/>
                </a:solidFill>
                <a:effectLst/>
              </a:rPr>
              <a:t>Norm</a:t>
            </a:r>
            <a:r>
              <a:rPr lang="es-ES_tradnl" altLang="en-US" sz="3200" dirty="0" smtClean="0">
                <a:solidFill>
                  <a:schemeClr val="tx1"/>
                </a:solidFill>
                <a:effectLst/>
              </a:rPr>
              <a:t> of 2009:</a:t>
            </a:r>
            <a:r>
              <a:rPr lang="es-ES_tradnl" altLang="en-US" sz="3200" dirty="0">
                <a:solidFill>
                  <a:schemeClr val="tx1"/>
                </a:solidFill>
                <a:effectLst/>
              </a:rPr>
              <a:t/>
            </a:r>
            <a:br>
              <a:rPr lang="es-ES_tradnl" altLang="en-US" sz="3200" dirty="0">
                <a:solidFill>
                  <a:schemeClr val="tx1"/>
                </a:solidFill>
                <a:effectLst/>
              </a:rPr>
            </a:br>
            <a:r>
              <a:rPr lang="es-ES_tradnl" altLang="en-US" sz="3200" b="0" dirty="0" err="1" smtClean="0">
                <a:solidFill>
                  <a:schemeClr val="tx1"/>
                </a:solidFill>
                <a:effectLst/>
              </a:rPr>
              <a:t>Intervention</a:t>
            </a:r>
            <a:r>
              <a:rPr lang="es-ES_tradnl" altLang="en-US" sz="32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_tradnl" altLang="en-US" sz="3200" b="0" dirty="0" err="1" smtClean="0">
                <a:solidFill>
                  <a:schemeClr val="tx1"/>
                </a:solidFill>
                <a:effectLst/>
              </a:rPr>
              <a:t>Level</a:t>
            </a:r>
            <a:r>
              <a:rPr lang="es-ES_tradnl" altLang="en-US" sz="3200" b="0" dirty="0" smtClean="0">
                <a:solidFill>
                  <a:schemeClr val="tx1"/>
                </a:solidFill>
                <a:effectLst/>
              </a:rPr>
              <a:t> 5 µg/dl </a:t>
            </a:r>
            <a:endParaRPr lang="en-US" sz="3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76872"/>
            <a:ext cx="8003232" cy="3730419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Summary</a:t>
            </a:r>
          </a:p>
          <a:p>
            <a:endParaRPr lang="en-US" dirty="0"/>
          </a:p>
          <a:p>
            <a:r>
              <a:rPr lang="en-US" dirty="0" smtClean="0"/>
              <a:t>52% values of BLL &gt; 20 </a:t>
            </a:r>
            <a:r>
              <a:rPr lang="es-ES_tradnl" altLang="en-US" sz="2800" dirty="0" smtClean="0"/>
              <a:t>µg/dl in </a:t>
            </a:r>
            <a:r>
              <a:rPr lang="es-ES_tradnl" altLang="en-US" sz="2800" dirty="0" err="1" smtClean="0"/>
              <a:t>children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less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than</a:t>
            </a:r>
            <a:r>
              <a:rPr lang="es-ES_tradnl" altLang="en-US" sz="2800" dirty="0" smtClean="0"/>
              <a:t> 3 </a:t>
            </a:r>
            <a:r>
              <a:rPr lang="es-ES_tradnl" altLang="en-US" sz="2800" dirty="0" err="1" smtClean="0"/>
              <a:t>years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old</a:t>
            </a:r>
            <a:endParaRPr lang="en-US" dirty="0"/>
          </a:p>
        </p:txBody>
      </p:sp>
      <p:pic>
        <p:nvPicPr>
          <p:cNvPr id="8" name="Picture 7" descr="150520123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82" y="3789040"/>
            <a:ext cx="372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5864"/>
            <a:ext cx="1844878" cy="52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400" dirty="0" err="1" smtClean="0"/>
              <a:t>Family</a:t>
            </a:r>
            <a:r>
              <a:rPr lang="es-UY" altLang="en-US" sz="2400" dirty="0" smtClean="0"/>
              <a:t> Education </a:t>
            </a:r>
            <a:r>
              <a:rPr lang="es-UY" altLang="en-US" sz="2400" dirty="0" err="1" smtClean="0"/>
              <a:t>about</a:t>
            </a:r>
            <a:r>
              <a:rPr lang="es-UY" altLang="en-US" sz="2400" dirty="0" smtClean="0"/>
              <a:t> Lead Risk </a:t>
            </a:r>
            <a:r>
              <a:rPr lang="es-UY" altLang="en-US" sz="2400" dirty="0" err="1"/>
              <a:t>E</a:t>
            </a:r>
            <a:r>
              <a:rPr lang="es-UY" altLang="en-US" sz="2400" dirty="0" err="1" smtClean="0"/>
              <a:t>xposure</a:t>
            </a:r>
            <a:endParaRPr lang="es-UY" altLang="en-US" sz="2400" dirty="0" smtClean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12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400" dirty="0" err="1" smtClean="0"/>
              <a:t>Preventative</a:t>
            </a:r>
            <a:r>
              <a:rPr lang="es-UY" altLang="en-US" sz="2400" dirty="0" smtClean="0"/>
              <a:t> </a:t>
            </a:r>
            <a:r>
              <a:rPr lang="es-UY" altLang="en-US" sz="2400" dirty="0" err="1" smtClean="0"/>
              <a:t>Advise</a:t>
            </a:r>
            <a:r>
              <a:rPr lang="es-UY" altLang="en-US" sz="2400" dirty="0" smtClean="0"/>
              <a:t>:</a:t>
            </a:r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500" dirty="0"/>
          </a:p>
          <a:p>
            <a:pPr marL="365125" lvl="1" indent="-255588">
              <a:lnSpc>
                <a:spcPct val="80000"/>
              </a:lnSpc>
              <a:buFont typeface="Georgia" panose="02040502050405020303" pitchFamily="18" charset="0"/>
              <a:buChar char="▫"/>
            </a:pPr>
            <a:r>
              <a:rPr lang="es-ES" altLang="en-US" sz="2000" dirty="0" err="1" smtClean="0"/>
              <a:t>Frequent</a:t>
            </a:r>
            <a:r>
              <a:rPr lang="es-ES" altLang="en-US" sz="2000" dirty="0" smtClean="0"/>
              <a:t> </a:t>
            </a:r>
            <a:r>
              <a:rPr lang="es-ES" altLang="en-US" sz="2000" dirty="0" err="1" smtClean="0"/>
              <a:t>hand</a:t>
            </a:r>
            <a:r>
              <a:rPr lang="es-ES" altLang="en-US" sz="2000" dirty="0" smtClean="0"/>
              <a:t> and </a:t>
            </a:r>
            <a:r>
              <a:rPr lang="es-ES" altLang="en-US" sz="2000" dirty="0" err="1" smtClean="0"/>
              <a:t>toy</a:t>
            </a:r>
            <a:r>
              <a:rPr lang="es-ES" altLang="en-US" sz="2000" dirty="0" smtClean="0"/>
              <a:t> </a:t>
            </a:r>
            <a:r>
              <a:rPr lang="es-ES" altLang="en-US" sz="2000" dirty="0" err="1" smtClean="0"/>
              <a:t>washing</a:t>
            </a:r>
            <a:endParaRPr lang="es-ES" altLang="en-US" sz="2000" dirty="0"/>
          </a:p>
          <a:p>
            <a:pPr marL="365125" lvl="1" indent="-255588">
              <a:lnSpc>
                <a:spcPct val="80000"/>
              </a:lnSpc>
              <a:buFont typeface="Georgia" panose="02040502050405020303" pitchFamily="18" charset="0"/>
              <a:buChar char="▫"/>
            </a:pPr>
            <a:r>
              <a:rPr lang="es-ES" altLang="en-US" sz="2000" dirty="0" err="1" smtClean="0"/>
              <a:t>Exposure</a:t>
            </a:r>
            <a:r>
              <a:rPr lang="es-ES" altLang="en-US" sz="2000" dirty="0" smtClean="0"/>
              <a:t> </a:t>
            </a:r>
            <a:r>
              <a:rPr lang="es-ES" altLang="en-US" sz="2000" dirty="0" err="1" smtClean="0"/>
              <a:t>source</a:t>
            </a:r>
            <a:r>
              <a:rPr lang="es-ES" altLang="en-US" sz="2000" dirty="0" smtClean="0"/>
              <a:t> </a:t>
            </a:r>
            <a:r>
              <a:rPr lang="es-ES" altLang="en-US" sz="2000" dirty="0" err="1" smtClean="0"/>
              <a:t>removal</a:t>
            </a:r>
            <a:r>
              <a:rPr lang="es-ES" altLang="en-US" sz="2000" dirty="0" smtClean="0"/>
              <a:t> (</a:t>
            </a:r>
            <a:r>
              <a:rPr lang="es-ES" altLang="en-US" sz="2000" dirty="0" err="1" smtClean="0"/>
              <a:t>children</a:t>
            </a:r>
            <a:r>
              <a:rPr lang="es-ES" altLang="en-US" sz="2000" dirty="0" smtClean="0"/>
              <a:t>)</a:t>
            </a:r>
          </a:p>
          <a:p>
            <a:pPr marL="365125" lvl="1" indent="-255588">
              <a:lnSpc>
                <a:spcPct val="80000"/>
              </a:lnSpc>
              <a:buFont typeface="Georgia" panose="02040502050405020303" pitchFamily="18" charset="0"/>
              <a:buChar char="▫"/>
            </a:pPr>
            <a:endParaRPr lang="es-ES" altLang="en-US" sz="12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400" dirty="0" err="1"/>
              <a:t>Scrap</a:t>
            </a:r>
            <a:r>
              <a:rPr lang="es-UY" altLang="en-US" sz="2400" dirty="0"/>
              <a:t> and </a:t>
            </a:r>
            <a:r>
              <a:rPr lang="es-UY" altLang="en-US" sz="2400" dirty="0" err="1"/>
              <a:t>wire</a:t>
            </a:r>
            <a:r>
              <a:rPr lang="es-UY" altLang="en-US" sz="2400" dirty="0"/>
              <a:t> </a:t>
            </a:r>
            <a:r>
              <a:rPr lang="es-UY" altLang="en-US" sz="2400" dirty="0" err="1"/>
              <a:t>burning</a:t>
            </a:r>
            <a:r>
              <a:rPr lang="es-UY" altLang="en-US" sz="2400" dirty="0"/>
              <a:t> </a:t>
            </a:r>
            <a:r>
              <a:rPr lang="es-UY" altLang="en-US" sz="2400" dirty="0" err="1"/>
              <a:t>residue</a:t>
            </a:r>
            <a:r>
              <a:rPr lang="es-UY" altLang="en-US" sz="2400" dirty="0"/>
              <a:t> </a:t>
            </a:r>
            <a:r>
              <a:rPr lang="es-UY" altLang="en-US" sz="2400" dirty="0" err="1" smtClean="0"/>
              <a:t>management</a:t>
            </a:r>
            <a:endParaRPr lang="es-UY" altLang="en-US" sz="2400" dirty="0"/>
          </a:p>
          <a:p>
            <a:pPr marL="109537" lvl="1" indent="0">
              <a:lnSpc>
                <a:spcPct val="80000"/>
              </a:lnSpc>
              <a:buClr>
                <a:srgbClr val="EB641B"/>
              </a:buClr>
              <a:buNone/>
            </a:pPr>
            <a:endParaRPr lang="es-UY" altLang="en-US" sz="12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400" dirty="0" err="1" smtClean="0"/>
              <a:t>Family</a:t>
            </a:r>
            <a:r>
              <a:rPr lang="es-UY" altLang="en-US" sz="2400" dirty="0" smtClean="0"/>
              <a:t> </a:t>
            </a:r>
            <a:r>
              <a:rPr lang="es-UY" altLang="en-US" sz="2400" dirty="0" err="1" smtClean="0"/>
              <a:t>Evaluation</a:t>
            </a:r>
            <a:r>
              <a:rPr lang="es-UY" altLang="en-US" sz="2400" dirty="0" smtClean="0"/>
              <a:t> (BLL)</a:t>
            </a:r>
            <a:endParaRPr lang="es-UY" altLang="en-US" sz="24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12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400" dirty="0" err="1" smtClean="0"/>
              <a:t>Request</a:t>
            </a:r>
            <a:r>
              <a:rPr lang="es-UY" altLang="en-US" sz="2400" dirty="0" smtClean="0"/>
              <a:t> of </a:t>
            </a:r>
            <a:r>
              <a:rPr lang="es-UY" altLang="en-US" sz="2400" dirty="0" err="1" smtClean="0"/>
              <a:t>Background</a:t>
            </a:r>
            <a:r>
              <a:rPr lang="es-UY" altLang="en-US" sz="2400" dirty="0" smtClean="0"/>
              <a:t> </a:t>
            </a:r>
            <a:r>
              <a:rPr lang="es-UY" altLang="en-US" sz="2400" dirty="0" err="1" smtClean="0"/>
              <a:t>Environmental</a:t>
            </a:r>
            <a:r>
              <a:rPr lang="es-UY" altLang="en-US" sz="2400" dirty="0" smtClean="0"/>
              <a:t> </a:t>
            </a:r>
            <a:r>
              <a:rPr lang="es-UY" altLang="en-US" sz="2400" dirty="0" err="1"/>
              <a:t>S</a:t>
            </a:r>
            <a:r>
              <a:rPr lang="es-UY" altLang="en-US" sz="2400" dirty="0" err="1" smtClean="0"/>
              <a:t>tudies</a:t>
            </a:r>
            <a:endParaRPr lang="es-UY" altLang="en-US" sz="24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12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400" dirty="0" err="1" smtClean="0"/>
              <a:t>Coordination</a:t>
            </a:r>
            <a:r>
              <a:rPr lang="es-UY" altLang="en-US" sz="2400" dirty="0" smtClean="0"/>
              <a:t> of </a:t>
            </a:r>
            <a:r>
              <a:rPr lang="es-UY" altLang="en-US" sz="2400" dirty="0" err="1" smtClean="0"/>
              <a:t>Environmental</a:t>
            </a:r>
            <a:r>
              <a:rPr lang="es-UY" altLang="en-US" sz="2400" dirty="0" smtClean="0"/>
              <a:t> </a:t>
            </a:r>
            <a:r>
              <a:rPr lang="es-UY" altLang="en-US" sz="2400" dirty="0" err="1" smtClean="0"/>
              <a:t>evaluation</a:t>
            </a:r>
            <a:r>
              <a:rPr lang="es-UY" altLang="en-US" sz="2400" dirty="0" smtClean="0"/>
              <a:t> (</a:t>
            </a:r>
            <a:r>
              <a:rPr lang="es-UY" altLang="en-US" sz="2400" dirty="0" err="1" smtClean="0"/>
              <a:t>soil</a:t>
            </a:r>
            <a:r>
              <a:rPr lang="es-UY" altLang="en-US" sz="2400" dirty="0" smtClean="0"/>
              <a:t> lead </a:t>
            </a:r>
            <a:r>
              <a:rPr lang="es-UY" altLang="en-US" sz="2400" dirty="0" err="1" smtClean="0"/>
              <a:t>removal</a:t>
            </a:r>
            <a:r>
              <a:rPr lang="es-UY" altLang="en-US" sz="2400" dirty="0" smtClean="0"/>
              <a:t>)</a:t>
            </a:r>
            <a:endParaRPr lang="es-UY" alt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012974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effectLst/>
              </a:rPr>
              <a:t>PEHSU </a:t>
            </a:r>
            <a:r>
              <a:rPr lang="es-ES" sz="3600" dirty="0" err="1" smtClean="0">
                <a:solidFill>
                  <a:schemeClr val="tx1"/>
                </a:solidFill>
                <a:effectLst/>
              </a:rPr>
              <a:t>Interventions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1" descr="C:\Users\Maria Jose\Downloads\upa foto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86" y="980728"/>
            <a:ext cx="168804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800" dirty="0" err="1" smtClean="0"/>
              <a:t>Protocol</a:t>
            </a:r>
            <a:r>
              <a:rPr lang="es-UY" altLang="en-US" sz="2800" dirty="0" smtClean="0"/>
              <a:t> </a:t>
            </a:r>
            <a:r>
              <a:rPr lang="es-UY" altLang="en-US" sz="2800" dirty="0" err="1" smtClean="0"/>
              <a:t>follow</a:t>
            </a:r>
            <a:r>
              <a:rPr lang="es-UY" altLang="en-US" sz="2800" dirty="0" smtClean="0"/>
              <a:t>-up (</a:t>
            </a:r>
            <a:r>
              <a:rPr lang="es-UY" altLang="en-US" sz="2800" dirty="0" err="1" smtClean="0"/>
              <a:t>Ministry</a:t>
            </a:r>
            <a:r>
              <a:rPr lang="es-UY" altLang="en-US" sz="2800" dirty="0" smtClean="0"/>
              <a:t> of </a:t>
            </a:r>
          </a:p>
          <a:p>
            <a:pPr marL="109537" lvl="1" indent="0">
              <a:lnSpc>
                <a:spcPct val="80000"/>
              </a:lnSpc>
              <a:buClr>
                <a:srgbClr val="EB641B"/>
              </a:buClr>
              <a:buNone/>
            </a:pPr>
            <a:r>
              <a:rPr lang="es-UY" altLang="en-US" sz="2800" dirty="0"/>
              <a:t> </a:t>
            </a:r>
            <a:r>
              <a:rPr lang="es-UY" altLang="en-US" sz="2800" dirty="0" smtClean="0"/>
              <a:t> </a:t>
            </a:r>
            <a:r>
              <a:rPr lang="es-UY" altLang="en-US" sz="2800" dirty="0" err="1" smtClean="0"/>
              <a:t>Public</a:t>
            </a:r>
            <a:r>
              <a:rPr lang="es-UY" altLang="en-US" sz="2800" dirty="0" smtClean="0"/>
              <a:t> </a:t>
            </a:r>
            <a:r>
              <a:rPr lang="es-UY" altLang="en-US" sz="2800" dirty="0" err="1" smtClean="0"/>
              <a:t>Health</a:t>
            </a:r>
            <a:r>
              <a:rPr lang="es-UY" altLang="en-US" sz="2800" dirty="0" smtClean="0"/>
              <a:t>)</a:t>
            </a:r>
          </a:p>
          <a:p>
            <a:pPr marL="630238" lvl="2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200" dirty="0" err="1" smtClean="0"/>
              <a:t>Pediatric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Clinical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Intervention</a:t>
            </a:r>
            <a:endParaRPr lang="es-UY" altLang="en-US" sz="2200" dirty="0" smtClean="0"/>
          </a:p>
          <a:p>
            <a:pPr marL="630238" lvl="2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200" dirty="0" err="1" smtClean="0"/>
              <a:t>Consultation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with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other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specialists</a:t>
            </a:r>
            <a:r>
              <a:rPr lang="es-UY" altLang="en-US" sz="2200" dirty="0" smtClean="0"/>
              <a:t> (</a:t>
            </a:r>
            <a:r>
              <a:rPr lang="es-UY" altLang="en-US" sz="2200" dirty="0" err="1" smtClean="0"/>
              <a:t>neuro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pediatrician</a:t>
            </a:r>
            <a:r>
              <a:rPr lang="es-UY" altLang="en-US" sz="2200" dirty="0" smtClean="0"/>
              <a:t>, </a:t>
            </a:r>
            <a:r>
              <a:rPr lang="es-UY" altLang="en-US" sz="2200" dirty="0" err="1" smtClean="0"/>
              <a:t>psychologists</a:t>
            </a:r>
            <a:r>
              <a:rPr lang="es-UY" altLang="en-US" sz="2200" dirty="0" smtClean="0"/>
              <a:t> and </a:t>
            </a:r>
            <a:r>
              <a:rPr lang="es-UY" altLang="en-US" sz="2200" dirty="0" err="1" smtClean="0"/>
              <a:t>others</a:t>
            </a:r>
            <a:r>
              <a:rPr lang="es-UY" altLang="en-US" sz="2200" dirty="0" smtClean="0"/>
              <a:t>).</a:t>
            </a:r>
          </a:p>
          <a:p>
            <a:pPr marL="630238" lvl="2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2200" dirty="0" smtClean="0"/>
          </a:p>
          <a:p>
            <a:pPr marL="630238" lvl="2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2200" dirty="0"/>
          </a:p>
          <a:p>
            <a:pPr marL="630238" lvl="2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r>
              <a:rPr lang="es-UY" altLang="en-US" sz="2200" dirty="0" err="1" smtClean="0"/>
              <a:t>Nutritional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intervention</a:t>
            </a:r>
            <a:endParaRPr lang="es-UY" altLang="en-US" sz="2200" dirty="0" smtClean="0"/>
          </a:p>
          <a:p>
            <a:pPr marL="374650" lvl="2" indent="0">
              <a:lnSpc>
                <a:spcPct val="80000"/>
              </a:lnSpc>
              <a:buClr>
                <a:srgbClr val="EB641B"/>
              </a:buClr>
              <a:buNone/>
            </a:pPr>
            <a:r>
              <a:rPr lang="es-UY" altLang="en-US" sz="2200" dirty="0" smtClean="0"/>
              <a:t>      </a:t>
            </a:r>
            <a:r>
              <a:rPr lang="es-UY" altLang="en-US" sz="2200" dirty="0" err="1" smtClean="0"/>
              <a:t>Supplementation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with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Iron</a:t>
            </a:r>
            <a:r>
              <a:rPr lang="es-UY" altLang="en-US" sz="2200" dirty="0" smtClean="0"/>
              <a:t>, </a:t>
            </a:r>
            <a:r>
              <a:rPr lang="es-UY" altLang="en-US" sz="2200" dirty="0" err="1" smtClean="0"/>
              <a:t>Vit</a:t>
            </a:r>
            <a:r>
              <a:rPr lang="es-UY" altLang="en-US" sz="2200" dirty="0" smtClean="0"/>
              <a:t>. C, </a:t>
            </a:r>
          </a:p>
          <a:p>
            <a:pPr marL="374650" lvl="2" indent="0">
              <a:lnSpc>
                <a:spcPct val="80000"/>
              </a:lnSpc>
              <a:buClr>
                <a:srgbClr val="EB641B"/>
              </a:buClr>
              <a:buNone/>
            </a:pPr>
            <a:r>
              <a:rPr lang="es-UY" altLang="en-US" sz="2200" dirty="0" smtClean="0"/>
              <a:t>      </a:t>
            </a:r>
            <a:r>
              <a:rPr lang="es-UY" altLang="en-US" sz="2200" dirty="0" err="1" smtClean="0"/>
              <a:t>Calcium</a:t>
            </a:r>
            <a:r>
              <a:rPr lang="es-UY" altLang="en-US" sz="2200" dirty="0" smtClean="0"/>
              <a:t>, Zinc, and </a:t>
            </a:r>
            <a:r>
              <a:rPr lang="es-UY" altLang="en-US" sz="2200" dirty="0" err="1" smtClean="0"/>
              <a:t>fat</a:t>
            </a:r>
            <a:r>
              <a:rPr lang="es-UY" altLang="en-US" sz="2200" dirty="0" smtClean="0"/>
              <a:t> </a:t>
            </a:r>
            <a:r>
              <a:rPr lang="es-UY" altLang="en-US" sz="2200" dirty="0" err="1" smtClean="0"/>
              <a:t>reduction</a:t>
            </a:r>
            <a:r>
              <a:rPr lang="es-UY" altLang="en-US" sz="2200" dirty="0" smtClean="0"/>
              <a:t>.</a:t>
            </a:r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800" dirty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800" dirty="0" smtClean="0"/>
          </a:p>
          <a:p>
            <a:pPr marL="365125" lvl="1" indent="-255588">
              <a:lnSpc>
                <a:spcPct val="80000"/>
              </a:lnSpc>
              <a:buClr>
                <a:srgbClr val="EB641B"/>
              </a:buClr>
              <a:buFont typeface="Georgia" panose="02040502050405020303" pitchFamily="18" charset="0"/>
              <a:buChar char="•"/>
            </a:pPr>
            <a:endParaRPr lang="es-UY" altLang="en-US" sz="800" dirty="0"/>
          </a:p>
          <a:p>
            <a:r>
              <a:rPr lang="en-US" dirty="0" smtClean="0">
                <a:solidFill>
                  <a:srgbClr val="C00000"/>
                </a:solidFill>
              </a:rPr>
              <a:t>Chelation only when necessary</a:t>
            </a:r>
          </a:p>
          <a:p>
            <a:pPr marL="109728" indent="0">
              <a:buNone/>
            </a:pPr>
            <a:r>
              <a:rPr lang="es-ES" altLang="en-US" sz="2200" dirty="0" smtClean="0"/>
              <a:t>         (&gt; </a:t>
            </a:r>
            <a:r>
              <a:rPr lang="es-ES" altLang="en-US" sz="2200" dirty="0"/>
              <a:t>45 </a:t>
            </a:r>
            <a:r>
              <a:rPr lang="es-ES" altLang="en-US" sz="2200" dirty="0" smtClean="0"/>
              <a:t>µg/dl)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940966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effectLst/>
              </a:rPr>
              <a:t>PEHSU </a:t>
            </a:r>
            <a:r>
              <a:rPr lang="es-ES" sz="3600" dirty="0" err="1" smtClean="0">
                <a:solidFill>
                  <a:schemeClr val="tx1"/>
                </a:solidFill>
                <a:effectLst/>
              </a:rPr>
              <a:t>Interventions</a:t>
            </a:r>
            <a:r>
              <a:rPr lang="es-ES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" sz="2800" b="0" dirty="0" smtClean="0">
                <a:solidFill>
                  <a:schemeClr val="tx1"/>
                </a:solidFill>
                <a:effectLst/>
              </a:rPr>
              <a:t>(</a:t>
            </a:r>
            <a:r>
              <a:rPr lang="es-ES" sz="2800" b="0" dirty="0" err="1" smtClean="0">
                <a:solidFill>
                  <a:schemeClr val="tx1"/>
                </a:solidFill>
                <a:effectLst/>
              </a:rPr>
              <a:t>continued</a:t>
            </a:r>
            <a:r>
              <a:rPr lang="es-ES" sz="2800" b="0" dirty="0" smtClean="0">
                <a:solidFill>
                  <a:schemeClr val="tx1"/>
                </a:solidFill>
                <a:effectLst/>
              </a:rPr>
              <a:t>)</a:t>
            </a:r>
            <a:endParaRPr lang="en-US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grafica_ali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96441"/>
            <a:ext cx="1738536" cy="173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:\Users\Maria Jose\Downloads\upa fotos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62495"/>
            <a:ext cx="151216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1115616" y="178594"/>
            <a:ext cx="7596614" cy="928687"/>
          </a:xfrm>
        </p:spPr>
        <p:txBody>
          <a:bodyPr/>
          <a:lstStyle/>
          <a:p>
            <a:pPr eaLnBrk="1" hangingPunct="1"/>
            <a:r>
              <a:rPr lang="es-UY" sz="3200" b="1" dirty="0" smtClean="0"/>
              <a:t>Social </a:t>
            </a:r>
            <a:r>
              <a:rPr lang="es-UY" sz="3200" b="1" dirty="0" err="1" smtClean="0"/>
              <a:t>Interventions</a:t>
            </a:r>
            <a:endParaRPr lang="es-UY" sz="32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429125"/>
          </a:xfrm>
        </p:spPr>
        <p:txBody>
          <a:bodyPr/>
          <a:lstStyle/>
          <a:p>
            <a:r>
              <a:rPr lang="es-ES" sz="2400" dirty="0" err="1"/>
              <a:t>Institutional</a:t>
            </a:r>
            <a:r>
              <a:rPr lang="es-ES" sz="2400" dirty="0"/>
              <a:t> </a:t>
            </a:r>
            <a:r>
              <a:rPr lang="es-ES" sz="2400" dirty="0" err="1" smtClean="0"/>
              <a:t>intervention</a:t>
            </a:r>
            <a:r>
              <a:rPr lang="es-ES" sz="2400" dirty="0" smtClean="0"/>
              <a:t> </a:t>
            </a:r>
          </a:p>
          <a:p>
            <a:pPr lvl="1" eaLnBrk="1" hangingPunct="1"/>
            <a:r>
              <a:rPr lang="es-ES" sz="2400" dirty="0" smtClean="0">
                <a:solidFill>
                  <a:schemeClr val="tx1"/>
                </a:solidFill>
              </a:rPr>
              <a:t>Non </a:t>
            </a:r>
            <a:r>
              <a:rPr lang="es-ES" sz="2400" dirty="0" err="1" smtClean="0">
                <a:solidFill>
                  <a:schemeClr val="tx1"/>
                </a:solidFill>
              </a:rPr>
              <a:t>Governmental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Organizations</a:t>
            </a:r>
            <a:r>
              <a:rPr lang="es-ES" sz="2400" dirty="0" smtClean="0">
                <a:solidFill>
                  <a:schemeClr val="tx1"/>
                </a:solidFill>
              </a:rPr>
              <a:t> - </a:t>
            </a:r>
            <a:r>
              <a:rPr lang="es-ES" sz="2400" dirty="0" err="1" smtClean="0">
                <a:solidFill>
                  <a:schemeClr val="tx1"/>
                </a:solidFill>
              </a:rPr>
              <a:t>Gurises</a:t>
            </a:r>
            <a:r>
              <a:rPr lang="es-ES" sz="2400" dirty="0" smtClean="0">
                <a:solidFill>
                  <a:schemeClr val="tx1"/>
                </a:solidFill>
              </a:rPr>
              <a:t> Unidos  </a:t>
            </a:r>
          </a:p>
          <a:p>
            <a:pPr lvl="1" eaLnBrk="1" hangingPunct="1"/>
            <a:r>
              <a:rPr lang="es-ES" sz="2400" dirty="0" smtClean="0">
                <a:solidFill>
                  <a:schemeClr val="tx1"/>
                </a:solidFill>
              </a:rPr>
              <a:t>Social </a:t>
            </a:r>
            <a:r>
              <a:rPr lang="es-ES" sz="2400" dirty="0" err="1" smtClean="0">
                <a:solidFill>
                  <a:schemeClr val="tx1"/>
                </a:solidFill>
              </a:rPr>
              <a:t>Workers</a:t>
            </a:r>
            <a:r>
              <a:rPr lang="es-ES" sz="2400" dirty="0" smtClean="0">
                <a:solidFill>
                  <a:schemeClr val="tx1"/>
                </a:solidFill>
              </a:rPr>
              <a:t> (3) </a:t>
            </a:r>
            <a:endParaRPr lang="es-ES" sz="2400" dirty="0" smtClean="0"/>
          </a:p>
          <a:p>
            <a:pPr eaLnBrk="1" hangingPunct="1"/>
            <a:r>
              <a:rPr lang="es-ES" sz="2400" dirty="0" err="1" smtClean="0"/>
              <a:t>Family</a:t>
            </a:r>
            <a:r>
              <a:rPr lang="es-ES" sz="2400" dirty="0" smtClean="0"/>
              <a:t> </a:t>
            </a:r>
            <a:r>
              <a:rPr lang="es-ES" sz="2400" dirty="0" err="1" smtClean="0"/>
              <a:t>advised</a:t>
            </a:r>
            <a:r>
              <a:rPr lang="es-ES" sz="2400" dirty="0" smtClean="0"/>
              <a:t> to </a:t>
            </a:r>
            <a:r>
              <a:rPr lang="es-ES" sz="2400" dirty="0" err="1" smtClean="0"/>
              <a:t>relocate</a:t>
            </a:r>
            <a:r>
              <a:rPr lang="es-ES" sz="2400" dirty="0" smtClean="0"/>
              <a:t> </a:t>
            </a:r>
            <a:r>
              <a:rPr lang="es-ES" sz="2400" dirty="0" err="1" smtClean="0"/>
              <a:t>children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lead </a:t>
            </a:r>
            <a:r>
              <a:rPr lang="es-ES" sz="2400" dirty="0" err="1" smtClean="0"/>
              <a:t>source</a:t>
            </a:r>
            <a:endParaRPr lang="es-ES" sz="2400" dirty="0" smtClean="0"/>
          </a:p>
          <a:p>
            <a:pPr eaLnBrk="1" hangingPunct="1">
              <a:buFont typeface="Georgia" pitchFamily="18" charset="0"/>
              <a:buNone/>
            </a:pPr>
            <a:endParaRPr lang="es-ES" sz="2400" dirty="0" smtClean="0"/>
          </a:p>
        </p:txBody>
      </p:sp>
      <p:sp>
        <p:nvSpPr>
          <p:cNvPr id="4" name="3 Elipse"/>
          <p:cNvSpPr/>
          <p:nvPr/>
        </p:nvSpPr>
        <p:spPr>
          <a:xfrm>
            <a:off x="482630" y="136652"/>
            <a:ext cx="5457521" cy="914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5" name="1 Títul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30" y="3310557"/>
            <a:ext cx="8675687" cy="1728192"/>
          </a:xfrm>
          <a:prstGeom prst="rect">
            <a:avLst/>
          </a:prstGeom>
          <a:solidFill>
            <a:srgbClr val="66FFCC"/>
          </a:solidFill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5064312"/>
            <a:ext cx="2268537" cy="936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06579"/>
            <a:ext cx="1768475" cy="884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91496"/>
            <a:ext cx="1647825" cy="862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uario\Desktop\Varios para clasificar\fotos motorola\MALVIN NORTE FLIAGARCIA\IMG001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519924"/>
            <a:ext cx="2450633" cy="1837067"/>
          </a:xfrm>
        </p:spPr>
      </p:pic>
      <p:pic>
        <p:nvPicPr>
          <p:cNvPr id="46083" name="Picture 5" descr="C:\Users\usuario\Desktop\Varios para clasificar\fotos motorola\MALVIN NORTE FLIAGARCIA\IMG00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2504" y="2679903"/>
            <a:ext cx="2374760" cy="178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5 CuadroTexto"/>
          <p:cNvSpPr txBox="1">
            <a:spLocks noChangeArrowheads="1"/>
          </p:cNvSpPr>
          <p:nvPr/>
        </p:nvSpPr>
        <p:spPr bwMode="auto">
          <a:xfrm>
            <a:off x="683568" y="260806"/>
            <a:ext cx="82221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sz="3600" b="1" dirty="0" err="1" smtClean="0"/>
              <a:t>Site</a:t>
            </a:r>
            <a:r>
              <a:rPr lang="es-UY" sz="3600" b="1" dirty="0" smtClean="0"/>
              <a:t> </a:t>
            </a:r>
            <a:r>
              <a:rPr lang="es-UY" sz="3600" b="1" dirty="0" err="1" smtClean="0"/>
              <a:t>identification</a:t>
            </a:r>
            <a:r>
              <a:rPr lang="es-UY" sz="3600" b="1" dirty="0" smtClean="0"/>
              <a:t> of lead </a:t>
            </a:r>
            <a:r>
              <a:rPr lang="es-UY" sz="3600" b="1" dirty="0" err="1" smtClean="0"/>
              <a:t>collection</a:t>
            </a:r>
            <a:r>
              <a:rPr lang="es-UY" sz="3600" b="1" dirty="0" smtClean="0"/>
              <a:t> </a:t>
            </a:r>
          </a:p>
          <a:p>
            <a:pPr algn="ctr"/>
            <a:r>
              <a:rPr lang="es-UY" sz="3600" b="1" dirty="0" smtClean="0"/>
              <a:t>and metal </a:t>
            </a:r>
            <a:r>
              <a:rPr lang="es-UY" sz="3600" b="1" dirty="0" err="1" smtClean="0"/>
              <a:t>smelting</a:t>
            </a:r>
            <a:endParaRPr lang="es-UY" sz="3600" b="1" dirty="0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000">
            <a:off x="3999559" y="1548705"/>
            <a:ext cx="3317912" cy="22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 descr="C:\Users\usuario\Desktop\Varios para clasificar\fotos motorola\MALVIN NORTE FLIAGARCIA\IMG001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3140968"/>
            <a:ext cx="2861688" cy="18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00">
            <a:off x="475439" y="4414699"/>
            <a:ext cx="3463515" cy="23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" descr="C:\Users\usuario\Desktop\Varios para clasificar\fotos motorola\MALVIN NORTE FLIAGARCIA\IMG001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1698" y="4741712"/>
            <a:ext cx="3071793" cy="20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Users\usuario\Desktop\PICT0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7215188" y="3571875"/>
            <a:ext cx="857250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41989" name="8 CuadroTexto"/>
          <p:cNvSpPr txBox="1">
            <a:spLocks noChangeArrowheads="1"/>
          </p:cNvSpPr>
          <p:nvPr/>
        </p:nvSpPr>
        <p:spPr bwMode="auto">
          <a:xfrm>
            <a:off x="142875" y="404813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3600" b="1" dirty="0" err="1" smtClean="0"/>
              <a:t>Example</a:t>
            </a:r>
            <a:r>
              <a:rPr lang="es-UY" sz="3600" b="1" dirty="0" smtClean="0"/>
              <a:t>: 1st. Home </a:t>
            </a:r>
            <a:r>
              <a:rPr lang="es-UY" sz="3600" b="1" dirty="0" err="1" smtClean="0"/>
              <a:t>Visit</a:t>
            </a:r>
            <a:endParaRPr lang="es-UY" sz="3600" b="1" dirty="0" smtClean="0"/>
          </a:p>
        </p:txBody>
      </p:sp>
      <p:pic>
        <p:nvPicPr>
          <p:cNvPr id="6" name="7 Marcador de contenido" descr="P6260439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88024" y="1524091"/>
            <a:ext cx="2703785" cy="2027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Assessment of soil and blood lead levels in exposed areas</a:t>
            </a:r>
            <a:endParaRPr lang="en-US" sz="3600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r="4984" b="15471"/>
          <a:stretch>
            <a:fillRect/>
          </a:stretch>
        </p:blipFill>
        <p:spPr bwMode="auto">
          <a:xfrm>
            <a:off x="444923" y="1556792"/>
            <a:ext cx="3479005" cy="3245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38" y="1556792"/>
            <a:ext cx="4047380" cy="32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539750" y="4797425"/>
            <a:ext cx="40322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S" altLang="en-US" sz="2000" dirty="0" err="1" smtClean="0"/>
              <a:t>FRx</a:t>
            </a:r>
            <a:r>
              <a:rPr lang="es-ES" altLang="en-US" sz="2000" dirty="0" smtClean="0"/>
              <a:t> portable </a:t>
            </a:r>
            <a:r>
              <a:rPr lang="es-ES" altLang="en-US" sz="2000" dirty="0" err="1" smtClean="0"/>
              <a:t>soil</a:t>
            </a:r>
            <a:r>
              <a:rPr lang="es-ES" altLang="en-US" sz="2000" dirty="0" smtClean="0"/>
              <a:t> lead </a:t>
            </a:r>
            <a:r>
              <a:rPr lang="es-ES" altLang="en-US" sz="2000" dirty="0" err="1" smtClean="0"/>
              <a:t>measuring</a:t>
            </a:r>
            <a:r>
              <a:rPr lang="es-ES" altLang="en-US" sz="2000" dirty="0" smtClean="0"/>
              <a:t> </a:t>
            </a:r>
            <a:r>
              <a:rPr lang="es-ES" altLang="en-US" sz="2000" dirty="0" err="1" smtClean="0"/>
              <a:t>equipment</a:t>
            </a:r>
            <a:r>
              <a:rPr lang="es-ES" altLang="en-US" sz="2000" dirty="0" smtClean="0"/>
              <a:t> </a:t>
            </a:r>
            <a:r>
              <a:rPr lang="es-ES" sz="2000" dirty="0" err="1"/>
              <a:t>Olympus</a:t>
            </a:r>
            <a:r>
              <a:rPr lang="es-ES" sz="2000" dirty="0"/>
              <a:t> </a:t>
            </a:r>
            <a:r>
              <a:rPr lang="es-ES" sz="2000" dirty="0" err="1"/>
              <a:t>InnovX</a:t>
            </a:r>
            <a:r>
              <a:rPr lang="es-ES" sz="2000" dirty="0"/>
              <a:t> </a:t>
            </a:r>
            <a:r>
              <a:rPr lang="es-ES" sz="2000" dirty="0" smtClean="0"/>
              <a:t>Delta</a:t>
            </a:r>
            <a:endParaRPr lang="es-UY" sz="2000" dirty="0"/>
          </a:p>
          <a:p>
            <a:endParaRPr lang="es-ES" altLang="en-US" sz="2000" b="1" dirty="0" smtClean="0">
              <a:solidFill>
                <a:srgbClr val="333399"/>
              </a:solidFill>
            </a:endParaRPr>
          </a:p>
          <a:p>
            <a:endParaRPr lang="es-UY" altLang="en-US" sz="2000" b="1" dirty="0">
              <a:solidFill>
                <a:srgbClr val="333399"/>
              </a:solidFill>
            </a:endParaRP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5076825" y="4797425"/>
            <a:ext cx="3357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UY" altLang="en-US" sz="2000" dirty="0"/>
              <a:t>Lead </a:t>
            </a:r>
            <a:r>
              <a:rPr lang="es-UY" altLang="en-US" sz="2000" dirty="0" err="1"/>
              <a:t>Care</a:t>
            </a:r>
            <a:r>
              <a:rPr lang="es-UY" altLang="en-US" sz="2000" dirty="0"/>
              <a:t> II / </a:t>
            </a:r>
            <a:r>
              <a:rPr lang="es-UY" altLang="en-US" sz="2000" dirty="0" smtClean="0"/>
              <a:t>BLL </a:t>
            </a:r>
            <a:r>
              <a:rPr lang="es-UY" altLang="en-US" sz="2000" dirty="0" err="1" smtClean="0"/>
              <a:t>with</a:t>
            </a:r>
            <a:r>
              <a:rPr lang="es-UY" altLang="en-US" sz="2000" dirty="0" smtClean="0"/>
              <a:t> </a:t>
            </a:r>
            <a:r>
              <a:rPr lang="es-UY" altLang="en-US" sz="2000" dirty="0" err="1" smtClean="0"/>
              <a:t>finger</a:t>
            </a:r>
            <a:r>
              <a:rPr lang="es-UY" altLang="en-US" sz="2000" dirty="0" smtClean="0"/>
              <a:t> </a:t>
            </a:r>
            <a:r>
              <a:rPr lang="es-UY" altLang="en-US" sz="2000" dirty="0" err="1" smtClean="0"/>
              <a:t>prick</a:t>
            </a:r>
            <a:endParaRPr lang="es-UY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03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58" y="571481"/>
            <a:ext cx="7772401" cy="428627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 smtClean="0"/>
              <a:t>Uruguay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340768"/>
            <a:ext cx="4820546" cy="5910933"/>
          </a:xfrm>
        </p:spPr>
        <p:txBody>
          <a:bodyPr>
            <a:normAutofit lnSpcReduction="10000"/>
          </a:bodyPr>
          <a:lstStyle/>
          <a:p>
            <a:pPr lvl="0"/>
            <a:r>
              <a:rPr lang="es-MX" sz="2400" dirty="0"/>
              <a:t>South </a:t>
            </a:r>
            <a:r>
              <a:rPr lang="es-MX" sz="2400" dirty="0" err="1"/>
              <a:t>America</a:t>
            </a:r>
            <a:r>
              <a:rPr lang="es-MX" sz="2400" dirty="0"/>
              <a:t> -110 </a:t>
            </a:r>
            <a:r>
              <a:rPr lang="es-MX" sz="2400" dirty="0" err="1"/>
              <a:t>sq</a:t>
            </a:r>
            <a:r>
              <a:rPr lang="es-MX" sz="2400" dirty="0"/>
              <a:t>. mi.</a:t>
            </a:r>
            <a:endParaRPr lang="en-US" sz="2400" dirty="0"/>
          </a:p>
          <a:p>
            <a:pPr lvl="0"/>
            <a:r>
              <a:rPr lang="en-US" sz="2400" dirty="0"/>
              <a:t> 3.3 m</a:t>
            </a:r>
            <a:r>
              <a:rPr lang="es-MX" sz="2400" dirty="0" err="1"/>
              <a:t>illion</a:t>
            </a:r>
            <a:r>
              <a:rPr lang="es-MX" sz="2400" dirty="0"/>
              <a:t> </a:t>
            </a:r>
            <a:r>
              <a:rPr lang="es-MX" sz="2400" dirty="0" err="1"/>
              <a:t>inhabitants</a:t>
            </a:r>
            <a:endParaRPr lang="en-US" sz="2400" dirty="0"/>
          </a:p>
          <a:p>
            <a:pPr lvl="0"/>
            <a:r>
              <a:rPr lang="es-MX" sz="2400" dirty="0"/>
              <a:t> Montevideo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capital </a:t>
            </a:r>
            <a:r>
              <a:rPr lang="es-MX" sz="2400" dirty="0" smtClean="0"/>
              <a:t> </a:t>
            </a:r>
            <a:r>
              <a:rPr lang="es-MX" sz="2400" dirty="0" err="1" smtClean="0"/>
              <a:t>city</a:t>
            </a:r>
            <a:r>
              <a:rPr lang="es-MX" sz="2400" dirty="0" smtClean="0"/>
              <a:t>  with1.5 </a:t>
            </a:r>
            <a:r>
              <a:rPr lang="es-MX" sz="2400" dirty="0" err="1" smtClean="0"/>
              <a:t>million</a:t>
            </a:r>
            <a:r>
              <a:rPr lang="es-MX" sz="2400" dirty="0"/>
              <a:t> </a:t>
            </a:r>
            <a:r>
              <a:rPr lang="es-MX" sz="2400" dirty="0" err="1" smtClean="0"/>
              <a:t>inhab</a:t>
            </a:r>
            <a:r>
              <a:rPr lang="es-MX" sz="2400" dirty="0" smtClean="0"/>
              <a:t>.</a:t>
            </a:r>
            <a:endParaRPr lang="en-US" sz="2400" dirty="0"/>
          </a:p>
          <a:p>
            <a:pPr lvl="0"/>
            <a:r>
              <a:rPr lang="es-MX" sz="2400" dirty="0"/>
              <a:t> </a:t>
            </a:r>
            <a:r>
              <a:rPr lang="es-MX" sz="2400" dirty="0" err="1"/>
              <a:t>Main</a:t>
            </a:r>
            <a:r>
              <a:rPr lang="es-MX" sz="2400" dirty="0"/>
              <a:t> </a:t>
            </a:r>
            <a:r>
              <a:rPr lang="es-MX" sz="2400" dirty="0" err="1"/>
              <a:t>economic</a:t>
            </a:r>
            <a:r>
              <a:rPr lang="es-MX" sz="2400" dirty="0"/>
              <a:t> </a:t>
            </a:r>
            <a:r>
              <a:rPr lang="es-MX" sz="2400" dirty="0" err="1"/>
              <a:t>sectors</a:t>
            </a:r>
            <a:r>
              <a:rPr lang="es-MX" sz="2400" dirty="0"/>
              <a:t> are </a:t>
            </a:r>
            <a:r>
              <a:rPr lang="es-MX" sz="2400" dirty="0" err="1" smtClean="0"/>
              <a:t>agriculture</a:t>
            </a:r>
            <a:r>
              <a:rPr lang="es-MX" sz="2400" dirty="0" smtClean="0"/>
              <a:t> </a:t>
            </a:r>
            <a:r>
              <a:rPr lang="es-MX" sz="2400" dirty="0"/>
              <a:t>and </a:t>
            </a:r>
            <a:r>
              <a:rPr lang="es-MX" sz="2400" dirty="0" err="1"/>
              <a:t>tourism</a:t>
            </a:r>
            <a:endParaRPr lang="en-US" sz="2400" dirty="0"/>
          </a:p>
          <a:p>
            <a:pPr lvl="0"/>
            <a:r>
              <a:rPr lang="es-MX" sz="2400" dirty="0"/>
              <a:t> 80</a:t>
            </a:r>
            <a:r>
              <a:rPr lang="en-US" sz="2400" dirty="0" smtClean="0"/>
              <a:t>’s</a:t>
            </a:r>
            <a:r>
              <a:rPr lang="es-MX" sz="2400" dirty="0" smtClean="0"/>
              <a:t>, </a:t>
            </a:r>
            <a:r>
              <a:rPr lang="es-MX" sz="2400" dirty="0"/>
              <a:t>90</a:t>
            </a:r>
            <a:r>
              <a:rPr lang="en-US" sz="2400" dirty="0" smtClean="0"/>
              <a:t>’s</a:t>
            </a:r>
            <a:r>
              <a:rPr lang="es-MX" sz="2400" dirty="0" smtClean="0"/>
              <a:t> </a:t>
            </a:r>
            <a:r>
              <a:rPr lang="es-MX" sz="2400" dirty="0" err="1"/>
              <a:t>many</a:t>
            </a:r>
            <a:r>
              <a:rPr lang="es-MX" sz="2400" dirty="0"/>
              <a:t> industries </a:t>
            </a:r>
            <a:r>
              <a:rPr lang="es-MX" sz="2400" dirty="0" err="1"/>
              <a:t>were</a:t>
            </a:r>
            <a:r>
              <a:rPr lang="es-MX" sz="2400" dirty="0"/>
              <a:t> </a:t>
            </a:r>
            <a:r>
              <a:rPr lang="es-MX" sz="2400" dirty="0" err="1"/>
              <a:t>closed</a:t>
            </a:r>
            <a:r>
              <a:rPr lang="es-MX" sz="2400" dirty="0"/>
              <a:t> </a:t>
            </a:r>
            <a:r>
              <a:rPr lang="es-MX" sz="2400" dirty="0" err="1"/>
              <a:t>or</a:t>
            </a:r>
            <a:r>
              <a:rPr lang="es-MX" sz="2400" dirty="0"/>
              <a:t> </a:t>
            </a:r>
            <a:r>
              <a:rPr lang="es-ES" sz="2400" dirty="0" err="1"/>
              <a:t>abandoned</a:t>
            </a:r>
            <a:endParaRPr lang="en-US" sz="2400" dirty="0"/>
          </a:p>
          <a:p>
            <a:pPr lvl="0"/>
            <a:r>
              <a:rPr lang="es-ES" sz="2400" dirty="0"/>
              <a:t> </a:t>
            </a:r>
            <a:r>
              <a:rPr lang="es-ES" sz="2400" dirty="0" err="1"/>
              <a:t>Abandoned</a:t>
            </a:r>
            <a:r>
              <a:rPr lang="es-ES" sz="2400" dirty="0"/>
              <a:t> metal </a:t>
            </a:r>
            <a:r>
              <a:rPr lang="es-ES" sz="2400" dirty="0" err="1"/>
              <a:t>smelters</a:t>
            </a:r>
            <a:r>
              <a:rPr lang="es-ES" sz="2400" dirty="0"/>
              <a:t> and </a:t>
            </a:r>
            <a:r>
              <a:rPr lang="es-ES" sz="2400" dirty="0" err="1"/>
              <a:t>foundries</a:t>
            </a:r>
            <a:r>
              <a:rPr lang="es-ES" sz="2400" dirty="0"/>
              <a:t> c</a:t>
            </a:r>
            <a:r>
              <a:rPr lang="es-MX" sz="2400" dirty="0"/>
              <a:t>reate </a:t>
            </a:r>
            <a:r>
              <a:rPr lang="es-MX" sz="2400" dirty="0" err="1"/>
              <a:t>empty</a:t>
            </a:r>
            <a:r>
              <a:rPr lang="es-MX" sz="2400" dirty="0"/>
              <a:t> </a:t>
            </a:r>
            <a:r>
              <a:rPr lang="es-MX" sz="2400" dirty="0" err="1"/>
              <a:t>areas</a:t>
            </a:r>
            <a:r>
              <a:rPr lang="es-MX" sz="2400" dirty="0"/>
              <a:t> </a:t>
            </a:r>
            <a:r>
              <a:rPr lang="es-MX" sz="2400" dirty="0" err="1"/>
              <a:t>with</a:t>
            </a:r>
            <a:r>
              <a:rPr lang="es-MX" sz="2400" dirty="0"/>
              <a:t> </a:t>
            </a:r>
            <a:r>
              <a:rPr lang="es-MX" sz="2400" dirty="0" err="1"/>
              <a:t>high</a:t>
            </a:r>
            <a:r>
              <a:rPr lang="es-MX" sz="2400" dirty="0"/>
              <a:t> </a:t>
            </a:r>
            <a:r>
              <a:rPr lang="es-MX" sz="2400" dirty="0" err="1"/>
              <a:t>levels</a:t>
            </a:r>
            <a:r>
              <a:rPr lang="es-MX" sz="2400" dirty="0"/>
              <a:t> of metal </a:t>
            </a:r>
            <a:r>
              <a:rPr lang="es-MX" sz="2400" dirty="0" err="1"/>
              <a:t>contamination</a:t>
            </a:r>
            <a:endParaRPr lang="en-US" sz="2400" dirty="0"/>
          </a:p>
          <a:p>
            <a:pPr marL="0" indent="0" eaLnBrk="1" hangingPunct="1"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9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/>
              <a:t> </a:t>
            </a:r>
          </a:p>
        </p:txBody>
      </p:sp>
      <p:pic>
        <p:nvPicPr>
          <p:cNvPr id="6" name="Picture 6" descr="http://3.bp.blogspot.com/-mW8Zy0AcWIE/UYF2e9IuqHI/AAAAAAAABEw/960m6vw3mRI/s1600/Mapa+de+uruguay+en+sur+ame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71472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302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777574"/>
              </p:ext>
            </p:extLst>
          </p:nvPr>
        </p:nvGraphicFramePr>
        <p:xfrm>
          <a:off x="484257" y="674968"/>
          <a:ext cx="8204200" cy="572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21"/>
                <a:gridCol w="1149621"/>
                <a:gridCol w="1225562"/>
                <a:gridCol w="1357314"/>
                <a:gridCol w="1285876"/>
                <a:gridCol w="1560506"/>
              </a:tblGrid>
              <a:tr h="857315">
                <a:tc>
                  <a:txBody>
                    <a:bodyPr/>
                    <a:lstStyle/>
                    <a:p>
                      <a:endParaRPr lang="es-UY" sz="1600" dirty="0" smtClean="0"/>
                    </a:p>
                    <a:p>
                      <a:r>
                        <a:rPr lang="es-UY" sz="1600" dirty="0" smtClean="0"/>
                        <a:t>PACIENT</a:t>
                      </a:r>
                      <a:endParaRPr lang="es-UY" sz="1600" dirty="0"/>
                    </a:p>
                  </a:txBody>
                  <a:tcPr marL="91439" marR="91439" marT="45723" marB="45723"/>
                </a:tc>
                <a:tc gridSpan="5">
                  <a:txBody>
                    <a:bodyPr/>
                    <a:lstStyle/>
                    <a:p>
                      <a:r>
                        <a:rPr lang="es-UY" sz="1600" dirty="0" smtClean="0"/>
                        <a:t>                     BLL </a:t>
                      </a:r>
                      <a:r>
                        <a:rPr lang="es-UY" sz="1600" dirty="0" err="1" smtClean="0"/>
                        <a:t>Follow</a:t>
                      </a:r>
                      <a:r>
                        <a:rPr lang="es-UY" sz="1600" dirty="0" smtClean="0"/>
                        <a:t> up (µg %)</a:t>
                      </a:r>
                    </a:p>
                    <a:p>
                      <a:endParaRPr lang="es-UY" sz="1600" dirty="0" smtClean="0"/>
                    </a:p>
                    <a:p>
                      <a:r>
                        <a:rPr lang="es-UY" sz="1600" dirty="0" smtClean="0"/>
                        <a:t>  9/</a:t>
                      </a:r>
                      <a:r>
                        <a:rPr lang="es-UY" sz="1600" baseline="0" dirty="0" smtClean="0"/>
                        <a:t> 2011      1/ 2012      4/2012                                7/2012</a:t>
                      </a:r>
                      <a:endParaRPr lang="es-UY" sz="1600" dirty="0"/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713474"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11a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13,2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17,7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</a:p>
                  </a:txBody>
                  <a:tcPr marL="91439" marR="91439" marT="45723" marB="45723"/>
                </a:tc>
              </a:tr>
              <a:tr h="579159"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8a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12,9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17,3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14,8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</a:tr>
              <a:tr h="579159"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6a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19,7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22,7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17,7</a:t>
                      </a:r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</a:tr>
              <a:tr h="579159"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4a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20,5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19,8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</a:tr>
              <a:tr h="579159"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3a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13,4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28,4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10,2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27,2</a:t>
                      </a:r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</a:tr>
              <a:tr h="678782">
                <a:tc>
                  <a:txBody>
                    <a:bodyPr/>
                    <a:lstStyle/>
                    <a:p>
                      <a:pPr algn="ctr"/>
                      <a:endParaRPr lang="es-UY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b="1" dirty="0" smtClean="0">
                          <a:latin typeface="Arial" pitchFamily="34" charset="0"/>
                          <a:cs typeface="Arial" pitchFamily="34" charset="0"/>
                        </a:rPr>
                        <a:t>19m</a:t>
                      </a:r>
                      <a:endParaRPr lang="es-U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UY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b="1" dirty="0" smtClean="0"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  <a:endParaRPr lang="es-U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UY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b="1" dirty="0" smtClean="0">
                          <a:latin typeface="Arial" pitchFamily="34" charset="0"/>
                          <a:cs typeface="Arial" pitchFamily="34" charset="0"/>
                        </a:rPr>
                        <a:t>38,8</a:t>
                      </a:r>
                      <a:endParaRPr lang="es-U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UY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b="1" dirty="0" smtClean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es-U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UY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UY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UY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26,8</a:t>
                      </a:r>
                      <a:endParaRPr lang="es-UY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>
                    <a:solidFill>
                      <a:srgbClr val="FFC000"/>
                    </a:solidFill>
                  </a:tcPr>
                </a:tc>
              </a:tr>
              <a:tr h="579159"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28a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UY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</a:tr>
              <a:tr h="579159">
                <a:tc>
                  <a:txBody>
                    <a:bodyPr/>
                    <a:lstStyle/>
                    <a:p>
                      <a:pPr algn="ctr"/>
                      <a:endParaRPr lang="es-UY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UY" sz="1600" dirty="0" smtClean="0">
                          <a:latin typeface="Arial" pitchFamily="34" charset="0"/>
                          <a:cs typeface="Arial" pitchFamily="34" charset="0"/>
                        </a:rPr>
                        <a:t>1m</a:t>
                      </a:r>
                      <a:endParaRPr lang="es-UY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UY" sz="1400" dirty="0" smtClean="0">
                          <a:latin typeface="Arial" pitchFamily="34" charset="0"/>
                          <a:cs typeface="Arial" pitchFamily="34" charset="0"/>
                        </a:rPr>
                        <a:t>Umbilical</a:t>
                      </a:r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UY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cord</a:t>
                      </a:r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UY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blood</a:t>
                      </a:r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UY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could</a:t>
                      </a:r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UY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 be </a:t>
                      </a:r>
                      <a:r>
                        <a:rPr lang="es-UY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obtained</a:t>
                      </a:r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Maternal </a:t>
                      </a:r>
                      <a:r>
                        <a:rPr lang="es-UY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blood</a:t>
                      </a:r>
                      <a:r>
                        <a:rPr lang="es-UY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UY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sample</a:t>
                      </a:r>
                      <a:endParaRPr lang="es-UY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UY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s-UY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3,5</a:t>
                      </a: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71" name="5 CuadroTexto"/>
          <p:cNvSpPr txBox="1">
            <a:spLocks noChangeArrowheads="1"/>
          </p:cNvSpPr>
          <p:nvPr/>
        </p:nvSpPr>
        <p:spPr bwMode="auto">
          <a:xfrm>
            <a:off x="467544" y="6381328"/>
            <a:ext cx="765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dirty="0"/>
              <a:t> </a:t>
            </a:r>
            <a:r>
              <a:rPr lang="es-ES" sz="1000" dirty="0" err="1"/>
              <a:t>Plombemia</a:t>
            </a:r>
            <a:r>
              <a:rPr lang="es-ES" sz="1000" dirty="0"/>
              <a:t>,  según Protocolo de manejo de seguimiento de población pediátrica contaminada con Plomo del Ministerio de Salud Pública</a:t>
            </a:r>
          </a:p>
          <a:p>
            <a:r>
              <a:rPr lang="es-ES" sz="1000" dirty="0"/>
              <a:t>Ordenanza nº 123 del año 2009. </a:t>
            </a:r>
          </a:p>
        </p:txBody>
      </p:sp>
      <p:sp>
        <p:nvSpPr>
          <p:cNvPr id="5" name="4 Elipse"/>
          <p:cNvSpPr/>
          <p:nvPr/>
        </p:nvSpPr>
        <p:spPr>
          <a:xfrm>
            <a:off x="3143250" y="4214813"/>
            <a:ext cx="1285875" cy="914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7" name="6 Flecha abajo"/>
          <p:cNvSpPr/>
          <p:nvPr/>
        </p:nvSpPr>
        <p:spPr>
          <a:xfrm rot="2242856">
            <a:off x="4354558" y="3728482"/>
            <a:ext cx="251288" cy="631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3" name="Rectangle 2"/>
          <p:cNvSpPr/>
          <p:nvPr/>
        </p:nvSpPr>
        <p:spPr>
          <a:xfrm>
            <a:off x="2019161" y="188640"/>
            <a:ext cx="5505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n-US" sz="3200" b="1" dirty="0" err="1" smtClean="0"/>
              <a:t>Family</a:t>
            </a:r>
            <a:r>
              <a:rPr lang="es-ES" altLang="en-US" sz="3200" b="1" dirty="0" smtClean="0"/>
              <a:t> Management of BLL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214313" y="1116013"/>
            <a:ext cx="8929687" cy="5741987"/>
            <a:chOff x="0" y="2602"/>
            <a:chExt cx="5130" cy="3436"/>
          </a:xfrm>
        </p:grpSpPr>
        <p:sp>
          <p:nvSpPr>
            <p:cNvPr id="49170" name="AutoShape 25"/>
            <p:cNvSpPr>
              <a:spLocks noChangeAspect="1" noChangeArrowheads="1" noTextEdit="1"/>
            </p:cNvSpPr>
            <p:nvPr/>
          </p:nvSpPr>
          <p:spPr bwMode="auto">
            <a:xfrm>
              <a:off x="0" y="2602"/>
              <a:ext cx="5130" cy="3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71" name="Rectangle 27"/>
            <p:cNvSpPr>
              <a:spLocks noChangeArrowheads="1"/>
            </p:cNvSpPr>
            <p:nvPr/>
          </p:nvSpPr>
          <p:spPr bwMode="auto">
            <a:xfrm>
              <a:off x="39" y="2661"/>
              <a:ext cx="5044" cy="3318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Rectangle 28"/>
            <p:cNvSpPr>
              <a:spLocks noChangeArrowheads="1"/>
            </p:cNvSpPr>
            <p:nvPr/>
          </p:nvSpPr>
          <p:spPr bwMode="auto">
            <a:xfrm>
              <a:off x="623" y="2933"/>
              <a:ext cx="4389" cy="21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29"/>
            <p:cNvSpPr>
              <a:spLocks noChangeShapeType="1"/>
            </p:cNvSpPr>
            <p:nvPr/>
          </p:nvSpPr>
          <p:spPr bwMode="auto">
            <a:xfrm>
              <a:off x="623" y="4656"/>
              <a:ext cx="4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74" name="Line 30"/>
            <p:cNvSpPr>
              <a:spLocks noChangeShapeType="1"/>
            </p:cNvSpPr>
            <p:nvPr/>
          </p:nvSpPr>
          <p:spPr bwMode="auto">
            <a:xfrm>
              <a:off x="623" y="4220"/>
              <a:ext cx="4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75" name="Line 31"/>
            <p:cNvSpPr>
              <a:spLocks noChangeShapeType="1"/>
            </p:cNvSpPr>
            <p:nvPr/>
          </p:nvSpPr>
          <p:spPr bwMode="auto">
            <a:xfrm>
              <a:off x="623" y="3794"/>
              <a:ext cx="4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76" name="Line 32"/>
            <p:cNvSpPr>
              <a:spLocks noChangeShapeType="1"/>
            </p:cNvSpPr>
            <p:nvPr/>
          </p:nvSpPr>
          <p:spPr bwMode="auto">
            <a:xfrm>
              <a:off x="623" y="3358"/>
              <a:ext cx="4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77" name="Line 33"/>
            <p:cNvSpPr>
              <a:spLocks noChangeShapeType="1"/>
            </p:cNvSpPr>
            <p:nvPr/>
          </p:nvSpPr>
          <p:spPr bwMode="auto">
            <a:xfrm>
              <a:off x="623" y="2933"/>
              <a:ext cx="4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78" name="Rectangle 34"/>
            <p:cNvSpPr>
              <a:spLocks noChangeArrowheads="1"/>
            </p:cNvSpPr>
            <p:nvPr/>
          </p:nvSpPr>
          <p:spPr bwMode="auto">
            <a:xfrm>
              <a:off x="623" y="2933"/>
              <a:ext cx="4389" cy="2148"/>
            </a:xfrm>
            <a:prstGeom prst="rect">
              <a:avLst/>
            </a:prstGeom>
            <a:noFill/>
            <a:ln w="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35"/>
            <p:cNvSpPr>
              <a:spLocks noChangeShapeType="1"/>
            </p:cNvSpPr>
            <p:nvPr/>
          </p:nvSpPr>
          <p:spPr bwMode="auto">
            <a:xfrm>
              <a:off x="623" y="2933"/>
              <a:ext cx="1" cy="2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0" name="Line 36"/>
            <p:cNvSpPr>
              <a:spLocks noChangeShapeType="1"/>
            </p:cNvSpPr>
            <p:nvPr/>
          </p:nvSpPr>
          <p:spPr bwMode="auto">
            <a:xfrm>
              <a:off x="583" y="5081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1" name="Line 37"/>
            <p:cNvSpPr>
              <a:spLocks noChangeShapeType="1"/>
            </p:cNvSpPr>
            <p:nvPr/>
          </p:nvSpPr>
          <p:spPr bwMode="auto">
            <a:xfrm>
              <a:off x="583" y="465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2" name="Line 38"/>
            <p:cNvSpPr>
              <a:spLocks noChangeShapeType="1"/>
            </p:cNvSpPr>
            <p:nvPr/>
          </p:nvSpPr>
          <p:spPr bwMode="auto">
            <a:xfrm>
              <a:off x="583" y="4220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3" name="Line 39"/>
            <p:cNvSpPr>
              <a:spLocks noChangeShapeType="1"/>
            </p:cNvSpPr>
            <p:nvPr/>
          </p:nvSpPr>
          <p:spPr bwMode="auto">
            <a:xfrm>
              <a:off x="583" y="3794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4" name="Line 40"/>
            <p:cNvSpPr>
              <a:spLocks noChangeShapeType="1"/>
            </p:cNvSpPr>
            <p:nvPr/>
          </p:nvSpPr>
          <p:spPr bwMode="auto">
            <a:xfrm>
              <a:off x="583" y="335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5" name="Line 41"/>
            <p:cNvSpPr>
              <a:spLocks noChangeShapeType="1"/>
            </p:cNvSpPr>
            <p:nvPr/>
          </p:nvSpPr>
          <p:spPr bwMode="auto">
            <a:xfrm>
              <a:off x="583" y="293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6" name="Line 42"/>
            <p:cNvSpPr>
              <a:spLocks noChangeShapeType="1"/>
            </p:cNvSpPr>
            <p:nvPr/>
          </p:nvSpPr>
          <p:spPr bwMode="auto">
            <a:xfrm>
              <a:off x="623" y="5081"/>
              <a:ext cx="43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7" name="Line 43"/>
            <p:cNvSpPr>
              <a:spLocks noChangeShapeType="1"/>
            </p:cNvSpPr>
            <p:nvPr/>
          </p:nvSpPr>
          <p:spPr bwMode="auto">
            <a:xfrm flipV="1">
              <a:off x="623" y="508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8" name="Line 44"/>
            <p:cNvSpPr>
              <a:spLocks noChangeShapeType="1"/>
            </p:cNvSpPr>
            <p:nvPr/>
          </p:nvSpPr>
          <p:spPr bwMode="auto">
            <a:xfrm flipV="1">
              <a:off x="1355" y="508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89" name="Line 45"/>
            <p:cNvSpPr>
              <a:spLocks noChangeShapeType="1"/>
            </p:cNvSpPr>
            <p:nvPr/>
          </p:nvSpPr>
          <p:spPr bwMode="auto">
            <a:xfrm flipV="1">
              <a:off x="2088" y="508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90" name="Line 46"/>
            <p:cNvSpPr>
              <a:spLocks noChangeShapeType="1"/>
            </p:cNvSpPr>
            <p:nvPr/>
          </p:nvSpPr>
          <p:spPr bwMode="auto">
            <a:xfrm flipV="1">
              <a:off x="2821" y="508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91" name="Line 47"/>
            <p:cNvSpPr>
              <a:spLocks noChangeShapeType="1"/>
            </p:cNvSpPr>
            <p:nvPr/>
          </p:nvSpPr>
          <p:spPr bwMode="auto">
            <a:xfrm flipV="1">
              <a:off x="3546" y="508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92" name="Line 48"/>
            <p:cNvSpPr>
              <a:spLocks noChangeShapeType="1"/>
            </p:cNvSpPr>
            <p:nvPr/>
          </p:nvSpPr>
          <p:spPr bwMode="auto">
            <a:xfrm flipV="1">
              <a:off x="4279" y="508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193" name="Line 49"/>
            <p:cNvSpPr>
              <a:spLocks noChangeShapeType="1"/>
            </p:cNvSpPr>
            <p:nvPr/>
          </p:nvSpPr>
          <p:spPr bwMode="auto">
            <a:xfrm flipV="1">
              <a:off x="5012" y="508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auto">
            <a:xfrm>
              <a:off x="985" y="3157"/>
              <a:ext cx="3664" cy="103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93" y="40"/>
                </a:cxn>
                <a:cxn ang="0">
                  <a:pos x="186" y="65"/>
                </a:cxn>
                <a:cxn ang="0">
                  <a:pos x="279" y="60"/>
                </a:cxn>
                <a:cxn ang="0">
                  <a:pos x="372" y="0"/>
                </a:cxn>
                <a:cxn ang="0">
                  <a:pos x="465" y="8"/>
                </a:cxn>
              </a:cxnLst>
              <a:rect l="0" t="0" r="r" b="b"/>
              <a:pathLst>
                <a:path w="465" h="88">
                  <a:moveTo>
                    <a:pt x="0" y="88"/>
                  </a:moveTo>
                  <a:lnTo>
                    <a:pt x="93" y="40"/>
                  </a:lnTo>
                  <a:lnTo>
                    <a:pt x="186" y="65"/>
                  </a:lnTo>
                  <a:lnTo>
                    <a:pt x="279" y="60"/>
                  </a:lnTo>
                  <a:lnTo>
                    <a:pt x="372" y="0"/>
                  </a:lnTo>
                  <a:lnTo>
                    <a:pt x="465" y="8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195" name="Rectangle 51"/>
            <p:cNvSpPr>
              <a:spLocks noChangeArrowheads="1"/>
            </p:cNvSpPr>
            <p:nvPr/>
          </p:nvSpPr>
          <p:spPr bwMode="auto">
            <a:xfrm>
              <a:off x="449" y="4975"/>
              <a:ext cx="12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</a:t>
              </a:r>
              <a:endParaRPr lang="es-ES"/>
            </a:p>
          </p:txBody>
        </p:sp>
        <p:sp>
          <p:nvSpPr>
            <p:cNvPr id="49196" name="Rectangle 52"/>
            <p:cNvSpPr>
              <a:spLocks noChangeArrowheads="1"/>
            </p:cNvSpPr>
            <p:nvPr/>
          </p:nvSpPr>
          <p:spPr bwMode="auto">
            <a:xfrm>
              <a:off x="378" y="4550"/>
              <a:ext cx="19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10</a:t>
              </a:r>
              <a:endParaRPr lang="es-ES"/>
            </a:p>
          </p:txBody>
        </p:sp>
        <p:sp>
          <p:nvSpPr>
            <p:cNvPr id="49197" name="Rectangle 53"/>
            <p:cNvSpPr>
              <a:spLocks noChangeArrowheads="1"/>
            </p:cNvSpPr>
            <p:nvPr/>
          </p:nvSpPr>
          <p:spPr bwMode="auto">
            <a:xfrm>
              <a:off x="378" y="4113"/>
              <a:ext cx="19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20</a:t>
              </a:r>
              <a:endParaRPr lang="es-ES"/>
            </a:p>
          </p:txBody>
        </p:sp>
        <p:sp>
          <p:nvSpPr>
            <p:cNvPr id="49198" name="Rectangle 54"/>
            <p:cNvSpPr>
              <a:spLocks noChangeArrowheads="1"/>
            </p:cNvSpPr>
            <p:nvPr/>
          </p:nvSpPr>
          <p:spPr bwMode="auto">
            <a:xfrm>
              <a:off x="378" y="3688"/>
              <a:ext cx="19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30</a:t>
              </a:r>
              <a:endParaRPr lang="es-ES"/>
            </a:p>
          </p:txBody>
        </p:sp>
        <p:sp>
          <p:nvSpPr>
            <p:cNvPr id="49199" name="Rectangle 55"/>
            <p:cNvSpPr>
              <a:spLocks noChangeArrowheads="1"/>
            </p:cNvSpPr>
            <p:nvPr/>
          </p:nvSpPr>
          <p:spPr bwMode="auto">
            <a:xfrm>
              <a:off x="378" y="3251"/>
              <a:ext cx="19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40</a:t>
              </a:r>
              <a:endParaRPr lang="es-ES"/>
            </a:p>
          </p:txBody>
        </p:sp>
        <p:sp>
          <p:nvSpPr>
            <p:cNvPr id="49200" name="Rectangle 56"/>
            <p:cNvSpPr>
              <a:spLocks noChangeArrowheads="1"/>
            </p:cNvSpPr>
            <p:nvPr/>
          </p:nvSpPr>
          <p:spPr bwMode="auto">
            <a:xfrm>
              <a:off x="378" y="2826"/>
              <a:ext cx="19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50</a:t>
              </a:r>
              <a:endParaRPr lang="es-ES"/>
            </a:p>
          </p:txBody>
        </p:sp>
        <p:sp>
          <p:nvSpPr>
            <p:cNvPr id="49201" name="Rectangle 57"/>
            <p:cNvSpPr>
              <a:spLocks noChangeArrowheads="1"/>
            </p:cNvSpPr>
            <p:nvPr/>
          </p:nvSpPr>
          <p:spPr bwMode="auto">
            <a:xfrm>
              <a:off x="820" y="5247"/>
              <a:ext cx="40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set/11</a:t>
              </a:r>
              <a:endParaRPr lang="es-ES"/>
            </a:p>
          </p:txBody>
        </p:sp>
        <p:sp>
          <p:nvSpPr>
            <p:cNvPr id="49202" name="Rectangle 58"/>
            <p:cNvSpPr>
              <a:spLocks noChangeArrowheads="1"/>
            </p:cNvSpPr>
            <p:nvPr/>
          </p:nvSpPr>
          <p:spPr bwMode="auto">
            <a:xfrm>
              <a:off x="1537" y="5247"/>
              <a:ext cx="41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abr-12</a:t>
              </a:r>
              <a:endParaRPr lang="es-ES"/>
            </a:p>
          </p:txBody>
        </p:sp>
        <p:sp>
          <p:nvSpPr>
            <p:cNvPr id="49203" name="Rectangle 59"/>
            <p:cNvSpPr>
              <a:spLocks noChangeArrowheads="1"/>
            </p:cNvSpPr>
            <p:nvPr/>
          </p:nvSpPr>
          <p:spPr bwMode="auto">
            <a:xfrm>
              <a:off x="2285" y="5247"/>
              <a:ext cx="40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set/12</a:t>
              </a:r>
              <a:endParaRPr lang="es-ES"/>
            </a:p>
          </p:txBody>
        </p:sp>
        <p:sp>
          <p:nvSpPr>
            <p:cNvPr id="49204" name="Rectangle 60"/>
            <p:cNvSpPr>
              <a:spLocks noChangeArrowheads="1"/>
            </p:cNvSpPr>
            <p:nvPr/>
          </p:nvSpPr>
          <p:spPr bwMode="auto">
            <a:xfrm>
              <a:off x="2994" y="5247"/>
              <a:ext cx="44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ene-13</a:t>
              </a:r>
              <a:endParaRPr lang="es-ES"/>
            </a:p>
          </p:txBody>
        </p:sp>
        <p:sp>
          <p:nvSpPr>
            <p:cNvPr id="49205" name="Rectangle 61"/>
            <p:cNvSpPr>
              <a:spLocks noChangeArrowheads="1"/>
            </p:cNvSpPr>
            <p:nvPr/>
          </p:nvSpPr>
          <p:spPr bwMode="auto">
            <a:xfrm>
              <a:off x="3735" y="5247"/>
              <a:ext cx="41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abr-13</a:t>
              </a:r>
              <a:endParaRPr lang="es-ES"/>
            </a:p>
          </p:txBody>
        </p:sp>
        <p:sp>
          <p:nvSpPr>
            <p:cNvPr id="49206" name="Rectangle 62"/>
            <p:cNvSpPr>
              <a:spLocks noChangeArrowheads="1"/>
            </p:cNvSpPr>
            <p:nvPr/>
          </p:nvSpPr>
          <p:spPr bwMode="auto">
            <a:xfrm>
              <a:off x="4444" y="5247"/>
              <a:ext cx="47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may-13</a:t>
              </a:r>
              <a:endParaRPr lang="es-ES"/>
            </a:p>
          </p:txBody>
        </p:sp>
        <p:sp>
          <p:nvSpPr>
            <p:cNvPr id="49207" name="Rectangle 63"/>
            <p:cNvSpPr>
              <a:spLocks noChangeArrowheads="1"/>
            </p:cNvSpPr>
            <p:nvPr/>
          </p:nvSpPr>
          <p:spPr bwMode="auto">
            <a:xfrm>
              <a:off x="2737" y="5562"/>
              <a:ext cx="3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 dirty="0" smtClean="0">
                  <a:solidFill>
                    <a:srgbClr val="000000"/>
                  </a:solidFill>
                </a:rPr>
                <a:t>Date</a:t>
              </a:r>
              <a:endParaRPr lang="es-ES" dirty="0"/>
            </a:p>
          </p:txBody>
        </p:sp>
        <p:sp>
          <p:nvSpPr>
            <p:cNvPr id="49208" name="Rectangle 64"/>
            <p:cNvSpPr>
              <a:spLocks noChangeArrowheads="1"/>
            </p:cNvSpPr>
            <p:nvPr/>
          </p:nvSpPr>
          <p:spPr bwMode="auto">
            <a:xfrm rot="16200000">
              <a:off x="-178" y="4176"/>
              <a:ext cx="9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 dirty="0">
                  <a:solidFill>
                    <a:srgbClr val="000000"/>
                  </a:solidFill>
                </a:rPr>
                <a:t> </a:t>
              </a:r>
              <a:r>
                <a:rPr lang="es-ES" sz="2400" b="1" dirty="0" smtClean="0">
                  <a:solidFill>
                    <a:srgbClr val="000000"/>
                  </a:solidFill>
                </a:rPr>
                <a:t>BLL µg/dl</a:t>
              </a:r>
              <a:endParaRPr lang="es-ES" dirty="0"/>
            </a:p>
          </p:txBody>
        </p:sp>
        <p:sp>
          <p:nvSpPr>
            <p:cNvPr id="49209" name="Rectangle 65"/>
            <p:cNvSpPr>
              <a:spLocks noChangeArrowheads="1"/>
            </p:cNvSpPr>
            <p:nvPr/>
          </p:nvSpPr>
          <p:spPr bwMode="auto">
            <a:xfrm>
              <a:off x="39" y="2661"/>
              <a:ext cx="5044" cy="331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0" y="3095625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latin typeface="Times New Roman" pitchFamily="18" charset="0"/>
                <a:ea typeface="Andale Sans UI"/>
                <a:cs typeface="Times New Roman" pitchFamily="18" charset="0"/>
              </a:rPr>
              <a:t>   </a:t>
            </a:r>
            <a:endParaRPr lang="es-ES">
              <a:ea typeface="Andale Sans UI"/>
              <a:cs typeface="Times New Roman" pitchFamily="18" charset="0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546350" y="5286375"/>
            <a:ext cx="191460" cy="62499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785813" y="702102"/>
            <a:ext cx="2571750" cy="7357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400" b="1" dirty="0" err="1" smtClean="0">
                <a:cs typeface="Arial" charset="0"/>
              </a:rPr>
              <a:t>Request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for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temprary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housing</a:t>
            </a:r>
            <a:endParaRPr lang="es-ES" sz="1400" b="1" dirty="0">
              <a:cs typeface="Arial" charset="0"/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1763713" y="1645078"/>
            <a:ext cx="2876550" cy="7357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cs typeface="Arial" charset="0"/>
              </a:rPr>
              <a:t>Stop </a:t>
            </a:r>
            <a:r>
              <a:rPr lang="es-ES" sz="1400" b="1" dirty="0" err="1" smtClean="0">
                <a:cs typeface="Arial" charset="0"/>
              </a:rPr>
              <a:t>exposures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risk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activities</a:t>
            </a:r>
            <a:endParaRPr lang="es-ES" sz="1400" b="1" dirty="0">
              <a:cs typeface="Arial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 flipV="1">
            <a:off x="3286125" y="5214937"/>
            <a:ext cx="240033" cy="64480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3071813" y="463312"/>
            <a:ext cx="1944687" cy="10387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400" b="1" dirty="0" err="1" smtClean="0">
                <a:cs typeface="Arial" charset="0"/>
              </a:rPr>
              <a:t>Attendance</a:t>
            </a:r>
            <a:r>
              <a:rPr lang="es-ES" sz="1400" b="1" dirty="0" smtClean="0">
                <a:cs typeface="Arial" charset="0"/>
              </a:rPr>
              <a:t> to kindergarten</a:t>
            </a:r>
            <a:endParaRPr lang="es-ES" sz="1400" b="1" dirty="0">
              <a:cs typeface="Arial" charset="0"/>
            </a:endParaRPr>
          </a:p>
        </p:txBody>
      </p:sp>
      <p:sp>
        <p:nvSpPr>
          <p:cNvPr id="49162" name="Line 18"/>
          <p:cNvSpPr>
            <a:spLocks noChangeShapeType="1"/>
          </p:cNvSpPr>
          <p:nvPr/>
        </p:nvSpPr>
        <p:spPr bwMode="auto">
          <a:xfrm>
            <a:off x="3174874" y="2387443"/>
            <a:ext cx="27114" cy="413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572250" y="731601"/>
            <a:ext cx="2268538" cy="10387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400" b="1" dirty="0" err="1" smtClean="0">
                <a:cs typeface="Arial" charset="0"/>
              </a:rPr>
              <a:t>Cementing</a:t>
            </a:r>
            <a:r>
              <a:rPr lang="es-ES" sz="1400" b="1" dirty="0" smtClean="0">
                <a:cs typeface="Arial" charset="0"/>
              </a:rPr>
              <a:t> of  patio and home lead </a:t>
            </a:r>
            <a:r>
              <a:rPr lang="es-ES" sz="1400" b="1" dirty="0" err="1" smtClean="0">
                <a:cs typeface="Arial" charset="0"/>
              </a:rPr>
              <a:t>removal</a:t>
            </a:r>
            <a:endParaRPr lang="es-ES" sz="1400" b="1" dirty="0" smtClean="0">
              <a:cs typeface="Arial" charset="0"/>
            </a:endParaRPr>
          </a:p>
        </p:txBody>
      </p:sp>
      <p:sp>
        <p:nvSpPr>
          <p:cNvPr id="49164" name="Line 20"/>
          <p:cNvSpPr>
            <a:spLocks noChangeShapeType="1"/>
          </p:cNvSpPr>
          <p:nvPr/>
        </p:nvSpPr>
        <p:spPr bwMode="auto">
          <a:xfrm>
            <a:off x="6147176" y="1316548"/>
            <a:ext cx="210762" cy="1255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 flipV="1">
            <a:off x="7766050" y="5214938"/>
            <a:ext cx="46038" cy="7143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4929188" y="261700"/>
            <a:ext cx="2232025" cy="10387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cs typeface="Arial" charset="0"/>
              </a:rPr>
              <a:t>New </a:t>
            </a:r>
            <a:r>
              <a:rPr lang="es-ES" sz="1400" b="1" dirty="0" err="1" smtClean="0">
                <a:cs typeface="Arial" charset="0"/>
              </a:rPr>
              <a:t>request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for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temorary</a:t>
            </a:r>
            <a:r>
              <a:rPr lang="es-ES" sz="1400" b="1" dirty="0" smtClean="0">
                <a:cs typeface="Arial" charset="0"/>
              </a:rPr>
              <a:t> </a:t>
            </a:r>
            <a:r>
              <a:rPr lang="es-ES" sz="1400" b="1" dirty="0" err="1" smtClean="0">
                <a:cs typeface="Arial" charset="0"/>
              </a:rPr>
              <a:t>housing</a:t>
            </a:r>
            <a:endParaRPr lang="es-ES" sz="1400" b="1" dirty="0">
              <a:cs typeface="Arial" charset="0"/>
            </a:endParaRPr>
          </a:p>
        </p:txBody>
      </p:sp>
      <p:sp>
        <p:nvSpPr>
          <p:cNvPr id="63" name="62 Redondear rectángulo de esquina diagonal"/>
          <p:cNvSpPr/>
          <p:nvPr/>
        </p:nvSpPr>
        <p:spPr>
          <a:xfrm>
            <a:off x="994867" y="5907818"/>
            <a:ext cx="1928813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1st. Home </a:t>
            </a:r>
            <a:r>
              <a:rPr lang="es-ES" dirty="0" err="1" smtClean="0"/>
              <a:t>visit</a:t>
            </a:r>
            <a:endParaRPr lang="es-ES" dirty="0"/>
          </a:p>
        </p:txBody>
      </p:sp>
      <p:sp>
        <p:nvSpPr>
          <p:cNvPr id="64" name="63 Recortar y redondear rectángulo de esquina sencilla"/>
          <p:cNvSpPr/>
          <p:nvPr/>
        </p:nvSpPr>
        <p:spPr>
          <a:xfrm>
            <a:off x="2957624" y="5901670"/>
            <a:ext cx="1785938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>
                <a:solidFill>
                  <a:srgbClr val="FFFFFF"/>
                </a:solidFill>
                <a:cs typeface="Arial" pitchFamily="34" charset="0"/>
              </a:rPr>
              <a:t>Lead in </a:t>
            </a:r>
            <a:r>
              <a:rPr lang="es-ES" dirty="0" err="1" smtClean="0">
                <a:solidFill>
                  <a:srgbClr val="FFFFFF"/>
                </a:solidFill>
                <a:cs typeface="Arial" pitchFamily="34" charset="0"/>
              </a:rPr>
              <a:t>soil</a:t>
            </a:r>
            <a:r>
              <a:rPr lang="es-ES" dirty="0" smtClean="0">
                <a:solidFill>
                  <a:srgbClr val="FFFFFF"/>
                </a:solidFill>
                <a:cs typeface="Arial" pitchFamily="34" charset="0"/>
              </a:rPr>
              <a:t> 750mg/K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5" name="64 Recortar y redondear rectángulo de esquina sencilla"/>
          <p:cNvSpPr/>
          <p:nvPr/>
        </p:nvSpPr>
        <p:spPr>
          <a:xfrm>
            <a:off x="6589378" y="5896169"/>
            <a:ext cx="2143125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>
                <a:solidFill>
                  <a:srgbClr val="FFFFFF"/>
                </a:solidFill>
                <a:cs typeface="Arial" pitchFamily="34" charset="0"/>
              </a:rPr>
              <a:t>2nd. </a:t>
            </a:r>
            <a:r>
              <a:rPr lang="es-ES" dirty="0" err="1" smtClean="0">
                <a:solidFill>
                  <a:srgbClr val="FFFFFF"/>
                </a:solidFill>
                <a:cs typeface="Arial" pitchFamily="34" charset="0"/>
              </a:rPr>
              <a:t>visit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8" name="10 Marcador de contenido" descr="P62604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r="6801" b="23157"/>
          <a:stretch>
            <a:fillRect/>
          </a:stretch>
        </p:blipFill>
        <p:spPr bwMode="auto">
          <a:xfrm>
            <a:off x="6572250" y="2780146"/>
            <a:ext cx="208915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8 CuadroTexto"/>
          <p:cNvSpPr txBox="1">
            <a:spLocks noChangeArrowheads="1"/>
          </p:cNvSpPr>
          <p:nvPr/>
        </p:nvSpPr>
        <p:spPr bwMode="auto">
          <a:xfrm>
            <a:off x="6572250" y="4416078"/>
            <a:ext cx="20891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S" altLang="en-US" sz="12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Lead in </a:t>
            </a:r>
            <a:r>
              <a:rPr lang="es-ES" altLang="en-US" sz="1200" b="1" dirty="0" err="1" smtClean="0">
                <a:solidFill>
                  <a:srgbClr val="333399"/>
                </a:solidFill>
                <a:cs typeface="Arial" panose="020B0604020202020204" pitchFamily="34" charset="0"/>
              </a:rPr>
              <a:t>soil</a:t>
            </a:r>
            <a:r>
              <a:rPr lang="es-ES" altLang="en-US" sz="12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 3,200</a:t>
            </a:r>
            <a:r>
              <a:rPr lang="es-ES" altLang="en-US" sz="1200" b="1" dirty="0" smtClean="0">
                <a:cs typeface="Arial" panose="020B0604020202020204" pitchFamily="34" charset="0"/>
              </a:rPr>
              <a:t> </a:t>
            </a:r>
            <a:r>
              <a:rPr lang="es-ES" altLang="en-US" sz="1200" b="1" dirty="0">
                <a:solidFill>
                  <a:srgbClr val="333399"/>
                </a:solidFill>
                <a:cs typeface="Arial" panose="020B0604020202020204" pitchFamily="34" charset="0"/>
              </a:rPr>
              <a:t>mg/K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71163" y="85341"/>
            <a:ext cx="4208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n-US" sz="3200" b="1" dirty="0" err="1" smtClean="0"/>
              <a:t>Family</a:t>
            </a:r>
            <a:r>
              <a:rPr lang="es-ES" altLang="en-US" sz="3200" b="1" dirty="0" smtClean="0"/>
              <a:t> </a:t>
            </a:r>
            <a:r>
              <a:rPr lang="es-ES" altLang="en-US" sz="3200" b="1" dirty="0" err="1" smtClean="0"/>
              <a:t>Interventions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4" y="1033834"/>
            <a:ext cx="3325791" cy="27928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26" y="988445"/>
            <a:ext cx="3364493" cy="2825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29991" r="9988" b="34441"/>
          <a:stretch>
            <a:fillRect/>
          </a:stretch>
        </p:blipFill>
        <p:spPr bwMode="auto">
          <a:xfrm>
            <a:off x="4209343" y="4010644"/>
            <a:ext cx="3384376" cy="28356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0" y="4010644"/>
            <a:ext cx="3390729" cy="28473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79512" y="79727"/>
            <a:ext cx="89289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n-US" sz="2800" b="1" dirty="0" err="1" smtClean="0"/>
              <a:t>Clean</a:t>
            </a:r>
            <a:r>
              <a:rPr lang="es-ES" altLang="en-US" sz="2800" b="1" dirty="0" smtClean="0"/>
              <a:t> up and </a:t>
            </a:r>
            <a:r>
              <a:rPr lang="es-ES" altLang="en-US" sz="2800" b="1" dirty="0" err="1" smtClean="0"/>
              <a:t>remediation</a:t>
            </a:r>
            <a:r>
              <a:rPr lang="es-ES" altLang="en-US" sz="2800" b="1" dirty="0" smtClean="0"/>
              <a:t> of </a:t>
            </a:r>
            <a:r>
              <a:rPr lang="es-ES" altLang="en-US" sz="2800" b="1" dirty="0" err="1" smtClean="0"/>
              <a:t>hotspots</a:t>
            </a:r>
            <a:r>
              <a:rPr lang="es-ES" altLang="en-US" sz="2800" b="1" dirty="0" smtClean="0"/>
              <a:t> </a:t>
            </a:r>
            <a:r>
              <a:rPr lang="es-ES" altLang="en-US" sz="2800" b="1" dirty="0" err="1" smtClean="0"/>
              <a:t>associated</a:t>
            </a:r>
            <a:r>
              <a:rPr lang="es-ES" altLang="en-US" sz="2800" b="1" dirty="0" smtClean="0"/>
              <a:t> </a:t>
            </a:r>
            <a:r>
              <a:rPr lang="es-ES" altLang="en-US" sz="2800" b="1" dirty="0" err="1" smtClean="0"/>
              <a:t>with</a:t>
            </a:r>
            <a:r>
              <a:rPr lang="es-ES" altLang="en-US" sz="2800" b="1" dirty="0" smtClean="0"/>
              <a:t> </a:t>
            </a:r>
            <a:r>
              <a:rPr lang="es-ES" altLang="en-US" sz="2800" b="1" dirty="0" err="1" smtClean="0"/>
              <a:t>residue</a:t>
            </a:r>
            <a:r>
              <a:rPr lang="es-ES" altLang="en-US" sz="2800" b="1" dirty="0" smtClean="0"/>
              <a:t> </a:t>
            </a:r>
            <a:r>
              <a:rPr lang="es-ES" altLang="en-US" sz="2800" b="1" dirty="0" err="1" smtClean="0"/>
              <a:t>burning</a:t>
            </a:r>
            <a:r>
              <a:rPr lang="es-ES" altLang="en-US" sz="2800" b="1" dirty="0" smtClean="0"/>
              <a:t> (</a:t>
            </a:r>
            <a:r>
              <a:rPr lang="es-ES" altLang="en-US" sz="2800" b="1" dirty="0" err="1" smtClean="0"/>
              <a:t>wire</a:t>
            </a:r>
            <a:r>
              <a:rPr lang="es-ES" altLang="en-US" sz="2800" b="1" dirty="0" smtClean="0"/>
              <a:t> and </a:t>
            </a:r>
            <a:r>
              <a:rPr lang="es-ES" altLang="en-US" sz="2800" b="1" dirty="0" err="1" smtClean="0"/>
              <a:t>electronics</a:t>
            </a:r>
            <a:r>
              <a:rPr lang="es-ES" altLang="en-US" sz="2800" b="1" dirty="0" smtClean="0"/>
              <a:t>)</a:t>
            </a:r>
            <a:endParaRPr lang="es-E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64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40C69-FEDE-4E14-A891-EE56C4F92B65}" type="datetime1">
              <a:rPr lang="es-AR" smtClean="0"/>
              <a:pPr>
                <a:defRPr/>
              </a:pPr>
              <a:t>22/04/2015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8FD87-48AB-4EC2-8386-DE95A11084C5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 idx="4294967295"/>
          </p:nvPr>
        </p:nvSpPr>
        <p:spPr>
          <a:xfrm>
            <a:off x="467544" y="71438"/>
            <a:ext cx="3707904" cy="1143000"/>
          </a:xfrm>
        </p:spPr>
        <p:txBody>
          <a:bodyPr>
            <a:normAutofit/>
          </a:bodyPr>
          <a:lstStyle/>
          <a:p>
            <a:r>
              <a:rPr lang="es-UY" sz="3200" dirty="0" err="1" smtClean="0"/>
              <a:t>Before</a:t>
            </a:r>
            <a:r>
              <a:rPr lang="es-UY" sz="3200" dirty="0" smtClean="0"/>
              <a:t> and </a:t>
            </a:r>
            <a:r>
              <a:rPr lang="es-UY" sz="3200" dirty="0" err="1" smtClean="0"/>
              <a:t>After</a:t>
            </a:r>
            <a:endParaRPr lang="es-UY" sz="3200" dirty="0"/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521" y="993454"/>
            <a:ext cx="3192820" cy="26814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t="14990" b="19991"/>
          <a:stretch>
            <a:fillRect/>
          </a:stretch>
        </p:blipFill>
        <p:spPr bwMode="auto">
          <a:xfrm>
            <a:off x="392195" y="1030050"/>
            <a:ext cx="2982676" cy="2504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522" y="3670206"/>
            <a:ext cx="3260190" cy="2737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5816" y="2376188"/>
            <a:ext cx="2979336" cy="2500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522" y="3752459"/>
            <a:ext cx="3192820" cy="2681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476250"/>
            <a:ext cx="8497887" cy="58658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_tradnl" dirty="0" smtClean="0"/>
              <a:t>Key </a:t>
            </a:r>
            <a:r>
              <a:rPr lang="es-ES_tradnl" dirty="0" err="1" smtClean="0"/>
              <a:t>Points</a:t>
            </a:r>
            <a:endParaRPr lang="es-ES_tradnl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_tradnl" b="1" dirty="0" err="1" smtClean="0"/>
              <a:t>Health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Promotion</a:t>
            </a:r>
            <a:endParaRPr lang="es-ES_tradnl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_tradnl" dirty="0" err="1" smtClean="0"/>
              <a:t>Inform</a:t>
            </a:r>
            <a:r>
              <a:rPr lang="es-ES_tradnl" dirty="0" smtClean="0"/>
              <a:t> and </a:t>
            </a:r>
            <a:r>
              <a:rPr lang="es-ES_tradnl" dirty="0" err="1" smtClean="0"/>
              <a:t>educate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endParaRPr lang="es-ES_tradnl" dirty="0" smtClean="0"/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endParaRPr lang="es-ES_tradnl" dirty="0" smtClean="0"/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r>
              <a:rPr lang="es-ES_tradnl" dirty="0" err="1" smtClean="0"/>
              <a:t>Sources</a:t>
            </a:r>
            <a:r>
              <a:rPr lang="es-ES_tradnl" dirty="0" smtClean="0"/>
              <a:t> of lead </a:t>
            </a:r>
            <a:r>
              <a:rPr lang="es-ES_tradnl" dirty="0" err="1" smtClean="0"/>
              <a:t>contamination</a:t>
            </a:r>
            <a:r>
              <a:rPr lang="es-ES_tradnl" dirty="0" smtClean="0"/>
              <a:t> and </a:t>
            </a:r>
            <a:r>
              <a:rPr lang="es-ES_tradnl" dirty="0" err="1" smtClean="0"/>
              <a:t>its</a:t>
            </a:r>
            <a:r>
              <a:rPr lang="es-ES_tradnl" dirty="0" smtClean="0"/>
              <a:t> </a:t>
            </a:r>
            <a:r>
              <a:rPr lang="es-ES_tradnl" dirty="0" err="1" smtClean="0"/>
              <a:t>controls</a:t>
            </a:r>
            <a:r>
              <a:rPr lang="es-ES_tradnl" dirty="0" smtClean="0"/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endParaRPr lang="es-ES_tradnl" sz="1000" dirty="0" smtClean="0"/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r>
              <a:rPr lang="es-ES_tradnl" dirty="0" err="1" smtClean="0"/>
              <a:t>Hygienic</a:t>
            </a:r>
            <a:r>
              <a:rPr lang="es-ES_tradnl" dirty="0" smtClean="0"/>
              <a:t> and </a:t>
            </a:r>
            <a:r>
              <a:rPr lang="es-ES_tradnl" dirty="0" err="1" smtClean="0"/>
              <a:t>nutritional</a:t>
            </a:r>
            <a:r>
              <a:rPr lang="es-ES_tradnl" dirty="0" smtClean="0"/>
              <a:t> </a:t>
            </a:r>
            <a:r>
              <a:rPr lang="es-ES_tradnl" dirty="0" err="1" smtClean="0"/>
              <a:t>healthy</a:t>
            </a:r>
            <a:r>
              <a:rPr lang="es-ES_tradnl" dirty="0" smtClean="0"/>
              <a:t> </a:t>
            </a:r>
            <a:r>
              <a:rPr lang="es-ES_tradnl" dirty="0" err="1" smtClean="0"/>
              <a:t>habits</a:t>
            </a:r>
            <a:endParaRPr lang="es-ES_tradnl" dirty="0" smtClean="0"/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endParaRPr lang="es-ES_tradnl" sz="1000" dirty="0" smtClean="0"/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r>
              <a:rPr lang="es-ES_tradnl" dirty="0" err="1" smtClean="0"/>
              <a:t>Communicating</a:t>
            </a:r>
            <a:r>
              <a:rPr lang="es-ES_tradnl" dirty="0" smtClean="0"/>
              <a:t> lead </a:t>
            </a:r>
            <a:r>
              <a:rPr lang="es-ES_tradnl" dirty="0" err="1"/>
              <a:t>e</a:t>
            </a:r>
            <a:r>
              <a:rPr lang="es-ES_tradnl" dirty="0" err="1" smtClean="0"/>
              <a:t>xposure</a:t>
            </a:r>
            <a:r>
              <a:rPr lang="es-ES_tradnl" dirty="0" smtClean="0"/>
              <a:t> </a:t>
            </a:r>
            <a:r>
              <a:rPr lang="es-ES_tradnl" dirty="0" err="1" smtClean="0"/>
              <a:t>risks</a:t>
            </a:r>
            <a:r>
              <a:rPr lang="es-ES_tradnl" dirty="0" smtClean="0"/>
              <a:t> and </a:t>
            </a:r>
            <a:r>
              <a:rPr lang="es-ES_tradnl" dirty="0" err="1" smtClean="0"/>
              <a:t>health</a:t>
            </a:r>
            <a:r>
              <a:rPr lang="es-ES_tradnl" dirty="0" smtClean="0"/>
              <a:t> </a:t>
            </a:r>
            <a:r>
              <a:rPr lang="es-ES_tradnl" dirty="0" err="1" smtClean="0"/>
              <a:t>effects</a:t>
            </a:r>
            <a:r>
              <a:rPr lang="es-ES_tradnl" dirty="0" smtClean="0"/>
              <a:t> to </a:t>
            </a:r>
            <a:r>
              <a:rPr lang="es-ES_tradnl" dirty="0" err="1" smtClean="0"/>
              <a:t>scientific</a:t>
            </a:r>
            <a:r>
              <a:rPr lang="es-ES_tradnl" dirty="0" smtClean="0"/>
              <a:t> </a:t>
            </a:r>
            <a:r>
              <a:rPr lang="es-ES_tradnl" dirty="0" err="1" smtClean="0"/>
              <a:t>community</a:t>
            </a:r>
            <a:endParaRPr lang="es-ES_tradnl" dirty="0" smtClean="0"/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endParaRPr lang="es-ES_tradnl" sz="1000" dirty="0" smtClean="0"/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r>
              <a:rPr lang="es-ES_tradnl" dirty="0" smtClean="0"/>
              <a:t>Early </a:t>
            </a:r>
            <a:r>
              <a:rPr lang="es-ES_tradnl" dirty="0" err="1" smtClean="0"/>
              <a:t>primary</a:t>
            </a:r>
            <a:r>
              <a:rPr lang="es-ES_tradnl" dirty="0" smtClean="0"/>
              <a:t> </a:t>
            </a:r>
            <a:r>
              <a:rPr lang="es-ES_tradnl" dirty="0" err="1" smtClean="0"/>
              <a:t>care</a:t>
            </a:r>
            <a:r>
              <a:rPr lang="es-ES_tradnl" dirty="0" smtClean="0"/>
              <a:t> </a:t>
            </a:r>
            <a:r>
              <a:rPr lang="es-ES_tradnl" dirty="0" err="1" smtClean="0"/>
              <a:t>approach</a:t>
            </a:r>
            <a:endParaRPr lang="es-ES_tradnl" dirty="0" smtClean="0"/>
          </a:p>
        </p:txBody>
      </p:sp>
      <p:pic>
        <p:nvPicPr>
          <p:cNvPr id="6963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16632"/>
            <a:ext cx="3024336" cy="2887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764704"/>
            <a:ext cx="6553200" cy="1412875"/>
          </a:xfrm>
        </p:spPr>
        <p:txBody>
          <a:bodyPr anchor="ctr"/>
          <a:lstStyle/>
          <a:p>
            <a:r>
              <a:rPr lang="en-US" alt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  <a:endParaRPr lang="en-US" altLang="en-US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179511" y="2349500"/>
            <a:ext cx="5760913" cy="3024188"/>
          </a:xfrm>
        </p:spPr>
        <p:txBody>
          <a:bodyPr>
            <a:normAutofit/>
          </a:bodyPr>
          <a:lstStyle/>
          <a:p>
            <a:pPr>
              <a:tabLst>
                <a:tab pos="1828800" algn="l"/>
              </a:tabLst>
            </a:pPr>
            <a:r>
              <a:rPr lang="es-ES_tradnl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 de Salud  “Dr Enrique </a:t>
            </a:r>
            <a:r>
              <a:rPr lang="es-ES_tradnl" altLang="en-US" sz="2400" b="1" dirty="0" err="1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Claveaux</a:t>
            </a:r>
            <a:r>
              <a:rPr lang="es-ES_tradnl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“   </a:t>
            </a:r>
            <a:r>
              <a:rPr lang="es-ES_tradnl" altLang="en-US" sz="2400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</a:t>
            </a:r>
            <a:r>
              <a:rPr lang="es-ES_tradnl" altLang="en-US" sz="2400" b="1" dirty="0" err="1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Pampillo</a:t>
            </a:r>
            <a:r>
              <a:rPr lang="es-ES_tradnl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y Novas 3161 esq. </a:t>
            </a:r>
            <a:r>
              <a:rPr lang="es-ES_tradnl" altLang="en-US" sz="2400" b="1" dirty="0" err="1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Cufré</a:t>
            </a:r>
            <a:r>
              <a:rPr lang="es-ES_tradnl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.Sala 2    </a:t>
            </a:r>
            <a:endParaRPr lang="es-ES" altLang="en-US" sz="2400" dirty="0">
              <a:latin typeface="Arial Narrow" panose="020B0606020202030204" pitchFamily="34" charset="0"/>
            </a:endParaRPr>
          </a:p>
          <a:p>
            <a:pPr>
              <a:tabLst>
                <a:tab pos="1828800" algn="l"/>
              </a:tabLst>
            </a:pPr>
            <a:r>
              <a:rPr lang="es-ES_tradnl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pt-BR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Tel. 598 2203 - 8679 </a:t>
            </a:r>
            <a:endParaRPr lang="es-ES" altLang="en-US" sz="2400" dirty="0">
              <a:latin typeface="Arial Narrow" panose="020B0606020202030204" pitchFamily="34" charset="0"/>
            </a:endParaRPr>
          </a:p>
          <a:p>
            <a:pPr>
              <a:buFontTx/>
              <a:buChar char="•"/>
              <a:tabLst>
                <a:tab pos="1828800" algn="l"/>
              </a:tabLst>
            </a:pPr>
            <a:r>
              <a:rPr lang="pt-BR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SMS. 59899251641 </a:t>
            </a:r>
            <a:endParaRPr lang="es-ES" altLang="en-US" sz="2400" dirty="0">
              <a:latin typeface="Arial Narrow" panose="020B0606020202030204" pitchFamily="34" charset="0"/>
            </a:endParaRPr>
          </a:p>
          <a:p>
            <a:pPr>
              <a:buFontTx/>
              <a:buChar char="•"/>
              <a:tabLst>
                <a:tab pos="1828800" algn="l"/>
              </a:tabLst>
            </a:pPr>
            <a:r>
              <a:rPr lang="es-ES" altLang="en-US" sz="2400" b="1" i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Fax  598 2 24870300</a:t>
            </a:r>
            <a:endParaRPr lang="es-ES" altLang="en-US" sz="2400" dirty="0">
              <a:latin typeface="Arial Narrow" panose="020B0606020202030204" pitchFamily="34" charset="0"/>
            </a:endParaRPr>
          </a:p>
          <a:p>
            <a:pPr>
              <a:buFontTx/>
              <a:buChar char="•"/>
              <a:tabLst>
                <a:tab pos="1828800" algn="l"/>
              </a:tabLst>
            </a:pPr>
            <a:r>
              <a:rPr lang="es-ES" altLang="en-US" sz="2400" b="1" i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Urgencias ( CIAT )- 1722</a:t>
            </a:r>
            <a:r>
              <a:rPr lang="es-ES" altLang="en-US" sz="2400" b="1" dirty="0">
                <a:solidFill>
                  <a:srgbClr val="17365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  <a:tabLst>
                <a:tab pos="1828800" algn="l"/>
              </a:tabLst>
            </a:pPr>
            <a:r>
              <a:rPr lang="es-ES" altLang="en-US" sz="2400" b="1" i="1" dirty="0">
                <a:solidFill>
                  <a:schemeClr val="hlin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www.ciat.hc.edu.uy/upa</a:t>
            </a:r>
            <a:endParaRPr lang="es-ES" altLang="en-US" sz="2400" i="1" dirty="0">
              <a:solidFill>
                <a:schemeClr val="hlin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5" name="Picture 9" descr="foto upa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 r="8899" b="21742"/>
          <a:stretch>
            <a:fillRect/>
          </a:stretch>
        </p:blipFill>
        <p:spPr bwMode="auto">
          <a:xfrm>
            <a:off x="5940425" y="2420938"/>
            <a:ext cx="3203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73687"/>
            <a:ext cx="2736304" cy="77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7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99792" y="1428736"/>
            <a:ext cx="5987008" cy="4578555"/>
          </a:xfrm>
        </p:spPr>
        <p:txBody>
          <a:bodyPr>
            <a:no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s-MX" sz="2200" dirty="0" err="1" smtClean="0"/>
              <a:t>Sources</a:t>
            </a:r>
            <a:r>
              <a:rPr lang="es-MX" sz="2200" dirty="0" smtClean="0"/>
              <a:t> of </a:t>
            </a:r>
            <a:r>
              <a:rPr lang="es-MX" sz="2200" dirty="0" err="1" smtClean="0"/>
              <a:t>contamination</a:t>
            </a:r>
            <a:r>
              <a:rPr lang="es-MX" sz="2200" dirty="0" smtClean="0"/>
              <a:t> are </a:t>
            </a:r>
            <a:r>
              <a:rPr lang="es-MX" sz="2200" dirty="0" err="1" smtClean="0"/>
              <a:t>not</a:t>
            </a:r>
            <a:r>
              <a:rPr lang="es-MX" sz="2200" dirty="0" smtClean="0"/>
              <a:t> </a:t>
            </a:r>
            <a:r>
              <a:rPr lang="es-MX" sz="2200" dirty="0" err="1" smtClean="0"/>
              <a:t>always</a:t>
            </a:r>
            <a:r>
              <a:rPr lang="es-MX" sz="2200" dirty="0" smtClean="0"/>
              <a:t> visible</a:t>
            </a:r>
          </a:p>
          <a:p>
            <a:endParaRPr lang="es-ES" sz="500" dirty="0" smtClean="0"/>
          </a:p>
          <a:p>
            <a:r>
              <a:rPr lang="es-ES" sz="2200" dirty="0" err="1" smtClean="0"/>
              <a:t>Chronic</a:t>
            </a:r>
            <a:r>
              <a:rPr lang="es-ES" sz="2200" dirty="0" smtClean="0"/>
              <a:t> </a:t>
            </a:r>
            <a:r>
              <a:rPr lang="es-ES" sz="2200" dirty="0" err="1" smtClean="0"/>
              <a:t>exposure</a:t>
            </a:r>
            <a:r>
              <a:rPr lang="es-ES" sz="2200" dirty="0" smtClean="0"/>
              <a:t> </a:t>
            </a:r>
            <a:r>
              <a:rPr lang="es-ES" sz="2200" dirty="0" err="1" smtClean="0"/>
              <a:t>with</a:t>
            </a:r>
            <a:r>
              <a:rPr lang="es-ES" sz="2200" dirty="0" smtClean="0"/>
              <a:t> </a:t>
            </a:r>
            <a:r>
              <a:rPr lang="es-ES" sz="2200" dirty="0" err="1" smtClean="0"/>
              <a:t>long</a:t>
            </a:r>
            <a:r>
              <a:rPr lang="es-ES" sz="2200" dirty="0" err="1"/>
              <a:t>-</a:t>
            </a:r>
            <a:r>
              <a:rPr lang="es-ES" sz="2200" dirty="0" err="1" smtClean="0"/>
              <a:t>term</a:t>
            </a:r>
            <a:r>
              <a:rPr lang="es-ES" sz="2200" dirty="0" smtClean="0"/>
              <a:t>    sub-</a:t>
            </a:r>
            <a:r>
              <a:rPr lang="es-ES" sz="2200" dirty="0" err="1" smtClean="0"/>
              <a:t>clinical</a:t>
            </a:r>
            <a:r>
              <a:rPr lang="es-ES" sz="2200" dirty="0" smtClean="0"/>
              <a:t> </a:t>
            </a:r>
            <a:r>
              <a:rPr lang="es-ES" sz="2200" dirty="0" err="1" smtClean="0"/>
              <a:t>manifestations</a:t>
            </a:r>
            <a:endParaRPr lang="es-ES" sz="2200" dirty="0" smtClean="0"/>
          </a:p>
          <a:p>
            <a:endParaRPr lang="es-ES" sz="800" dirty="0"/>
          </a:p>
          <a:p>
            <a:r>
              <a:rPr lang="en-US" sz="2200" dirty="0" smtClean="0"/>
              <a:t>Persistent bone accumulation</a:t>
            </a:r>
          </a:p>
          <a:p>
            <a:endParaRPr lang="es-ES" sz="800" dirty="0"/>
          </a:p>
          <a:p>
            <a:r>
              <a:rPr lang="es-ES" sz="2200" dirty="0" err="1" smtClean="0"/>
              <a:t>Irreversibility</a:t>
            </a:r>
            <a:r>
              <a:rPr lang="es-ES" sz="2200" dirty="0" smtClean="0"/>
              <a:t> of </a:t>
            </a:r>
            <a:r>
              <a:rPr lang="es-ES" sz="2200" dirty="0" err="1" smtClean="0"/>
              <a:t>effects</a:t>
            </a:r>
            <a:endParaRPr lang="es-ES" sz="2200" dirty="0" smtClean="0"/>
          </a:p>
          <a:p>
            <a:endParaRPr lang="es-ES" sz="800" dirty="0"/>
          </a:p>
          <a:p>
            <a:r>
              <a:rPr lang="es-ES" sz="2200" dirty="0" smtClean="0"/>
              <a:t>Lead in </a:t>
            </a:r>
            <a:r>
              <a:rPr lang="es-ES" sz="2200" dirty="0" err="1" smtClean="0"/>
              <a:t>blood</a:t>
            </a:r>
            <a:r>
              <a:rPr lang="es-ES" sz="2200" dirty="0" smtClean="0"/>
              <a:t> </a:t>
            </a:r>
            <a:r>
              <a:rPr lang="es-ES" sz="2200" dirty="0" err="1" smtClean="0"/>
              <a:t>means</a:t>
            </a:r>
            <a:r>
              <a:rPr lang="es-ES" sz="2200" dirty="0" smtClean="0"/>
              <a:t> </a:t>
            </a:r>
            <a:r>
              <a:rPr lang="es-ES" sz="2200" dirty="0" err="1" smtClean="0"/>
              <a:t>recent</a:t>
            </a:r>
            <a:r>
              <a:rPr lang="es-ES" sz="2200" dirty="0" smtClean="0"/>
              <a:t> </a:t>
            </a:r>
            <a:r>
              <a:rPr lang="es-ES" sz="2200" dirty="0" err="1" smtClean="0"/>
              <a:t>exposure</a:t>
            </a:r>
            <a:endParaRPr lang="es-ES" sz="2200" dirty="0" smtClean="0"/>
          </a:p>
          <a:p>
            <a:endParaRPr lang="es-ES" sz="800" dirty="0"/>
          </a:p>
          <a:p>
            <a:r>
              <a:rPr lang="es-ES" sz="2200" dirty="0" smtClean="0"/>
              <a:t>No </a:t>
            </a:r>
            <a:r>
              <a:rPr lang="es-ES" sz="2200" dirty="0" err="1" smtClean="0"/>
              <a:t>safe</a:t>
            </a:r>
            <a:r>
              <a:rPr lang="es-ES" sz="2200" dirty="0" smtClean="0"/>
              <a:t> </a:t>
            </a:r>
            <a:r>
              <a:rPr lang="es-ES" sz="2200" dirty="0" err="1" smtClean="0"/>
              <a:t>threshold</a:t>
            </a:r>
            <a:endParaRPr lang="es-ES" sz="2200" dirty="0" smtClean="0"/>
          </a:p>
          <a:p>
            <a:endParaRPr lang="es-ES" sz="800" dirty="0"/>
          </a:p>
          <a:p>
            <a:r>
              <a:rPr lang="es-ES" sz="2200" dirty="0" err="1" smtClean="0"/>
              <a:t>Limited</a:t>
            </a:r>
            <a:r>
              <a:rPr lang="es-ES" sz="2200" dirty="0" smtClean="0"/>
              <a:t> </a:t>
            </a:r>
            <a:r>
              <a:rPr lang="es-ES" sz="2200" dirty="0" err="1" smtClean="0"/>
              <a:t>clinical</a:t>
            </a:r>
            <a:r>
              <a:rPr lang="es-ES" sz="2200" dirty="0" smtClean="0"/>
              <a:t> </a:t>
            </a:r>
            <a:r>
              <a:rPr lang="es-ES" sz="2200" dirty="0" err="1" smtClean="0"/>
              <a:t>benefit</a:t>
            </a:r>
            <a:r>
              <a:rPr lang="es-ES" sz="2200" dirty="0" smtClean="0"/>
              <a:t> </a:t>
            </a:r>
            <a:r>
              <a:rPr lang="es-ES" sz="2200" dirty="0" err="1" smtClean="0"/>
              <a:t>with</a:t>
            </a:r>
            <a:r>
              <a:rPr lang="es-ES" sz="2200" dirty="0" smtClean="0"/>
              <a:t> </a:t>
            </a:r>
            <a:r>
              <a:rPr lang="es-ES" sz="2200" dirty="0" err="1" smtClean="0"/>
              <a:t>chelation</a:t>
            </a:r>
            <a:endParaRPr lang="es-ES" sz="22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Why is it important to have lead present as an environmental determinant of health?</a:t>
            </a:r>
          </a:p>
        </p:txBody>
      </p:sp>
      <p:pic>
        <p:nvPicPr>
          <p:cNvPr id="5" name="4 Imagen" descr="techo pintura con plo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8" y="1417638"/>
            <a:ext cx="2259420" cy="45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Lead Background in Uruguay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8 Marcador de texto"/>
          <p:cNvSpPr txBox="1">
            <a:spLocks/>
          </p:cNvSpPr>
          <p:nvPr/>
        </p:nvSpPr>
        <p:spPr>
          <a:xfrm>
            <a:off x="457200" y="1535113"/>
            <a:ext cx="4040188" cy="813766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b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Tx/>
              <a:buSzTx/>
              <a:buFont typeface="Arial" pitchFamily="34" charset="0"/>
              <a:buNone/>
              <a:defRPr/>
            </a:pPr>
            <a:r>
              <a:rPr lang="es-ES" sz="2400" b="1" dirty="0" smtClean="0"/>
              <a:t>Lead </a:t>
            </a:r>
            <a:r>
              <a:rPr lang="es-ES" sz="2400" b="1" dirty="0" err="1" smtClean="0"/>
              <a:t>associated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with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smelting</a:t>
            </a:r>
            <a:r>
              <a:rPr lang="es-ES" sz="2400" b="1" dirty="0" smtClean="0"/>
              <a:t>/</a:t>
            </a:r>
            <a:r>
              <a:rPr lang="es-ES" sz="2400" b="1" dirty="0" err="1" smtClean="0"/>
              <a:t>foundries</a:t>
            </a:r>
            <a:endParaRPr lang="es-ES" sz="2400" b="1" dirty="0"/>
          </a:p>
        </p:txBody>
      </p:sp>
      <p:sp>
        <p:nvSpPr>
          <p:cNvPr id="6" name="9 Marcador de texto"/>
          <p:cNvSpPr txBox="1">
            <a:spLocks/>
          </p:cNvSpPr>
          <p:nvPr/>
        </p:nvSpPr>
        <p:spPr>
          <a:xfrm>
            <a:off x="4645025" y="1535112"/>
            <a:ext cx="4041775" cy="813767"/>
          </a:xfrm>
          <a:prstGeom prst="rect">
            <a:avLst/>
          </a:prstGeom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b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Tx/>
              <a:buSzTx/>
              <a:buFont typeface="Arial" pitchFamily="34" charset="0"/>
              <a:buNone/>
              <a:defRPr/>
            </a:pPr>
            <a:r>
              <a:rPr lang="es-ES" sz="2400" b="1" dirty="0" smtClean="0"/>
              <a:t>“La Teja” </a:t>
            </a:r>
            <a:r>
              <a:rPr lang="es-ES" sz="2400" b="1" dirty="0" err="1" smtClean="0"/>
              <a:t>Neighborhood</a:t>
            </a:r>
            <a:endParaRPr lang="es-ES" sz="2400" b="1" dirty="0"/>
          </a:p>
        </p:txBody>
      </p:sp>
      <p:sp>
        <p:nvSpPr>
          <p:cNvPr id="7" name="10 Marcador de contenido"/>
          <p:cNvSpPr txBox="1">
            <a:spLocks/>
          </p:cNvSpPr>
          <p:nvPr/>
        </p:nvSpPr>
        <p:spPr>
          <a:xfrm>
            <a:off x="4473715" y="2492896"/>
            <a:ext cx="4284662" cy="3951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000" dirty="0" smtClean="0"/>
              <a:t>2001 </a:t>
            </a:r>
            <a:r>
              <a:rPr lang="es-ES" altLang="en-US" sz="2000" dirty="0" err="1" smtClean="0"/>
              <a:t>Index</a:t>
            </a:r>
            <a:r>
              <a:rPr lang="es-ES" altLang="en-US" sz="2000" dirty="0" smtClean="0"/>
              <a:t> case</a:t>
            </a:r>
          </a:p>
          <a:p>
            <a:pPr>
              <a:lnSpc>
                <a:spcPct val="90000"/>
              </a:lnSpc>
            </a:pPr>
            <a:r>
              <a:rPr lang="es-ES" altLang="en-US" sz="2000" dirty="0" err="1" smtClean="0">
                <a:solidFill>
                  <a:srgbClr val="333399"/>
                </a:solidFill>
              </a:rPr>
              <a:t>Community</a:t>
            </a:r>
            <a:r>
              <a:rPr lang="es-ES" altLang="en-US" sz="2000" dirty="0" smtClean="0">
                <a:solidFill>
                  <a:srgbClr val="333399"/>
                </a:solidFill>
              </a:rPr>
              <a:t> </a:t>
            </a:r>
            <a:r>
              <a:rPr lang="es-ES" altLang="en-US" sz="2000" dirty="0" err="1" smtClean="0">
                <a:solidFill>
                  <a:srgbClr val="333399"/>
                </a:solidFill>
              </a:rPr>
              <a:t>mobilization</a:t>
            </a:r>
            <a:r>
              <a:rPr lang="es-ES" altLang="en-US" sz="2000" dirty="0" smtClean="0">
                <a:solidFill>
                  <a:srgbClr val="3333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s-ES" altLang="en-US" sz="2000" dirty="0" smtClean="0">
                <a:solidFill>
                  <a:srgbClr val="333399"/>
                </a:solidFill>
              </a:rPr>
              <a:t>4,409 positive BLL </a:t>
            </a:r>
            <a:r>
              <a:rPr lang="es-ES" altLang="en-US" sz="2000" dirty="0" err="1" smtClean="0">
                <a:solidFill>
                  <a:srgbClr val="333399"/>
                </a:solidFill>
              </a:rPr>
              <a:t>results</a:t>
            </a:r>
            <a:r>
              <a:rPr lang="es-ES" altLang="en-US" sz="2000" dirty="0" smtClean="0">
                <a:solidFill>
                  <a:srgbClr val="333399"/>
                </a:solidFill>
              </a:rPr>
              <a:t> </a:t>
            </a:r>
            <a:r>
              <a:rPr lang="es-ES" altLang="en-US" sz="1800" dirty="0" smtClean="0">
                <a:solidFill>
                  <a:srgbClr val="333399"/>
                </a:solidFill>
              </a:rPr>
              <a:t>(</a:t>
            </a:r>
            <a:r>
              <a:rPr lang="es-ES" altLang="en-US" sz="1800" dirty="0" err="1" smtClean="0">
                <a:solidFill>
                  <a:srgbClr val="333399"/>
                </a:solidFill>
              </a:rPr>
              <a:t>children</a:t>
            </a:r>
            <a:r>
              <a:rPr lang="es-ES" altLang="en-US" sz="1800" dirty="0" smtClean="0">
                <a:solidFill>
                  <a:srgbClr val="333399"/>
                </a:solidFill>
              </a:rPr>
              <a:t> and </a:t>
            </a:r>
            <a:r>
              <a:rPr lang="es-ES" altLang="en-US" sz="1800" dirty="0" err="1" smtClean="0">
                <a:solidFill>
                  <a:srgbClr val="333399"/>
                </a:solidFill>
              </a:rPr>
              <a:t>adults</a:t>
            </a:r>
            <a:r>
              <a:rPr lang="es-ES" altLang="en-US" sz="1800" dirty="0" smtClean="0">
                <a:solidFill>
                  <a:srgbClr val="33339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s-ES" altLang="en-US" sz="2000" dirty="0" smtClean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000" dirty="0" smtClean="0">
                <a:solidFill>
                  <a:srgbClr val="333399"/>
                </a:solidFill>
              </a:rPr>
              <a:t>• 42%      &lt; 10 µg/dl.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000" dirty="0" smtClean="0">
                <a:solidFill>
                  <a:srgbClr val="333399"/>
                </a:solidFill>
              </a:rPr>
              <a:t>• 38%  10 - 14 µg/dl.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000" dirty="0" smtClean="0">
                <a:solidFill>
                  <a:srgbClr val="333399"/>
                </a:solidFill>
              </a:rPr>
              <a:t>• 14%  15 - 19 µg/dl.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000" dirty="0" smtClean="0">
                <a:solidFill>
                  <a:srgbClr val="333399"/>
                </a:solidFill>
              </a:rPr>
              <a:t>•   6%  20 - 44 µg/dl.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n-US" sz="2000" dirty="0" smtClean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000" dirty="0" smtClean="0">
                <a:solidFill>
                  <a:srgbClr val="333399"/>
                </a:solidFill>
              </a:rPr>
              <a:t>   </a:t>
            </a:r>
            <a:r>
              <a:rPr lang="es-ES" altLang="en-US" sz="2000" dirty="0" smtClean="0"/>
              <a:t>7 cases &gt; 45 µg/dl.</a:t>
            </a:r>
            <a:endParaRPr lang="es-ES" altLang="en-US" sz="2000" dirty="0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517202" y="2492896"/>
            <a:ext cx="4040187" cy="39560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None/>
            </a:pPr>
            <a:endParaRPr lang="en-US" altLang="en-US" sz="1800" dirty="0" smtClean="0">
              <a:solidFill>
                <a:srgbClr val="002060"/>
              </a:solidFill>
              <a:hlinkClick r:id="rId2" action="ppaction://hlinkfile" tooltip="Go to Environmental Research on ScienceDirec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002060"/>
                </a:solidFill>
              </a:rPr>
              <a:t>Environmental Research, 1997. Blood Lead in Uruguayan Children and Possible Sources of Exposure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hlinkClick r:id="" action="ppaction://hlinkfile"/>
              </a:rPr>
              <a:t>A. </a:t>
            </a:r>
            <a:r>
              <a:rPr lang="en-US" altLang="en-US" sz="1800" dirty="0" err="1" smtClean="0">
                <a:solidFill>
                  <a:srgbClr val="002060"/>
                </a:solidFill>
                <a:hlinkClick r:id="" action="ppaction://hlinkfile"/>
              </a:rPr>
              <a:t>Schütz</a:t>
            </a:r>
            <a:r>
              <a:rPr lang="en-US" altLang="en-US" sz="1800" baseline="30000" dirty="0" err="1" smtClean="0">
                <a:solidFill>
                  <a:srgbClr val="002060"/>
                </a:solidFill>
                <a:hlinkClick r:id="" action="ppaction://hlinkfile" tooltip="Affiliation: a"/>
              </a:rPr>
              <a:t>a</a:t>
            </a:r>
            <a:r>
              <a:rPr lang="en-US" altLang="en-US" sz="1800" dirty="0" smtClean="0">
                <a:solidFill>
                  <a:srgbClr val="002060"/>
                </a:solidFill>
              </a:rPr>
              <a:t>, </a:t>
            </a:r>
            <a:r>
              <a:rPr lang="en-US" altLang="en-US" sz="1800" dirty="0" smtClean="0">
                <a:solidFill>
                  <a:srgbClr val="002060"/>
                </a:solidFill>
                <a:hlinkClick r:id="" action="ppaction://hlinkfile"/>
              </a:rPr>
              <a:t>L. </a:t>
            </a:r>
            <a:r>
              <a:rPr lang="en-US" altLang="en-US" sz="1800" dirty="0" err="1" smtClean="0">
                <a:solidFill>
                  <a:srgbClr val="002060"/>
                </a:solidFill>
                <a:hlinkClick r:id="" action="ppaction://hlinkfile"/>
              </a:rPr>
              <a:t>Barregård</a:t>
            </a:r>
            <a:r>
              <a:rPr lang="en-US" altLang="en-US" sz="1800" baseline="30000" dirty="0" err="1" smtClean="0">
                <a:solidFill>
                  <a:srgbClr val="002060"/>
                </a:solidFill>
                <a:hlinkClick r:id="" action="ppaction://hlinkfile" tooltip="Affiliation: b"/>
              </a:rPr>
              <a:t>b</a:t>
            </a:r>
            <a:r>
              <a:rPr lang="en-US" altLang="en-US" sz="1800" dirty="0" smtClean="0">
                <a:solidFill>
                  <a:srgbClr val="002060"/>
                </a:solidFill>
              </a:rPr>
              <a:t>, </a:t>
            </a:r>
            <a:r>
              <a:rPr lang="en-US" altLang="en-US" sz="1800" dirty="0" smtClean="0">
                <a:solidFill>
                  <a:srgbClr val="002060"/>
                </a:solidFill>
                <a:hlinkClick r:id="" action="ppaction://hlinkfile"/>
              </a:rPr>
              <a:t>G. </a:t>
            </a:r>
            <a:r>
              <a:rPr lang="en-US" altLang="en-US" sz="1800" dirty="0" err="1" smtClean="0">
                <a:solidFill>
                  <a:srgbClr val="002060"/>
                </a:solidFill>
                <a:hlinkClick r:id="" action="ppaction://hlinkfile"/>
              </a:rPr>
              <a:t>Sällsten</a:t>
            </a:r>
            <a:r>
              <a:rPr lang="en-US" altLang="en-US" sz="1800" baseline="30000" dirty="0" err="1" smtClean="0">
                <a:solidFill>
                  <a:srgbClr val="002060"/>
                </a:solidFill>
                <a:hlinkClick r:id="" action="ppaction://hlinkfile" tooltip="Affiliation: b"/>
              </a:rPr>
              <a:t>b</a:t>
            </a:r>
            <a:r>
              <a:rPr lang="en-US" altLang="en-US" sz="1800" dirty="0" smtClean="0">
                <a:solidFill>
                  <a:srgbClr val="00206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002060"/>
                </a:solidFill>
                <a:hlinkClick r:id="" action="ppaction://hlinkfile"/>
              </a:rPr>
              <a:t>J.Wilske</a:t>
            </a:r>
            <a:r>
              <a:rPr lang="en-US" altLang="en-US" sz="1800" baseline="30000" dirty="0" err="1" smtClean="0">
                <a:solidFill>
                  <a:srgbClr val="002060"/>
                </a:solidFill>
                <a:hlinkClick r:id="" action="ppaction://hlinkfile" tooltip="Affiliation: c"/>
              </a:rPr>
              <a:t>c</a:t>
            </a:r>
            <a:r>
              <a:rPr lang="en-US" altLang="en-US" sz="1800" dirty="0" smtClean="0">
                <a:solidFill>
                  <a:srgbClr val="002060"/>
                </a:solidFill>
              </a:rPr>
              <a:t>, </a:t>
            </a:r>
            <a:r>
              <a:rPr lang="en-US" altLang="en-US" sz="1800" dirty="0" smtClean="0">
                <a:solidFill>
                  <a:srgbClr val="002060"/>
                </a:solidFill>
                <a:hlinkClick r:id="" action="ppaction://hlinkfile"/>
              </a:rPr>
              <a:t>N. </a:t>
            </a:r>
            <a:r>
              <a:rPr lang="en-US" altLang="en-US" sz="1800" dirty="0" err="1" smtClean="0">
                <a:solidFill>
                  <a:srgbClr val="002060"/>
                </a:solidFill>
                <a:hlinkClick r:id="" action="ppaction://hlinkfile"/>
              </a:rPr>
              <a:t>Manay</a:t>
            </a:r>
            <a:r>
              <a:rPr lang="en-US" altLang="en-US" sz="1800" baseline="30000" dirty="0" err="1" smtClean="0">
                <a:solidFill>
                  <a:srgbClr val="002060"/>
                </a:solidFill>
                <a:hlinkClick r:id="" action="ppaction://hlinkfile" tooltip="Affiliation: d"/>
              </a:rPr>
              <a:t>d</a:t>
            </a:r>
            <a:r>
              <a:rPr lang="en-US" altLang="en-US" sz="1800" dirty="0" smtClean="0">
                <a:solidFill>
                  <a:srgbClr val="002060"/>
                </a:solidFill>
              </a:rPr>
              <a:t>, </a:t>
            </a:r>
            <a:r>
              <a:rPr lang="en-US" altLang="en-US" sz="1800" dirty="0" smtClean="0">
                <a:solidFill>
                  <a:srgbClr val="002060"/>
                </a:solidFill>
                <a:hlinkClick r:id="" action="ppaction://hlinkfile"/>
              </a:rPr>
              <a:t>L. </a:t>
            </a:r>
            <a:r>
              <a:rPr lang="en-US" altLang="en-US" sz="1800" dirty="0" err="1" smtClean="0">
                <a:solidFill>
                  <a:srgbClr val="002060"/>
                </a:solidFill>
                <a:hlinkClick r:id="" action="ppaction://hlinkfile"/>
              </a:rPr>
              <a:t>Pereira</a:t>
            </a:r>
            <a:r>
              <a:rPr lang="en-US" altLang="en-US" sz="1800" baseline="30000" dirty="0" err="1" smtClean="0">
                <a:solidFill>
                  <a:srgbClr val="002060"/>
                </a:solidFill>
                <a:hlinkClick r:id="" action="ppaction://hlinkfile" tooltip="Affiliation: d"/>
              </a:rPr>
              <a:t>d</a:t>
            </a:r>
            <a:r>
              <a:rPr lang="en-US" altLang="en-US" sz="1800" dirty="0" smtClean="0">
                <a:solidFill>
                  <a:srgbClr val="002060"/>
                </a:solidFill>
              </a:rPr>
              <a:t>, </a:t>
            </a:r>
            <a:r>
              <a:rPr lang="en-US" altLang="en-US" sz="1800" dirty="0" smtClean="0">
                <a:solidFill>
                  <a:srgbClr val="002060"/>
                </a:solidFill>
                <a:hlinkClick r:id="" action="ppaction://hlinkfile"/>
              </a:rPr>
              <a:t>Z.A. </a:t>
            </a:r>
            <a:r>
              <a:rPr lang="en-US" altLang="en-US" sz="1800" dirty="0" err="1" smtClean="0">
                <a:solidFill>
                  <a:srgbClr val="002060"/>
                </a:solidFill>
                <a:hlinkClick r:id="" action="ppaction://hlinkfile"/>
              </a:rPr>
              <a:t>Cousillas</a:t>
            </a:r>
            <a:endParaRPr lang="en-US" altLang="en-US" sz="1800" dirty="0" smtClean="0">
              <a:solidFill>
                <a:srgbClr val="002060"/>
              </a:solidFill>
            </a:endParaRPr>
          </a:p>
          <a:p>
            <a:endParaRPr lang="es-E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4 CuadroTexto"/>
          <p:cNvSpPr txBox="1">
            <a:spLocks noChangeArrowheads="1"/>
          </p:cNvSpPr>
          <p:nvPr/>
        </p:nvSpPr>
        <p:spPr bwMode="auto">
          <a:xfrm>
            <a:off x="1762125" y="5148263"/>
            <a:ext cx="581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5400"/>
              <a:t>¿Qué se ha hecho?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3" y="1481138"/>
            <a:ext cx="820823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3243" y="1010432"/>
            <a:ext cx="7691165" cy="94141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Lead Study in Uruguay in 2001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</a:t>
            </a:r>
            <a:r>
              <a:rPr lang="en-US" sz="3600" dirty="0" smtClean="0">
                <a:solidFill>
                  <a:schemeClr val="tx1"/>
                </a:solidFill>
              </a:rPr>
              <a:t>he last 10 years</a:t>
            </a:r>
            <a:endParaRPr lang="en-US" sz="36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7188" y="2428874"/>
            <a:ext cx="4038600" cy="27283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altLang="en-US" sz="24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Legislation</a:t>
            </a:r>
            <a:endParaRPr lang="es-ES" altLang="en-US" sz="24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lvl="1"/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Unleaded</a:t>
            </a:r>
            <a:r>
              <a:rPr lang="es-ES" altLang="en-US" sz="18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gasoline</a:t>
            </a:r>
            <a:endParaRPr lang="es-ES" altLang="en-US" sz="18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lvl="1"/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Battery</a:t>
            </a:r>
            <a:r>
              <a:rPr lang="es-ES" altLang="en-US" sz="18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recycling</a:t>
            </a:r>
            <a:r>
              <a:rPr lang="es-ES" altLang="en-US" sz="18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law</a:t>
            </a:r>
            <a:endParaRPr lang="es-ES" altLang="en-US" sz="18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lvl="1"/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Unleaded</a:t>
            </a:r>
            <a:r>
              <a:rPr lang="es-ES" altLang="en-US" sz="18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paint</a:t>
            </a:r>
            <a:r>
              <a:rPr lang="es-ES" altLang="en-US" sz="18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8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law</a:t>
            </a:r>
            <a:endParaRPr lang="es-ES" altLang="en-US" sz="18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r>
              <a:rPr lang="es-ES" altLang="en-US" sz="24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Monitoring</a:t>
            </a:r>
            <a:r>
              <a:rPr lang="es-ES" altLang="en-US" sz="24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cases</a:t>
            </a:r>
          </a:p>
          <a:p>
            <a:r>
              <a:rPr lang="es-ES" altLang="en-US" sz="24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Remediation</a:t>
            </a:r>
            <a:r>
              <a:rPr lang="es-ES" altLang="en-US" sz="24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and  </a:t>
            </a:r>
            <a:r>
              <a:rPr lang="es-ES" altLang="en-US" sz="2400" dirty="0" err="1" smtClean="0">
                <a:solidFill>
                  <a:srgbClr val="FFFFFF"/>
                </a:solidFill>
                <a:latin typeface="Verdana" panose="020B0604030504040204" pitchFamily="34" charset="0"/>
              </a:rPr>
              <a:t>relocation</a:t>
            </a:r>
            <a:endParaRPr lang="es-ES" altLang="en-US" sz="24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s-ES" altLang="en-US" sz="24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" name="3 Marcador de contenido"/>
          <p:cNvSpPr>
            <a:spLocks noGrp="1"/>
          </p:cNvSpPr>
          <p:nvPr>
            <p:ph idx="1"/>
          </p:nvPr>
        </p:nvSpPr>
        <p:spPr>
          <a:xfrm>
            <a:off x="4860032" y="2428875"/>
            <a:ext cx="3826768" cy="2728316"/>
          </a:xfr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es-ES" b="1" dirty="0"/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s-ES" b="1" dirty="0" smtClean="0"/>
              <a:t>Lead </a:t>
            </a:r>
            <a:r>
              <a:rPr lang="es-ES" b="1" dirty="0" err="1" smtClean="0"/>
              <a:t>exposure</a:t>
            </a:r>
            <a:r>
              <a:rPr lang="es-ES" b="1" dirty="0" smtClean="0"/>
              <a:t> in </a:t>
            </a:r>
            <a:r>
              <a:rPr lang="es-ES" b="1" dirty="0" err="1" smtClean="0"/>
              <a:t>children’s</a:t>
            </a:r>
            <a:r>
              <a:rPr lang="es-ES" b="1" dirty="0" smtClean="0"/>
              <a:t> </a:t>
            </a:r>
            <a:r>
              <a:rPr lang="es-ES" b="1" dirty="0" err="1" smtClean="0"/>
              <a:t>health</a:t>
            </a:r>
            <a:r>
              <a:rPr lang="es-ES" b="1" dirty="0" smtClean="0"/>
              <a:t> </a:t>
            </a:r>
            <a:r>
              <a:rPr lang="es-ES" b="1" dirty="0" err="1" smtClean="0"/>
              <a:t>programs</a:t>
            </a:r>
            <a:endParaRPr lang="es-ES" b="1" dirty="0"/>
          </a:p>
        </p:txBody>
      </p:sp>
      <p:pic>
        <p:nvPicPr>
          <p:cNvPr id="6" name="5 Imagen" descr="POSITIV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3309638"/>
            <a:ext cx="968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406797"/>
            <a:ext cx="7499176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</a:t>
            </a:r>
            <a:r>
              <a:rPr lang="en-US" sz="3600" dirty="0" smtClean="0">
                <a:solidFill>
                  <a:schemeClr val="tx1"/>
                </a:solidFill>
              </a:rPr>
              <a:t>National Children’s Health Program</a:t>
            </a:r>
            <a:endParaRPr lang="en-US" sz="3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3382226" cy="15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611560" y="2992388"/>
            <a:ext cx="828675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latin typeface="+mn-lt"/>
              </a:rPr>
              <a:t>Accident</a:t>
            </a:r>
            <a:r>
              <a:rPr lang="es-ES" altLang="en-US" sz="2400" dirty="0" smtClean="0">
                <a:latin typeface="+mn-lt"/>
              </a:rPr>
              <a:t> </a:t>
            </a:r>
            <a:r>
              <a:rPr lang="es-ES" altLang="en-US" sz="2400" dirty="0" err="1" smtClean="0">
                <a:latin typeface="+mn-lt"/>
              </a:rPr>
              <a:t>prevention</a:t>
            </a:r>
            <a:r>
              <a:rPr lang="es-ES" altLang="en-US" sz="2400" dirty="0" smtClean="0">
                <a:latin typeface="+mn-lt"/>
              </a:rPr>
              <a:t> at home (</a:t>
            </a:r>
            <a:r>
              <a:rPr lang="es-ES" altLang="en-US" sz="2400" dirty="0" err="1" smtClean="0">
                <a:latin typeface="+mn-lt"/>
              </a:rPr>
              <a:t>poisoning</a:t>
            </a:r>
            <a:r>
              <a:rPr lang="es-ES" altLang="en-US" sz="2400" dirty="0" smtClean="0">
                <a:latin typeface="+mn-lt"/>
              </a:rPr>
              <a:t>, </a:t>
            </a:r>
            <a:r>
              <a:rPr lang="es-ES" altLang="en-US" sz="2400" dirty="0" err="1" smtClean="0">
                <a:latin typeface="+mn-lt"/>
              </a:rPr>
              <a:t>falls</a:t>
            </a:r>
            <a:r>
              <a:rPr lang="es-ES" altLang="en-US" sz="2400" dirty="0" smtClean="0">
                <a:latin typeface="+mn-lt"/>
              </a:rPr>
              <a:t>, trauma, animal bites, </a:t>
            </a:r>
            <a:r>
              <a:rPr lang="es-ES" altLang="en-US" sz="2400" dirty="0" err="1" smtClean="0">
                <a:latin typeface="+mn-lt"/>
              </a:rPr>
              <a:t>other</a:t>
            </a:r>
            <a:r>
              <a:rPr lang="es-ES" altLang="en-US" sz="2400" dirty="0" smtClean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altLang="en-US" sz="5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latin typeface="+mn-lt"/>
              </a:rPr>
              <a:t>Environmental</a:t>
            </a:r>
            <a:r>
              <a:rPr lang="es-ES" altLang="en-US" sz="2400" dirty="0" smtClean="0">
                <a:latin typeface="+mn-lt"/>
              </a:rPr>
              <a:t> </a:t>
            </a:r>
            <a:r>
              <a:rPr lang="es-ES" altLang="en-US" sz="2400" dirty="0" err="1" smtClean="0">
                <a:latin typeface="+mn-lt"/>
              </a:rPr>
              <a:t>contaminant</a:t>
            </a:r>
            <a:r>
              <a:rPr lang="es-ES" altLang="en-US" sz="2400" dirty="0" smtClean="0">
                <a:latin typeface="+mn-lt"/>
              </a:rPr>
              <a:t> </a:t>
            </a:r>
            <a:r>
              <a:rPr lang="es-ES" altLang="en-US" sz="2400" dirty="0" err="1" smtClean="0">
                <a:latin typeface="+mn-lt"/>
              </a:rPr>
              <a:t>surveillance</a:t>
            </a:r>
            <a:endParaRPr lang="es-ES" altLang="en-US" sz="24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alt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latin typeface="+mn-lt"/>
              </a:rPr>
              <a:t>Passive</a:t>
            </a:r>
            <a:r>
              <a:rPr lang="es-ES" altLang="en-US" sz="2400" dirty="0" smtClean="0">
                <a:latin typeface="+mn-lt"/>
              </a:rPr>
              <a:t> </a:t>
            </a:r>
            <a:r>
              <a:rPr lang="es-ES" altLang="en-US" sz="2400" dirty="0" err="1" smtClean="0">
                <a:latin typeface="+mn-lt"/>
              </a:rPr>
              <a:t>tobacco</a:t>
            </a:r>
            <a:r>
              <a:rPr lang="es-ES" altLang="en-US" sz="2400" dirty="0" smtClean="0">
                <a:latin typeface="+mn-lt"/>
              </a:rPr>
              <a:t>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alt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latin typeface="+mn-lt"/>
              </a:rPr>
              <a:t>Environmental</a:t>
            </a:r>
            <a:r>
              <a:rPr lang="es-ES" altLang="en-US" sz="2400" dirty="0" smtClean="0">
                <a:latin typeface="+mn-lt"/>
              </a:rPr>
              <a:t> local and regional </a:t>
            </a:r>
            <a:r>
              <a:rPr lang="es-ES" altLang="en-US" sz="2400" dirty="0" err="1" smtClean="0">
                <a:latin typeface="+mn-lt"/>
              </a:rPr>
              <a:t>pollution</a:t>
            </a:r>
            <a:r>
              <a:rPr lang="es-ES" altLang="en-US" sz="2400" dirty="0" smtClean="0">
                <a:latin typeface="+mn-lt"/>
              </a:rPr>
              <a:t> (lead, </a:t>
            </a:r>
            <a:r>
              <a:rPr lang="es-ES" altLang="en-US" sz="2400" dirty="0" err="1" smtClean="0">
                <a:latin typeface="+mn-lt"/>
              </a:rPr>
              <a:t>agricultural</a:t>
            </a:r>
            <a:r>
              <a:rPr lang="es-ES" altLang="en-US" sz="2400" dirty="0" smtClean="0">
                <a:latin typeface="+mn-lt"/>
              </a:rPr>
              <a:t> </a:t>
            </a:r>
            <a:r>
              <a:rPr lang="es-ES" altLang="en-US" sz="2400" dirty="0" err="1" smtClean="0">
                <a:latin typeface="+mn-lt"/>
              </a:rPr>
              <a:t>toxic</a:t>
            </a:r>
            <a:r>
              <a:rPr lang="es-ES" altLang="en-US" sz="2400" dirty="0" smtClean="0">
                <a:latin typeface="+mn-lt"/>
              </a:rPr>
              <a:t> </a:t>
            </a:r>
            <a:r>
              <a:rPr lang="es-ES" altLang="en-US" sz="2400" dirty="0" err="1" smtClean="0">
                <a:latin typeface="+mn-lt"/>
              </a:rPr>
              <a:t>products</a:t>
            </a:r>
            <a:r>
              <a:rPr lang="es-ES" altLang="en-US" sz="2400" dirty="0" smtClean="0">
                <a:latin typeface="+mn-lt"/>
              </a:rPr>
              <a:t>)</a:t>
            </a:r>
            <a:endParaRPr lang="es-E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0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2"/>
          <p:cNvSpPr>
            <a:spLocks noChangeShapeType="1"/>
          </p:cNvSpPr>
          <p:nvPr/>
        </p:nvSpPr>
        <p:spPr bwMode="auto">
          <a:xfrm>
            <a:off x="8793163" y="1989138"/>
            <a:ext cx="0" cy="3240087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>
              <a:solidFill>
                <a:prstClr val="black"/>
              </a:solidFill>
            </a:endParaRPr>
          </a:p>
        </p:txBody>
      </p:sp>
      <p:sp>
        <p:nvSpPr>
          <p:cNvPr id="31747" name="Line 2"/>
          <p:cNvSpPr>
            <a:spLocks noChangeShapeType="1"/>
          </p:cNvSpPr>
          <p:nvPr/>
        </p:nvSpPr>
        <p:spPr bwMode="auto">
          <a:xfrm>
            <a:off x="6084888" y="3500438"/>
            <a:ext cx="360362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>
              <a:solidFill>
                <a:prstClr val="black"/>
              </a:solidFill>
            </a:endParaRPr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4140200" y="2781299"/>
            <a:ext cx="2016125" cy="1798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8100000" algn="ctr" rotWithShape="0">
              <a:schemeClr val="accent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s-ES_tradnl" altLang="es-UY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Toxicological</a:t>
            </a:r>
            <a:r>
              <a:rPr lang="es-ES_tradnl" altLang="es-UY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es-ES_tradnl" altLang="es-UY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Assessment</a:t>
            </a:r>
            <a:r>
              <a:rPr lang="es-ES_tradnl" altLang="es-UY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and </a:t>
            </a:r>
            <a:r>
              <a:rPr lang="es-ES_tradnl" altLang="es-UY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Information</a:t>
            </a:r>
            <a:r>
              <a:rPr lang="es-ES_tradnl" altLang="es-UY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Center (CIAT</a:t>
            </a:r>
            <a:r>
              <a:rPr lang="es-ES_tradnl" altLang="es-UY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)</a:t>
            </a:r>
          </a:p>
          <a:p>
            <a:pPr algn="ctr" eaLnBrk="0" hangingPunct="0">
              <a:defRPr/>
            </a:pPr>
            <a:r>
              <a:rPr lang="es-ES_tradnl" altLang="es-UY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1976</a:t>
            </a:r>
            <a:endParaRPr lang="es-ES_tradnl" altLang="es-UY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V="1">
            <a:off x="755650" y="1989138"/>
            <a:ext cx="80375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>
              <a:solidFill>
                <a:prstClr val="black"/>
              </a:solidFill>
            </a:endParaRPr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2987675" y="1989138"/>
            <a:ext cx="0" cy="1189037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>
              <a:solidFill>
                <a:prstClr val="black"/>
              </a:solidFill>
            </a:endParaRPr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179388" y="2781300"/>
            <a:ext cx="1584325" cy="187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8100000" algn="ctr" rotWithShape="0">
              <a:srgbClr val="FFFF00"/>
            </a:outerShdw>
          </a:effectLst>
        </p:spPr>
        <p:txBody>
          <a:bodyPr/>
          <a:lstStyle/>
          <a:p>
            <a:pPr algn="ctr">
              <a:defRPr/>
            </a:pPr>
            <a:endParaRPr lang="es-ES_tradnl" altLang="es-UY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algn="ctr">
              <a:defRPr/>
            </a:pPr>
            <a:r>
              <a:rPr lang="es-ES_tradnl" altLang="es-UY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Drug</a:t>
            </a:r>
            <a:r>
              <a:rPr lang="es-ES_tradnl" altLang="es-U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Control </a:t>
            </a:r>
            <a:r>
              <a:rPr lang="es-ES_tradnl" altLang="es-U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U</a:t>
            </a:r>
            <a:r>
              <a:rPr lang="es-ES_tradnl" altLang="es-U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nit</a:t>
            </a:r>
            <a:endParaRPr lang="es-ES_tradnl" altLang="es-UY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755650" y="1989138"/>
            <a:ext cx="0" cy="792162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>
              <a:solidFill>
                <a:prstClr val="black"/>
              </a:solidFill>
            </a:endParaRPr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8027988" y="1989138"/>
            <a:ext cx="0" cy="792162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>
              <a:solidFill>
                <a:prstClr val="black"/>
              </a:solidFill>
            </a:endParaRPr>
          </a:p>
        </p:txBody>
      </p:sp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1908175" y="2781300"/>
            <a:ext cx="2016125" cy="1800225"/>
          </a:xfrm>
          <a:prstGeom prst="rect">
            <a:avLst/>
          </a:prstGeom>
          <a:solidFill>
            <a:srgbClr val="0066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alt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Toxicology</a:t>
            </a:r>
            <a:r>
              <a:rPr lang="es-ES_tradnl" alt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and </a:t>
            </a:r>
            <a:r>
              <a:rPr lang="es-ES_tradnl" alt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Occupational</a:t>
            </a:r>
            <a:r>
              <a:rPr lang="es-ES_tradnl" alt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es-ES_tradnl" alt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Environmental</a:t>
            </a:r>
            <a:r>
              <a:rPr lang="es-ES_tradnl" alt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Unit</a:t>
            </a:r>
            <a:endParaRPr lang="es-ES_tradnl" alt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algn="ctr">
              <a:defRPr/>
            </a:pPr>
            <a:endParaRPr lang="es-ES_tradnl" altLang="es-UY" sz="36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38100" y="126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s-ES" altLang="es-UY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38100" y="126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s-ES" altLang="es-UY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s-UY" sz="2000" b="1" i="1" dirty="0" smtClean="0">
                <a:solidFill>
                  <a:prstClr val="black"/>
                </a:solidFill>
                <a:latin typeface="Arial" charset="0"/>
              </a:rPr>
              <a:t>WHO-PAHO </a:t>
            </a:r>
            <a:r>
              <a:rPr lang="es-ES" altLang="es-UY" sz="2000" b="1" i="1" dirty="0" err="1" smtClean="0">
                <a:solidFill>
                  <a:prstClr val="black"/>
                </a:solidFill>
                <a:latin typeface="Arial" charset="0"/>
              </a:rPr>
              <a:t>Collaborating</a:t>
            </a:r>
            <a:r>
              <a:rPr lang="es-ES" altLang="es-UY" sz="2000" b="1" i="1" dirty="0" smtClean="0">
                <a:solidFill>
                  <a:prstClr val="black"/>
                </a:solidFill>
                <a:latin typeface="Arial" charset="0"/>
              </a:rPr>
              <a:t> Center – </a:t>
            </a:r>
            <a:r>
              <a:rPr lang="es-ES" altLang="es-UY" sz="2000" b="1" i="1" dirty="0" err="1" smtClean="0">
                <a:solidFill>
                  <a:prstClr val="black"/>
                </a:solidFill>
                <a:latin typeface="Arial" charset="0"/>
              </a:rPr>
              <a:t>Environmental</a:t>
            </a:r>
            <a:r>
              <a:rPr lang="es-ES" altLang="es-UY" sz="2000" b="1" i="1" dirty="0" smtClean="0">
                <a:solidFill>
                  <a:prstClr val="black"/>
                </a:solidFill>
                <a:latin typeface="Arial" charset="0"/>
              </a:rPr>
              <a:t> Human </a:t>
            </a:r>
            <a:r>
              <a:rPr lang="es-ES" altLang="es-UY" sz="2000" b="1" i="1" dirty="0" err="1" smtClean="0">
                <a:solidFill>
                  <a:prstClr val="black"/>
                </a:solidFill>
                <a:latin typeface="Arial" charset="0"/>
              </a:rPr>
              <a:t>Toxicology</a:t>
            </a:r>
            <a:endParaRPr lang="es-ES" altLang="es-UY" sz="20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1763" name="Picture 18" descr="Hospital de Clí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597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7" name="Line 22"/>
          <p:cNvSpPr>
            <a:spLocks noChangeShapeType="1"/>
          </p:cNvSpPr>
          <p:nvPr/>
        </p:nvSpPr>
        <p:spPr bwMode="auto">
          <a:xfrm>
            <a:off x="3779838" y="3357563"/>
            <a:ext cx="360362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>
              <a:solidFill>
                <a:prstClr val="black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094538" y="4941888"/>
            <a:ext cx="2087562" cy="9350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outerShdw dist="107763" dir="8100000" algn="ctr" rotWithShape="0">
              <a:srgbClr val="FFFF0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altLang="es-UY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Toxicology</a:t>
            </a:r>
            <a:r>
              <a:rPr lang="es-ES_tradnl" altLang="es-UY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es-UY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Clinic</a:t>
            </a:r>
            <a:r>
              <a:rPr lang="es-ES_tradnl" altLang="es-UY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(CHPR)</a:t>
            </a:r>
            <a:endParaRPr lang="es-ES_tradnl" altLang="es-UY" sz="2000" b="1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s-ES_tradnl" altLang="es-UY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2013</a:t>
            </a:r>
            <a:endParaRPr lang="es-ES_tradnl" altLang="es-UY" sz="2000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1444" y="359848"/>
            <a:ext cx="6581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Department of Toxicology of the University of Uruguay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8139" y="2798713"/>
            <a:ext cx="1656184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PEHSU</a:t>
            </a:r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29" name="Picture 6" descr="UPA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38" y="3655177"/>
            <a:ext cx="1343621" cy="48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3428992" y="2428868"/>
            <a:ext cx="1606550" cy="2354263"/>
          </a:xfrm>
          <a:custGeom>
            <a:avLst/>
            <a:gdLst>
              <a:gd name="T0" fmla="*/ 0 w 1012"/>
              <a:gd name="T1" fmla="*/ 2147483647 h 1483"/>
              <a:gd name="T2" fmla="*/ 2147483647 w 1012"/>
              <a:gd name="T3" fmla="*/ 2147483647 h 1483"/>
              <a:gd name="T4" fmla="*/ 2147483647 w 1012"/>
              <a:gd name="T5" fmla="*/ 2147483647 h 1483"/>
              <a:gd name="T6" fmla="*/ 2147483647 w 1012"/>
              <a:gd name="T7" fmla="*/ 2147483647 h 1483"/>
              <a:gd name="T8" fmla="*/ 2147483647 w 1012"/>
              <a:gd name="T9" fmla="*/ 2147483647 h 1483"/>
              <a:gd name="T10" fmla="*/ 2147483647 w 1012"/>
              <a:gd name="T11" fmla="*/ 2147483647 h 1483"/>
              <a:gd name="T12" fmla="*/ 2147483647 w 1012"/>
              <a:gd name="T13" fmla="*/ 2147483647 h 1483"/>
              <a:gd name="T14" fmla="*/ 0 w 1012"/>
              <a:gd name="T15" fmla="*/ 2147483647 h 1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2"/>
              <a:gd name="T25" fmla="*/ 0 h 1483"/>
              <a:gd name="T26" fmla="*/ 1012 w 1012"/>
              <a:gd name="T27" fmla="*/ 1483 h 1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2" h="1483">
                <a:moveTo>
                  <a:pt x="0" y="542"/>
                </a:moveTo>
                <a:cubicBezTo>
                  <a:pt x="0" y="827"/>
                  <a:pt x="230" y="1058"/>
                  <a:pt x="513" y="1058"/>
                </a:cubicBezTo>
                <a:cubicBezTo>
                  <a:pt x="684" y="1226"/>
                  <a:pt x="989" y="1483"/>
                  <a:pt x="1012" y="1463"/>
                </a:cubicBezTo>
                <a:cubicBezTo>
                  <a:pt x="1012" y="1463"/>
                  <a:pt x="933" y="1105"/>
                  <a:pt x="653" y="938"/>
                </a:cubicBezTo>
                <a:cubicBezTo>
                  <a:pt x="349" y="780"/>
                  <a:pt x="334" y="725"/>
                  <a:pt x="318" y="615"/>
                </a:cubicBezTo>
                <a:cubicBezTo>
                  <a:pt x="300" y="471"/>
                  <a:pt x="424" y="323"/>
                  <a:pt x="541" y="251"/>
                </a:cubicBezTo>
                <a:cubicBezTo>
                  <a:pt x="658" y="179"/>
                  <a:pt x="626" y="0"/>
                  <a:pt x="454" y="27"/>
                </a:cubicBezTo>
                <a:cubicBezTo>
                  <a:pt x="259" y="45"/>
                  <a:pt x="4" y="198"/>
                  <a:pt x="0" y="542"/>
                </a:cubicBez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3F3F3F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59200" y="2439380"/>
            <a:ext cx="2324968" cy="2704132"/>
            <a:chOff x="1439" y="1137"/>
            <a:chExt cx="1525" cy="2066"/>
          </a:xfrm>
        </p:grpSpPr>
        <p:sp>
          <p:nvSpPr>
            <p:cNvPr id="32783" name="Freeform 4"/>
            <p:cNvSpPr>
              <a:spLocks/>
            </p:cNvSpPr>
            <p:nvPr/>
          </p:nvSpPr>
          <p:spPr bwMode="auto">
            <a:xfrm flipH="1" flipV="1">
              <a:off x="1449" y="1720"/>
              <a:ext cx="1012" cy="1483"/>
            </a:xfrm>
            <a:custGeom>
              <a:avLst/>
              <a:gdLst>
                <a:gd name="T0" fmla="*/ 0 w 1012"/>
                <a:gd name="T1" fmla="*/ 542 h 1483"/>
                <a:gd name="T2" fmla="*/ 513 w 1012"/>
                <a:gd name="T3" fmla="*/ 1058 h 1483"/>
                <a:gd name="T4" fmla="*/ 1012 w 1012"/>
                <a:gd name="T5" fmla="*/ 1463 h 1483"/>
                <a:gd name="T6" fmla="*/ 653 w 1012"/>
                <a:gd name="T7" fmla="*/ 938 h 1483"/>
                <a:gd name="T8" fmla="*/ 318 w 1012"/>
                <a:gd name="T9" fmla="*/ 615 h 1483"/>
                <a:gd name="T10" fmla="*/ 541 w 1012"/>
                <a:gd name="T11" fmla="*/ 251 h 1483"/>
                <a:gd name="T12" fmla="*/ 454 w 1012"/>
                <a:gd name="T13" fmla="*/ 27 h 1483"/>
                <a:gd name="T14" fmla="*/ 0 w 1012"/>
                <a:gd name="T15" fmla="*/ 542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2"/>
                <a:gd name="T25" fmla="*/ 0 h 1483"/>
                <a:gd name="T26" fmla="*/ 1012 w 1012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2" h="1483">
                  <a:moveTo>
                    <a:pt x="0" y="542"/>
                  </a:moveTo>
                  <a:cubicBezTo>
                    <a:pt x="0" y="827"/>
                    <a:pt x="230" y="1058"/>
                    <a:pt x="513" y="1058"/>
                  </a:cubicBezTo>
                  <a:cubicBezTo>
                    <a:pt x="684" y="1226"/>
                    <a:pt x="989" y="1483"/>
                    <a:pt x="1012" y="1463"/>
                  </a:cubicBezTo>
                  <a:cubicBezTo>
                    <a:pt x="1012" y="1463"/>
                    <a:pt x="933" y="1105"/>
                    <a:pt x="653" y="938"/>
                  </a:cubicBezTo>
                  <a:cubicBezTo>
                    <a:pt x="349" y="780"/>
                    <a:pt x="334" y="725"/>
                    <a:pt x="318" y="615"/>
                  </a:cubicBezTo>
                  <a:cubicBezTo>
                    <a:pt x="300" y="471"/>
                    <a:pt x="424" y="323"/>
                    <a:pt x="541" y="251"/>
                  </a:cubicBezTo>
                  <a:cubicBezTo>
                    <a:pt x="658" y="179"/>
                    <a:pt x="626" y="0"/>
                    <a:pt x="454" y="27"/>
                  </a:cubicBezTo>
                  <a:cubicBezTo>
                    <a:pt x="259" y="45"/>
                    <a:pt x="4" y="198"/>
                    <a:pt x="0" y="54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3F3F3F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784" name="Freeform 5"/>
            <p:cNvSpPr>
              <a:spLocks/>
            </p:cNvSpPr>
            <p:nvPr/>
          </p:nvSpPr>
          <p:spPr bwMode="auto">
            <a:xfrm>
              <a:off x="1439" y="1137"/>
              <a:ext cx="1525" cy="204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474747"/>
                </a:gs>
              </a:gsLst>
              <a:lin ang="2700000" scaled="1"/>
            </a:gra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857765"/>
            <a:ext cx="439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Freeform 4"/>
          <p:cNvSpPr>
            <a:spLocks/>
          </p:cNvSpPr>
          <p:nvPr/>
        </p:nvSpPr>
        <p:spPr bwMode="auto">
          <a:xfrm>
            <a:off x="2960688" y="2367942"/>
            <a:ext cx="2225675" cy="2704132"/>
          </a:xfrm>
          <a:custGeom>
            <a:avLst/>
            <a:gdLst>
              <a:gd name="T0" fmla="*/ 2147483647 w 849"/>
              <a:gd name="T1" fmla="*/ 2147483647 h 1133"/>
              <a:gd name="T2" fmla="*/ 0 w 849"/>
              <a:gd name="T3" fmla="*/ 2147483647 h 1133"/>
              <a:gd name="T4" fmla="*/ 2147483647 w 849"/>
              <a:gd name="T5" fmla="*/ 0 h 1133"/>
              <a:gd name="T6" fmla="*/ 2147483647 w 849"/>
              <a:gd name="T7" fmla="*/ 0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2147483647 w 849"/>
              <a:gd name="T13" fmla="*/ 2147483647 h 1133"/>
              <a:gd name="T14" fmla="*/ 2147483647 w 849"/>
              <a:gd name="T15" fmla="*/ 2147483647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566" y="1133"/>
                </a:moveTo>
                <a:cubicBezTo>
                  <a:pt x="254" y="1133"/>
                  <a:pt x="0" y="880"/>
                  <a:pt x="0" y="567"/>
                </a:cubicBezTo>
                <a:cubicBezTo>
                  <a:pt x="0" y="253"/>
                  <a:pt x="254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410" y="0"/>
                  <a:pt x="283" y="126"/>
                  <a:pt x="283" y="282"/>
                </a:cubicBezTo>
                <a:cubicBezTo>
                  <a:pt x="283" y="439"/>
                  <a:pt x="410" y="566"/>
                  <a:pt x="566" y="566"/>
                </a:cubicBezTo>
                <a:cubicBezTo>
                  <a:pt x="722" y="566"/>
                  <a:pt x="849" y="693"/>
                  <a:pt x="849" y="850"/>
                </a:cubicBezTo>
                <a:cubicBezTo>
                  <a:pt x="849" y="1006"/>
                  <a:pt x="722" y="1133"/>
                  <a:pt x="566" y="1133"/>
                </a:cubicBezTo>
                <a:close/>
              </a:path>
            </a:pathLst>
          </a:custGeom>
          <a:solidFill>
            <a:srgbClr val="00B050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75" name="Rectangle 13"/>
          <p:cNvSpPr>
            <a:spLocks noChangeArrowheads="1"/>
          </p:cNvSpPr>
          <p:nvPr/>
        </p:nvSpPr>
        <p:spPr bwMode="gray">
          <a:xfrm>
            <a:off x="3214688" y="3806302"/>
            <a:ext cx="1971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s-UY" sz="2000" b="1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Speciality consultations</a:t>
            </a:r>
            <a:endParaRPr lang="en-GB" altLang="es-UY" sz="20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76" name="Freeform 5"/>
          <p:cNvSpPr>
            <a:spLocks/>
          </p:cNvSpPr>
          <p:nvPr/>
        </p:nvSpPr>
        <p:spPr bwMode="auto">
          <a:xfrm>
            <a:off x="3759200" y="2285992"/>
            <a:ext cx="2324968" cy="2746996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77" name="Line 6"/>
          <p:cNvSpPr>
            <a:spLocks noChangeShapeType="1"/>
          </p:cNvSpPr>
          <p:nvPr/>
        </p:nvSpPr>
        <p:spPr bwMode="auto">
          <a:xfrm>
            <a:off x="5233988" y="2181225"/>
            <a:ext cx="327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gray">
          <a:xfrm>
            <a:off x="3923928" y="2700338"/>
            <a:ext cx="17954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s-UY" sz="2000" b="1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Primary Care Level actions</a:t>
            </a:r>
            <a:endParaRPr lang="en-GB" altLang="es-UY" sz="20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80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24744"/>
            <a:ext cx="8229600" cy="58876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s-UY" sz="3600" b="1" dirty="0" smtClean="0">
                <a:latin typeface="Arial" pitchFamily="34" charset="0"/>
                <a:cs typeface="Arial" pitchFamily="34" charset="0"/>
              </a:rPr>
              <a:t>Environmental Risk Management</a:t>
            </a:r>
          </a:p>
        </p:txBody>
      </p:sp>
      <p:pic>
        <p:nvPicPr>
          <p:cNvPr id="32781" name="Picture 6" descr="UPA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47" y="0"/>
            <a:ext cx="30718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15 CuadroTexto"/>
          <p:cNvSpPr txBox="1">
            <a:spLocks noChangeArrowheads="1"/>
          </p:cNvSpPr>
          <p:nvPr/>
        </p:nvSpPr>
        <p:spPr bwMode="auto">
          <a:xfrm>
            <a:off x="0" y="5811584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UY" sz="2400" b="1" dirty="0" err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National</a:t>
            </a:r>
            <a:r>
              <a:rPr lang="es-ES" altLang="es-UY" sz="2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Reference Center </a:t>
            </a:r>
            <a:r>
              <a:rPr lang="es-ES" altLang="es-UY" sz="2400" b="1" dirty="0" err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for</a:t>
            </a:r>
            <a:r>
              <a:rPr lang="es-ES" altLang="es-UY" sz="2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s-ES" altLang="es-UY" sz="2400" b="1" dirty="0" err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the</a:t>
            </a:r>
            <a:r>
              <a:rPr lang="es-ES" altLang="es-UY" sz="2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UY" sz="2400" b="1" dirty="0" err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Primary</a:t>
            </a:r>
            <a:r>
              <a:rPr lang="es-ES" altLang="es-UY" sz="2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s-ES" altLang="es-UY" sz="2400" b="1" dirty="0" err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Health</a:t>
            </a:r>
            <a:r>
              <a:rPr lang="es-ES" altLang="es-UY" sz="2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s-ES" altLang="es-UY" sz="2400" b="1" dirty="0" err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Care</a:t>
            </a:r>
            <a:r>
              <a:rPr lang="es-ES" altLang="es-UY" sz="24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Network</a:t>
            </a:r>
            <a:endParaRPr lang="es-ES" altLang="es-UY" sz="2400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3353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385</TotalTime>
  <Words>914</Words>
  <Application>Microsoft Office PowerPoint</Application>
  <PresentationFormat>On-screen Show (4:3)</PresentationFormat>
  <Paragraphs>293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 Unicode MS</vt:lpstr>
      <vt:lpstr>Andale Sans UI</vt:lpstr>
      <vt:lpstr>Arial</vt:lpstr>
      <vt:lpstr>Arial Narrow</vt:lpstr>
      <vt:lpstr>Calibri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Concurrencia</vt:lpstr>
      <vt:lpstr>Tackling Lead Poisoning: Community Intervention of the Montevideo PEHSU</vt:lpstr>
      <vt:lpstr>Uruguay</vt:lpstr>
      <vt:lpstr>Why is it important to have lead present as an environmental determinant of health?</vt:lpstr>
      <vt:lpstr>Lead Background in Uruguay</vt:lpstr>
      <vt:lpstr>Lead Study in Uruguay in 2001</vt:lpstr>
      <vt:lpstr>The last 10 years</vt:lpstr>
      <vt:lpstr>The National Children’s Health Program</vt:lpstr>
      <vt:lpstr>PowerPoint Presentation</vt:lpstr>
      <vt:lpstr>Environmental Risk Management</vt:lpstr>
      <vt:lpstr>PowerPoint Presentation</vt:lpstr>
      <vt:lpstr>PowerPoint Presentation</vt:lpstr>
      <vt:lpstr>PowerPoint Presentation</vt:lpstr>
      <vt:lpstr>Ministry of Health Norm of 2009: Intervention Level 5 µg/dl </vt:lpstr>
      <vt:lpstr>PEHSU Interventions</vt:lpstr>
      <vt:lpstr>PEHSU Interventions (continued)</vt:lpstr>
      <vt:lpstr>Social Interventions</vt:lpstr>
      <vt:lpstr>PowerPoint Presentation</vt:lpstr>
      <vt:lpstr>PowerPoint Presentation</vt:lpstr>
      <vt:lpstr>Assessment of soil and blood lead levels in exposed areas</vt:lpstr>
      <vt:lpstr>PowerPoint Presentation</vt:lpstr>
      <vt:lpstr>PowerPoint Presentation</vt:lpstr>
      <vt:lpstr>PowerPoint Presentation</vt:lpstr>
      <vt:lpstr>Before and After</vt:lpstr>
      <vt:lpstr>PowerPoint Presentation</vt:lpstr>
      <vt:lpstr>Thank you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Lead Poisoning: Community Intervention of the Montevideo PEHSU</dc:title>
  <dc:creator>Maria Jose</dc:creator>
  <cp:lastModifiedBy>Tarrago, Oscar (ATSDR/DTHHS/EMB)</cp:lastModifiedBy>
  <cp:revision>66</cp:revision>
  <dcterms:created xsi:type="dcterms:W3CDTF">2015-04-15T23:01:18Z</dcterms:created>
  <dcterms:modified xsi:type="dcterms:W3CDTF">2015-04-22T16:45:17Z</dcterms:modified>
</cp:coreProperties>
</file>