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7" r:id="rId1"/>
  </p:sldMasterIdLst>
  <p:notesMasterIdLst>
    <p:notesMasterId r:id="rId15"/>
  </p:notesMasterIdLst>
  <p:handoutMasterIdLst>
    <p:handoutMasterId r:id="rId16"/>
  </p:handoutMasterIdLst>
  <p:sldIdLst>
    <p:sldId id="256" r:id="rId2"/>
    <p:sldId id="257" r:id="rId3"/>
    <p:sldId id="258" r:id="rId4"/>
    <p:sldId id="270" r:id="rId5"/>
    <p:sldId id="259" r:id="rId6"/>
    <p:sldId id="263" r:id="rId7"/>
    <p:sldId id="264" r:id="rId8"/>
    <p:sldId id="265" r:id="rId9"/>
    <p:sldId id="266" r:id="rId10"/>
    <p:sldId id="267" r:id="rId11"/>
    <p:sldId id="268" r:id="rId12"/>
    <p:sldId id="262"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58" autoAdjust="0"/>
    <p:restoredTop sz="99838" autoAdjust="0"/>
  </p:normalViewPr>
  <p:slideViewPr>
    <p:cSldViewPr snapToGrid="0" snapToObjects="1">
      <p:cViewPr varScale="1">
        <p:scale>
          <a:sx n="74" d="100"/>
          <a:sy n="74" d="100"/>
        </p:scale>
        <p:origin x="-133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3023C0-874B-4942-96F1-D8C3B5268E2B}" type="datetimeFigureOut">
              <a:rPr lang="en-US" smtClean="0"/>
              <a:pPr/>
              <a:t>4/2/2014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2E2FB0-186A-8B4C-B9B7-C7AD996F1572}" type="slidenum">
              <a:rPr lang="en-US" smtClean="0"/>
              <a:pPr/>
              <a:t>‹#›</a:t>
            </a:fld>
            <a:endParaRPr lang="en-US"/>
          </a:p>
        </p:txBody>
      </p:sp>
    </p:spTree>
    <p:extLst>
      <p:ext uri="{BB962C8B-B14F-4D97-AF65-F5344CB8AC3E}">
        <p14:creationId xmlns:p14="http://schemas.microsoft.com/office/powerpoint/2010/main" val="3770804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B48F8-8953-A249-A75B-116677BE1D55}" type="datetimeFigureOut">
              <a:rPr lang="en-US" smtClean="0"/>
              <a:pPr/>
              <a:t>4/2/2014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07A2E-575A-9D40-95D7-6EABF9A89B08}" type="slidenum">
              <a:rPr lang="en-US" smtClean="0"/>
              <a:pPr/>
              <a:t>‹#›</a:t>
            </a:fld>
            <a:endParaRPr lang="en-US"/>
          </a:p>
        </p:txBody>
      </p:sp>
    </p:spTree>
    <p:extLst>
      <p:ext uri="{BB962C8B-B14F-4D97-AF65-F5344CB8AC3E}">
        <p14:creationId xmlns:p14="http://schemas.microsoft.com/office/powerpoint/2010/main" val="6043450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References: </a:t>
            </a:r>
            <a:r>
              <a:rPr lang="en-US" dirty="0" err="1" smtClean="0"/>
              <a:t>www.PEHSU.net</a:t>
            </a:r>
            <a:endParaRPr lang="en-US" dirty="0"/>
          </a:p>
        </p:txBody>
      </p:sp>
      <p:sp>
        <p:nvSpPr>
          <p:cNvPr id="4" name="Slide Number Placeholder 3"/>
          <p:cNvSpPr>
            <a:spLocks noGrp="1"/>
          </p:cNvSpPr>
          <p:nvPr>
            <p:ph type="sldNum" sz="quarter" idx="10"/>
          </p:nvPr>
        </p:nvSpPr>
        <p:spPr/>
        <p:txBody>
          <a:bodyPr/>
          <a:lstStyle/>
          <a:p>
            <a:fld id="{7D207A2E-575A-9D40-95D7-6EABF9A89B0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captions</a:t>
            </a:r>
            <a:r>
              <a:rPr lang="en-US" baseline="0" dirty="0" smtClean="0"/>
              <a:t> for each image</a:t>
            </a:r>
            <a:endParaRPr lang="en-US" dirty="0"/>
          </a:p>
        </p:txBody>
      </p:sp>
      <p:sp>
        <p:nvSpPr>
          <p:cNvPr id="4" name="Slide Number Placeholder 3"/>
          <p:cNvSpPr>
            <a:spLocks noGrp="1"/>
          </p:cNvSpPr>
          <p:nvPr>
            <p:ph type="sldNum" sz="quarter" idx="10"/>
          </p:nvPr>
        </p:nvSpPr>
        <p:spPr/>
        <p:txBody>
          <a:bodyPr/>
          <a:lstStyle/>
          <a:p>
            <a:fld id="{7D207A2E-575A-9D40-95D7-6EABF9A89B0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Limited English proficiency contributes to multiple health disparities among both children and adults (Flores et al 2005; </a:t>
            </a:r>
            <a:r>
              <a:rPr lang="en-US" sz="1200" dirty="0" err="1" smtClean="0"/>
              <a:t>Wisnivesky</a:t>
            </a:r>
            <a:r>
              <a:rPr lang="en-US" sz="1200" dirty="0" smtClean="0"/>
              <a:t> et al. 2009)</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References: Perez </a:t>
            </a:r>
            <a:r>
              <a:rPr lang="en-US" sz="1200" dirty="0" err="1" smtClean="0"/>
              <a:t>Agu</a:t>
            </a:r>
            <a:r>
              <a:rPr lang="en-US" sz="1200" dirty="0" smtClean="0"/>
              <a:t>, D., and </a:t>
            </a:r>
            <a:r>
              <a:rPr lang="en-US" sz="1200" dirty="0" err="1" smtClean="0"/>
              <a:t>Jankowska</a:t>
            </a:r>
            <a:r>
              <a:rPr lang="en-US" sz="1200" dirty="0" smtClean="0"/>
              <a:t>, M. (2012) “Region II Map Atlas.”</a:t>
            </a:r>
          </a:p>
        </p:txBody>
      </p:sp>
      <p:sp>
        <p:nvSpPr>
          <p:cNvPr id="4" name="Slide Number Placeholder 3"/>
          <p:cNvSpPr>
            <a:spLocks noGrp="1"/>
          </p:cNvSpPr>
          <p:nvPr>
            <p:ph type="sldNum" sz="quarter" idx="10"/>
          </p:nvPr>
        </p:nvSpPr>
        <p:spPr/>
        <p:txBody>
          <a:bodyPr/>
          <a:lstStyle/>
          <a:p>
            <a:fld id="{7D207A2E-575A-9D40-95D7-6EABF9A89B0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graph and 2 questions on </a:t>
            </a:r>
            <a:r>
              <a:rPr lang="en-US" smtClean="0"/>
              <a:t>one slide</a:t>
            </a:r>
            <a:endParaRPr lang="en-US"/>
          </a:p>
        </p:txBody>
      </p:sp>
      <p:sp>
        <p:nvSpPr>
          <p:cNvPr id="4" name="Slide Number Placeholder 3"/>
          <p:cNvSpPr>
            <a:spLocks noGrp="1"/>
          </p:cNvSpPr>
          <p:nvPr>
            <p:ph type="sldNum" sz="quarter" idx="10"/>
          </p:nvPr>
        </p:nvSpPr>
        <p:spPr/>
        <p:txBody>
          <a:bodyPr/>
          <a:lstStyle/>
          <a:p>
            <a:fld id="{7D207A2E-575A-9D40-95D7-6EABF9A89B08}"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Cycle of Environmental</a:t>
            </a:r>
            <a:r>
              <a:rPr lang="en-US" baseline="0" dirty="0" smtClean="0"/>
              <a:t> Health Disparities – adapted from Emory University</a:t>
            </a:r>
            <a:endParaRPr lang="en-US" dirty="0"/>
          </a:p>
        </p:txBody>
      </p:sp>
      <p:sp>
        <p:nvSpPr>
          <p:cNvPr id="4" name="Slide Number Placeholder 3"/>
          <p:cNvSpPr>
            <a:spLocks noGrp="1"/>
          </p:cNvSpPr>
          <p:nvPr>
            <p:ph type="sldNum" sz="quarter" idx="10"/>
          </p:nvPr>
        </p:nvSpPr>
        <p:spPr/>
        <p:txBody>
          <a:bodyPr/>
          <a:lstStyle/>
          <a:p>
            <a:fld id="{7D207A2E-575A-9D40-95D7-6EABF9A89B08}"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EEADAE8-EB25-FB40-8369-7FF5EFB03091}"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EADAE8-EB25-FB40-8369-7FF5EFB03091}" type="datetimeFigureOut">
              <a:rPr lang="en-US" smtClean="0"/>
              <a:pPr/>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F145F-FBE4-0848-8AD7-3174B15D74BC}"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EEADAE8-EB25-FB40-8369-7FF5EFB03091}"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F145F-FBE4-0848-8AD7-3174B15D74B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EEADAE8-EB25-FB40-8369-7FF5EFB03091}"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F145F-FBE4-0848-8AD7-3174B15D74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EEADAE8-EB25-FB40-8369-7FF5EFB03091}"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F145F-FBE4-0848-8AD7-3174B15D74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EEADAE8-EB25-FB40-8369-7FF5EFB03091}"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F145F-FBE4-0848-8AD7-3174B15D74BC}"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EADAE8-EB25-FB40-8369-7FF5EFB03091}" type="datetimeFigureOut">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EEADAE8-EB25-FB40-8369-7FF5EFB03091}" type="datetimeFigureOut">
              <a:rPr lang="en-US" smtClean="0"/>
              <a:pPr/>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F145F-FBE4-0848-8AD7-3174B15D74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EEADAE8-EB25-FB40-8369-7FF5EFB03091}" type="datetimeFigureOut">
              <a:rPr lang="en-US" smtClean="0"/>
              <a:pPr/>
              <a:t>4/2/2014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AF145F-FBE4-0848-8AD7-3174B15D74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EEADAE8-EB25-FB40-8369-7FF5EFB03091}" type="datetimeFigureOut">
              <a:rPr lang="en-US" smtClean="0"/>
              <a:pPr/>
              <a:t>4/2/2014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AF145F-FBE4-0848-8AD7-3174B15D74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ADAE8-EB25-FB40-8369-7FF5EFB03091}" type="datetimeFigureOut">
              <a:rPr lang="en-US" smtClean="0"/>
              <a:pPr/>
              <a:t>4/2/2014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AF145F-FBE4-0848-8AD7-3174B15D74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EADAE8-EB25-FB40-8369-7FF5EFB03091}" type="datetimeFigureOut">
              <a:rPr lang="en-US" smtClean="0"/>
              <a:pPr/>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3EEADAE8-EB25-FB40-8369-7FF5EFB03091}" type="datetimeFigureOut">
              <a:rPr lang="en-US" smtClean="0"/>
              <a:pPr/>
              <a:t>4/2/2014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96AF145F-FBE4-0848-8AD7-3174B15D74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487001"/>
            <a:ext cx="6498160" cy="1916765"/>
          </a:xfrm>
        </p:spPr>
        <p:txBody>
          <a:bodyPr anchor="ctr">
            <a:noAutofit/>
          </a:bodyPr>
          <a:lstStyle/>
          <a:p>
            <a:r>
              <a:rPr lang="en-US" sz="2300" b="1" dirty="0" smtClean="0"/>
              <a:t>Improving Environmental Exposure and Health Outreach to Children in Puerto Rico: A Geographic Information Systems Approach</a:t>
            </a:r>
            <a:r>
              <a:rPr lang="en-US" sz="2300" b="1" dirty="0" smtClean="0">
                <a:ln>
                  <a:solidFill>
                    <a:schemeClr val="bg1"/>
                  </a:solidFill>
                </a:ln>
                <a:ea typeface="ＭＳ Ｐゴシック" charset="0"/>
                <a:cs typeface="Calibri"/>
              </a:rPr>
              <a:t/>
            </a:r>
            <a:br>
              <a:rPr lang="en-US" sz="2300" b="1" dirty="0" smtClean="0">
                <a:ln>
                  <a:solidFill>
                    <a:schemeClr val="bg1"/>
                  </a:solidFill>
                </a:ln>
                <a:ea typeface="ＭＳ Ｐゴシック" charset="0"/>
                <a:cs typeface="Calibri"/>
              </a:rPr>
            </a:br>
            <a:endParaRPr lang="en-US" sz="2300" dirty="0"/>
          </a:p>
        </p:txBody>
      </p:sp>
      <p:sp>
        <p:nvSpPr>
          <p:cNvPr id="3" name="Subtitle 2"/>
          <p:cNvSpPr>
            <a:spLocks noGrp="1"/>
          </p:cNvSpPr>
          <p:nvPr>
            <p:ph type="subTitle" idx="1"/>
          </p:nvPr>
        </p:nvSpPr>
        <p:spPr>
          <a:xfrm>
            <a:off x="1322922" y="3394186"/>
            <a:ext cx="6498159" cy="1128142"/>
          </a:xfrm>
        </p:spPr>
        <p:txBody>
          <a:bodyPr>
            <a:noAutofit/>
          </a:bodyPr>
          <a:lstStyle/>
          <a:p>
            <a:r>
              <a:rPr lang="en-US" sz="1900" b="1" dirty="0" smtClean="0">
                <a:solidFill>
                  <a:schemeClr val="tx1"/>
                </a:solidFill>
              </a:rPr>
              <a:t>9</a:t>
            </a:r>
            <a:r>
              <a:rPr lang="en-US" sz="1900" b="1" baseline="30000" dirty="0" smtClean="0">
                <a:solidFill>
                  <a:schemeClr val="tx1"/>
                </a:solidFill>
              </a:rPr>
              <a:t>th</a:t>
            </a:r>
            <a:r>
              <a:rPr lang="en-US" sz="1900" b="1" dirty="0" smtClean="0">
                <a:solidFill>
                  <a:schemeClr val="tx1"/>
                </a:solidFill>
              </a:rPr>
              <a:t> Annual Break The Cycle Conference</a:t>
            </a:r>
          </a:p>
          <a:p>
            <a:r>
              <a:rPr lang="en-US" sz="1900" b="1" dirty="0" smtClean="0">
                <a:solidFill>
                  <a:schemeClr val="tx1"/>
                </a:solidFill>
              </a:rPr>
              <a:t>Emory University</a:t>
            </a:r>
          </a:p>
          <a:p>
            <a:r>
              <a:rPr lang="en-US" sz="1900" b="1" dirty="0" smtClean="0">
                <a:solidFill>
                  <a:schemeClr val="tx1"/>
                </a:solidFill>
              </a:rPr>
              <a:t>April 7</a:t>
            </a:r>
            <a:r>
              <a:rPr lang="en-US" sz="1900" b="1" baseline="30000" dirty="0" smtClean="0">
                <a:solidFill>
                  <a:schemeClr val="tx1"/>
                </a:solidFill>
              </a:rPr>
              <a:t>th</a:t>
            </a:r>
            <a:r>
              <a:rPr lang="en-US" sz="1900" b="1" dirty="0" smtClean="0">
                <a:solidFill>
                  <a:schemeClr val="tx1"/>
                </a:solidFill>
              </a:rPr>
              <a:t>, 2014</a:t>
            </a:r>
            <a:endParaRPr lang="en-US" sz="1900" b="1" dirty="0">
              <a:solidFill>
                <a:schemeClr val="tx1"/>
              </a:solidFill>
            </a:endParaRPr>
          </a:p>
        </p:txBody>
      </p:sp>
      <p:sp>
        <p:nvSpPr>
          <p:cNvPr id="5" name="TextBox 4"/>
          <p:cNvSpPr txBox="1"/>
          <p:nvPr/>
        </p:nvSpPr>
        <p:spPr>
          <a:xfrm>
            <a:off x="4569096" y="4765119"/>
            <a:ext cx="4181884" cy="2092881"/>
          </a:xfrm>
          <a:prstGeom prst="rect">
            <a:avLst/>
          </a:prstGeom>
          <a:noFill/>
        </p:spPr>
        <p:txBody>
          <a:bodyPr wrap="square" rtlCol="0" anchor="ctr">
            <a:spAutoFit/>
          </a:bodyPr>
          <a:lstStyle/>
          <a:p>
            <a:pPr algn="r"/>
            <a:r>
              <a:rPr lang="en-US" sz="1600" b="1" dirty="0" smtClean="0"/>
              <a:t>Lauren Ritter, MPH Candidate</a:t>
            </a:r>
          </a:p>
          <a:p>
            <a:pPr algn="r"/>
            <a:r>
              <a:rPr lang="en-US" sz="1600" dirty="0" smtClean="0"/>
              <a:t>Columbia University Mailman </a:t>
            </a:r>
          </a:p>
          <a:p>
            <a:pPr algn="r"/>
            <a:r>
              <a:rPr lang="en-US" sz="1600" dirty="0" smtClean="0"/>
              <a:t>School of Public Health</a:t>
            </a:r>
          </a:p>
          <a:p>
            <a:pPr algn="r"/>
            <a:endParaRPr lang="en-US" sz="1600" dirty="0" smtClean="0"/>
          </a:p>
          <a:p>
            <a:pPr algn="r"/>
            <a:r>
              <a:rPr lang="en-US" sz="1600" dirty="0" smtClean="0"/>
              <a:t>Mentor: </a:t>
            </a:r>
            <a:r>
              <a:rPr lang="en-US" sz="1600" dirty="0" err="1" smtClean="0"/>
              <a:t>Damiris</a:t>
            </a:r>
            <a:r>
              <a:rPr lang="en-US" sz="1600" dirty="0" smtClean="0"/>
              <a:t> Perez </a:t>
            </a:r>
            <a:r>
              <a:rPr lang="en-US" sz="1600" dirty="0" err="1" smtClean="0"/>
              <a:t>Agu</a:t>
            </a:r>
            <a:r>
              <a:rPr lang="en-US" sz="1600" dirty="0" smtClean="0"/>
              <a:t>, MPA</a:t>
            </a:r>
          </a:p>
          <a:p>
            <a:pPr algn="r"/>
            <a:r>
              <a:rPr lang="en-US" sz="1600" dirty="0" smtClean="0"/>
              <a:t>Northeast PEHSU </a:t>
            </a:r>
          </a:p>
          <a:p>
            <a:pPr algn="r"/>
            <a:r>
              <a:rPr lang="en-US" sz="1600" dirty="0" smtClean="0"/>
              <a:t>Icahn School of Medicine at Mount Sinai</a:t>
            </a:r>
          </a:p>
          <a:p>
            <a:endParaRPr lang="en-US" dirty="0"/>
          </a:p>
        </p:txBody>
      </p:sp>
      <p:pic>
        <p:nvPicPr>
          <p:cNvPr id="6" name="Picture 5" descr="PEHSU_logo.jpg"/>
          <p:cNvPicPr>
            <a:picLocks noChangeAspect="1"/>
          </p:cNvPicPr>
          <p:nvPr/>
        </p:nvPicPr>
        <p:blipFill>
          <a:blip r:embed="rId2"/>
          <a:stretch>
            <a:fillRect/>
          </a:stretch>
        </p:blipFill>
        <p:spPr>
          <a:xfrm>
            <a:off x="379477" y="5723234"/>
            <a:ext cx="1729783" cy="539496"/>
          </a:xfrm>
          <a:prstGeom prst="rect">
            <a:avLst/>
          </a:prstGeom>
        </p:spPr>
      </p:pic>
      <p:pic>
        <p:nvPicPr>
          <p:cNvPr id="8" name="Picture 7" descr="cu_mailman_logo.png"/>
          <p:cNvPicPr>
            <a:picLocks noChangeAspect="1"/>
          </p:cNvPicPr>
          <p:nvPr/>
        </p:nvPicPr>
        <p:blipFill>
          <a:blip r:embed="rId3"/>
          <a:stretch>
            <a:fillRect/>
          </a:stretch>
        </p:blipFill>
        <p:spPr>
          <a:xfrm>
            <a:off x="379477" y="4816951"/>
            <a:ext cx="3449530" cy="688324"/>
          </a:xfrm>
          <a:prstGeom prst="rect">
            <a:avLst/>
          </a:prstGeom>
        </p:spPr>
      </p:pic>
      <p:pic>
        <p:nvPicPr>
          <p:cNvPr id="10" name="Picture 9" descr="MSMC-Icahn-RGB-Hrztl.jpg"/>
          <p:cNvPicPr>
            <a:picLocks noChangeAspect="1"/>
          </p:cNvPicPr>
          <p:nvPr/>
        </p:nvPicPr>
        <p:blipFill>
          <a:blip r:embed="rId4"/>
          <a:stretch>
            <a:fillRect/>
          </a:stretch>
        </p:blipFill>
        <p:spPr>
          <a:xfrm>
            <a:off x="2504753" y="5726683"/>
            <a:ext cx="1324254" cy="53604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Puerto Rico Asthma Prevalence</a:t>
            </a:r>
            <a:endParaRPr lang="en-US" dirty="0"/>
          </a:p>
        </p:txBody>
      </p:sp>
      <p:pic>
        <p:nvPicPr>
          <p:cNvPr id="4" name="Picture 3" descr="Slide1.png"/>
          <p:cNvPicPr>
            <a:picLocks noChangeAspect="1"/>
          </p:cNvPicPr>
          <p:nvPr/>
        </p:nvPicPr>
        <p:blipFill>
          <a:blip r:embed="rId2"/>
          <a:srcRect t="20468" r="-1000" b="19304"/>
          <a:stretch>
            <a:fillRect/>
          </a:stretch>
        </p:blipFill>
        <p:spPr>
          <a:xfrm>
            <a:off x="549275" y="1917778"/>
            <a:ext cx="8112515" cy="3628229"/>
          </a:xfrm>
          <a:prstGeom prst="rect">
            <a:avLst/>
          </a:prstGeom>
        </p:spPr>
      </p:pic>
      <p:sp>
        <p:nvSpPr>
          <p:cNvPr id="5" name="TextBox 4"/>
          <p:cNvSpPr txBox="1"/>
          <p:nvPr/>
        </p:nvSpPr>
        <p:spPr>
          <a:xfrm>
            <a:off x="549275" y="5546007"/>
            <a:ext cx="8042276" cy="461665"/>
          </a:xfrm>
          <a:prstGeom prst="rect">
            <a:avLst/>
          </a:prstGeom>
          <a:noFill/>
        </p:spPr>
        <p:txBody>
          <a:bodyPr wrap="square" rtlCol="0">
            <a:spAutoFit/>
          </a:bodyPr>
          <a:lstStyle/>
          <a:p>
            <a:r>
              <a:rPr lang="en-US" sz="1200" dirty="0" smtClean="0"/>
              <a:t>Figure 9. Puerto Rico asthma data represented by prevalence of asthma in children under 18 in 2007 according to the Puerto Rico Behavioral Risk Factor Surveillance Survey. </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dirty="0" smtClean="0"/>
              <a:t>Study Implications</a:t>
            </a:r>
            <a:endParaRPr lang="en-US" sz="4100" dirty="0"/>
          </a:p>
        </p:txBody>
      </p:sp>
      <p:sp>
        <p:nvSpPr>
          <p:cNvPr id="8" name="Content Placeholder 7"/>
          <p:cNvSpPr>
            <a:spLocks noGrp="1"/>
          </p:cNvSpPr>
          <p:nvPr>
            <p:ph idx="1"/>
          </p:nvPr>
        </p:nvSpPr>
        <p:spPr>
          <a:xfrm>
            <a:off x="549275" y="1981200"/>
            <a:ext cx="8042276" cy="4064000"/>
          </a:xfrm>
        </p:spPr>
        <p:txBody>
          <a:bodyPr>
            <a:normAutofit/>
          </a:bodyPr>
          <a:lstStyle/>
          <a:p>
            <a:r>
              <a:rPr lang="en-US" sz="2600" dirty="0" smtClean="0">
                <a:solidFill>
                  <a:schemeClr val="tx1"/>
                </a:solidFill>
              </a:rPr>
              <a:t>Assist us in working with governmental and community organizations</a:t>
            </a:r>
          </a:p>
          <a:p>
            <a:r>
              <a:rPr lang="en-US" sz="2600" dirty="0" smtClean="0">
                <a:solidFill>
                  <a:schemeClr val="tx1"/>
                </a:solidFill>
              </a:rPr>
              <a:t>Develop a protocol for reducing environmental exposures to children in Puerto Rico</a:t>
            </a:r>
          </a:p>
          <a:p>
            <a:r>
              <a:rPr lang="en-US" sz="2600" dirty="0" smtClean="0">
                <a:solidFill>
                  <a:schemeClr val="tx1"/>
                </a:solidFill>
              </a:rPr>
              <a:t>Potential to impact PEHSU’s outreach strategies and policies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49825"/>
          </a:xfrm>
        </p:spPr>
        <p:txBody>
          <a:bodyPr/>
          <a:lstStyle/>
          <a:p>
            <a:r>
              <a:rPr lang="en-US" dirty="0" smtClean="0"/>
              <a:t>Breaking the Cycle</a:t>
            </a:r>
            <a:endParaRPr lang="en-US" dirty="0"/>
          </a:p>
        </p:txBody>
      </p:sp>
      <p:sp>
        <p:nvSpPr>
          <p:cNvPr id="3" name="Content Placeholder 2"/>
          <p:cNvSpPr>
            <a:spLocks noGrp="1"/>
          </p:cNvSpPr>
          <p:nvPr>
            <p:ph idx="1"/>
          </p:nvPr>
        </p:nvSpPr>
        <p:spPr>
          <a:xfrm>
            <a:off x="549275" y="1157401"/>
            <a:ext cx="8042276" cy="1736100"/>
          </a:xfrm>
        </p:spPr>
        <p:txBody>
          <a:bodyPr/>
          <a:lstStyle/>
          <a:p>
            <a:pPr algn="ctr">
              <a:buNone/>
            </a:pPr>
            <a:r>
              <a:rPr lang="en-US" sz="2200" dirty="0" smtClean="0"/>
              <a:t>	</a:t>
            </a:r>
            <a:r>
              <a:rPr lang="en-US" sz="2000" dirty="0" smtClean="0">
                <a:solidFill>
                  <a:schemeClr val="tx1"/>
                </a:solidFill>
              </a:rPr>
              <a:t>Acknowledgement of the need for outreach services and events to predominately non-English speaking communities may increase the currently limited services to these populations</a:t>
            </a:r>
          </a:p>
          <a:p>
            <a:endParaRPr lang="en-US" dirty="0"/>
          </a:p>
        </p:txBody>
      </p:sp>
      <p:grpSp>
        <p:nvGrpSpPr>
          <p:cNvPr id="34" name="Group 33"/>
          <p:cNvGrpSpPr/>
          <p:nvPr/>
        </p:nvGrpSpPr>
        <p:grpSpPr>
          <a:xfrm>
            <a:off x="1468867" y="2493932"/>
            <a:ext cx="6223818" cy="3625734"/>
            <a:chOff x="1227706" y="3167828"/>
            <a:chExt cx="6223818" cy="3625734"/>
          </a:xfrm>
        </p:grpSpPr>
        <p:grpSp>
          <p:nvGrpSpPr>
            <p:cNvPr id="21" name="Group 20"/>
            <p:cNvGrpSpPr/>
            <p:nvPr/>
          </p:nvGrpSpPr>
          <p:grpSpPr>
            <a:xfrm>
              <a:off x="1227706" y="3250127"/>
              <a:ext cx="2183877" cy="1312199"/>
              <a:chOff x="549275" y="3697252"/>
              <a:chExt cx="2183877" cy="1312199"/>
            </a:xfrm>
          </p:grpSpPr>
          <p:sp>
            <p:nvSpPr>
              <p:cNvPr id="5" name="Rounded Rectangle 4"/>
              <p:cNvSpPr/>
              <p:nvPr/>
            </p:nvSpPr>
            <p:spPr>
              <a:xfrm>
                <a:off x="549275" y="3697252"/>
                <a:ext cx="2183877" cy="1312199"/>
              </a:xfrm>
              <a:prstGeom prst="roundRect">
                <a:avLst/>
              </a:prstGeom>
              <a:solidFill>
                <a:schemeClr val="bg2">
                  <a:lumMod val="90000"/>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49275" y="3729402"/>
                <a:ext cx="2183877" cy="1200329"/>
              </a:xfrm>
              <a:prstGeom prst="rect">
                <a:avLst/>
              </a:prstGeom>
              <a:noFill/>
            </p:spPr>
            <p:txBody>
              <a:bodyPr wrap="square" rtlCol="0" anchor="ctr">
                <a:spAutoFit/>
              </a:bodyPr>
              <a:lstStyle/>
              <a:p>
                <a:pPr algn="ctr"/>
                <a:r>
                  <a:rPr lang="en-US" sz="1200" b="1" dirty="0" smtClean="0"/>
                  <a:t>Compound Risk Factors</a:t>
                </a:r>
              </a:p>
              <a:p>
                <a:pPr algn="ctr">
                  <a:buFont typeface="Arial"/>
                  <a:buChar char="•"/>
                </a:pPr>
                <a:r>
                  <a:rPr lang="en-US" sz="1200" dirty="0" smtClean="0"/>
                  <a:t> Limited educational </a:t>
                </a:r>
              </a:p>
              <a:p>
                <a:pPr algn="ctr"/>
                <a:r>
                  <a:rPr lang="en-US" sz="1200" dirty="0" smtClean="0"/>
                  <a:t>  services</a:t>
                </a:r>
              </a:p>
              <a:p>
                <a:pPr algn="ctr">
                  <a:buFont typeface="Arial"/>
                  <a:buChar char="•"/>
                </a:pPr>
                <a:r>
                  <a:rPr lang="en-US" sz="1200" dirty="0" smtClean="0"/>
                  <a:t> Discrimination due to </a:t>
                </a:r>
              </a:p>
              <a:p>
                <a:pPr algn="ctr"/>
                <a:r>
                  <a:rPr lang="en-US" sz="1200" dirty="0" smtClean="0"/>
                  <a:t>  minority status</a:t>
                </a:r>
              </a:p>
              <a:p>
                <a:pPr algn="ctr">
                  <a:buFont typeface="Arial"/>
                  <a:buChar char="•"/>
                </a:pPr>
                <a:r>
                  <a:rPr lang="en-US" sz="1200" dirty="0" smtClean="0"/>
                  <a:t> Language barriers </a:t>
                </a:r>
              </a:p>
            </p:txBody>
          </p:sp>
        </p:grpSp>
        <p:sp>
          <p:nvSpPr>
            <p:cNvPr id="20" name="Right Arrow 19"/>
            <p:cNvSpPr/>
            <p:nvPr/>
          </p:nvSpPr>
          <p:spPr>
            <a:xfrm>
              <a:off x="3695248" y="3777627"/>
              <a:ext cx="1320889" cy="257200"/>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5267647" y="3167828"/>
              <a:ext cx="2183877" cy="1413298"/>
              <a:chOff x="549275" y="3558053"/>
              <a:chExt cx="2183877" cy="1413298"/>
            </a:xfrm>
          </p:grpSpPr>
          <p:sp>
            <p:nvSpPr>
              <p:cNvPr id="23" name="Rounded Rectangle 22"/>
              <p:cNvSpPr/>
              <p:nvPr/>
            </p:nvSpPr>
            <p:spPr>
              <a:xfrm>
                <a:off x="549275" y="3659152"/>
                <a:ext cx="2183877" cy="1312199"/>
              </a:xfrm>
              <a:prstGeom prst="roundRect">
                <a:avLst/>
              </a:prstGeom>
              <a:solidFill>
                <a:schemeClr val="bg2">
                  <a:lumMod val="90000"/>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49275" y="3558053"/>
                <a:ext cx="2183877" cy="1384995"/>
              </a:xfrm>
              <a:prstGeom prst="rect">
                <a:avLst/>
              </a:prstGeom>
              <a:noFill/>
            </p:spPr>
            <p:txBody>
              <a:bodyPr wrap="square" rtlCol="0" anchor="ctr">
                <a:spAutoFit/>
              </a:bodyPr>
              <a:lstStyle/>
              <a:p>
                <a:endParaRPr lang="en-US" sz="1200" b="1" dirty="0" smtClean="0"/>
              </a:p>
              <a:p>
                <a:pPr algn="ctr"/>
                <a:r>
                  <a:rPr lang="en-US" sz="1200" b="1" dirty="0" smtClean="0"/>
                  <a:t>Environmental Risk Factors</a:t>
                </a:r>
              </a:p>
              <a:p>
                <a:pPr algn="ctr">
                  <a:buFont typeface="Arial"/>
                  <a:buChar char="•"/>
                </a:pPr>
                <a:r>
                  <a:rPr lang="en-US" sz="1200" dirty="0" smtClean="0"/>
                  <a:t> Environmental hazards</a:t>
                </a:r>
              </a:p>
              <a:p>
                <a:pPr algn="ctr">
                  <a:buFont typeface="Arial"/>
                  <a:buChar char="•"/>
                </a:pPr>
                <a:r>
                  <a:rPr lang="en-US" sz="1200" dirty="0" smtClean="0"/>
                  <a:t> Location of Inhabitance</a:t>
                </a:r>
              </a:p>
              <a:p>
                <a:pPr algn="ctr">
                  <a:buFont typeface="Arial"/>
                  <a:buChar char="•"/>
                </a:pPr>
                <a:r>
                  <a:rPr lang="en-US" sz="1200" dirty="0" smtClean="0"/>
                  <a:t> Dump sites </a:t>
                </a:r>
              </a:p>
              <a:p>
                <a:pPr algn="ctr">
                  <a:buFont typeface="Arial"/>
                  <a:buChar char="•"/>
                </a:pPr>
                <a:endParaRPr lang="en-US" sz="1200" dirty="0"/>
              </a:p>
            </p:txBody>
          </p:sp>
        </p:grpSp>
        <p:sp>
          <p:nvSpPr>
            <p:cNvPr id="25" name="Down Arrow 24"/>
            <p:cNvSpPr/>
            <p:nvPr/>
          </p:nvSpPr>
          <p:spPr>
            <a:xfrm>
              <a:off x="6221939" y="4854520"/>
              <a:ext cx="257238" cy="432982"/>
            </a:xfrm>
            <a:prstGeom prst="down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p:cNvGrpSpPr/>
            <p:nvPr/>
          </p:nvGrpSpPr>
          <p:grpSpPr>
            <a:xfrm>
              <a:off x="1227706" y="5481363"/>
              <a:ext cx="2183877" cy="1312199"/>
              <a:chOff x="549275" y="3697252"/>
              <a:chExt cx="2183877" cy="1312199"/>
            </a:xfrm>
          </p:grpSpPr>
          <p:sp>
            <p:nvSpPr>
              <p:cNvPr id="27" name="Rounded Rectangle 26"/>
              <p:cNvSpPr/>
              <p:nvPr/>
            </p:nvSpPr>
            <p:spPr>
              <a:xfrm>
                <a:off x="549275" y="3697252"/>
                <a:ext cx="2183877" cy="1312199"/>
              </a:xfrm>
              <a:prstGeom prst="roundRect">
                <a:avLst/>
              </a:prstGeom>
              <a:solidFill>
                <a:schemeClr val="bg2">
                  <a:lumMod val="90000"/>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49275" y="3956116"/>
                <a:ext cx="2183877" cy="646331"/>
              </a:xfrm>
              <a:prstGeom prst="rect">
                <a:avLst/>
              </a:prstGeom>
              <a:noFill/>
            </p:spPr>
            <p:txBody>
              <a:bodyPr wrap="square" rtlCol="0" anchor="ctr">
                <a:spAutoFit/>
              </a:bodyPr>
              <a:lstStyle/>
              <a:p>
                <a:endParaRPr lang="en-US" sz="1200" b="1" dirty="0" smtClean="0"/>
              </a:p>
              <a:p>
                <a:pPr algn="ctr"/>
                <a:r>
                  <a:rPr lang="en-US" sz="1200" b="1" dirty="0" smtClean="0"/>
                  <a:t>Health Risk Factors</a:t>
                </a:r>
              </a:p>
              <a:p>
                <a:pPr algn="ctr">
                  <a:buFont typeface="Arial"/>
                  <a:buChar char="•"/>
                </a:pPr>
                <a:r>
                  <a:rPr lang="en-US" sz="1200" dirty="0" smtClean="0"/>
                  <a:t> Toxicant Exposure</a:t>
                </a:r>
                <a:endParaRPr lang="en-US" sz="1200" dirty="0"/>
              </a:p>
            </p:txBody>
          </p:sp>
        </p:grpSp>
        <p:grpSp>
          <p:nvGrpSpPr>
            <p:cNvPr id="29" name="Group 28"/>
            <p:cNvGrpSpPr/>
            <p:nvPr/>
          </p:nvGrpSpPr>
          <p:grpSpPr>
            <a:xfrm>
              <a:off x="5267647" y="5370895"/>
              <a:ext cx="2183877" cy="1422667"/>
              <a:chOff x="549275" y="3586784"/>
              <a:chExt cx="2183877" cy="1422667"/>
            </a:xfrm>
          </p:grpSpPr>
          <p:sp>
            <p:nvSpPr>
              <p:cNvPr id="30" name="Rounded Rectangle 29"/>
              <p:cNvSpPr/>
              <p:nvPr/>
            </p:nvSpPr>
            <p:spPr>
              <a:xfrm>
                <a:off x="549275" y="3697252"/>
                <a:ext cx="2183877" cy="1312199"/>
              </a:xfrm>
              <a:prstGeom prst="roundRect">
                <a:avLst/>
              </a:prstGeom>
              <a:solidFill>
                <a:schemeClr val="bg2">
                  <a:lumMod val="90000"/>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549275" y="3586784"/>
                <a:ext cx="2183877" cy="1384995"/>
              </a:xfrm>
              <a:prstGeom prst="rect">
                <a:avLst/>
              </a:prstGeom>
              <a:noFill/>
            </p:spPr>
            <p:txBody>
              <a:bodyPr wrap="square" rtlCol="0" anchor="ctr">
                <a:spAutoFit/>
              </a:bodyPr>
              <a:lstStyle/>
              <a:p>
                <a:endParaRPr lang="en-US" sz="1200" b="1" dirty="0" smtClean="0"/>
              </a:p>
              <a:p>
                <a:pPr algn="ctr"/>
                <a:r>
                  <a:rPr lang="en-US" sz="1200" b="1" dirty="0" smtClean="0"/>
                  <a:t>Environmental Characteristics</a:t>
                </a:r>
              </a:p>
              <a:p>
                <a:pPr algn="ctr">
                  <a:buFont typeface="Arial"/>
                  <a:buChar char="•"/>
                </a:pPr>
                <a:r>
                  <a:rPr lang="en-US" sz="1200" dirty="0" smtClean="0"/>
                  <a:t> Water contamination</a:t>
                </a:r>
              </a:p>
              <a:p>
                <a:pPr algn="ctr">
                  <a:buFont typeface="Arial"/>
                  <a:buChar char="•"/>
                </a:pPr>
                <a:r>
                  <a:rPr lang="en-US" sz="1200" dirty="0" smtClean="0"/>
                  <a:t> Pesticides</a:t>
                </a:r>
              </a:p>
              <a:p>
                <a:pPr algn="ctr">
                  <a:buFont typeface="Arial"/>
                  <a:buChar char="•"/>
                </a:pPr>
                <a:r>
                  <a:rPr lang="en-US" sz="1200" dirty="0" smtClean="0"/>
                  <a:t> Air pollution</a:t>
                </a:r>
              </a:p>
              <a:p>
                <a:pPr algn="ctr">
                  <a:buFont typeface="Arial"/>
                  <a:buChar char="•"/>
                </a:pPr>
                <a:r>
                  <a:rPr lang="en-US" sz="1200" dirty="0" smtClean="0"/>
                  <a:t> Land waste</a:t>
                </a:r>
                <a:endParaRPr lang="en-US" sz="1200" dirty="0"/>
              </a:p>
            </p:txBody>
          </p:sp>
        </p:grpSp>
        <p:sp>
          <p:nvSpPr>
            <p:cNvPr id="32" name="Left Arrow 31"/>
            <p:cNvSpPr/>
            <p:nvPr/>
          </p:nvSpPr>
          <p:spPr>
            <a:xfrm>
              <a:off x="3695247" y="6076353"/>
              <a:ext cx="1320889" cy="310205"/>
            </a:xfrm>
            <a:prstGeom prst="lef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Up Arrow 32"/>
            <p:cNvSpPr/>
            <p:nvPr/>
          </p:nvSpPr>
          <p:spPr>
            <a:xfrm>
              <a:off x="1961438" y="4854520"/>
              <a:ext cx="289393" cy="432982"/>
            </a:xfrm>
            <a:prstGeom prst="up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 We Go From Here?</a:t>
            </a:r>
            <a:endParaRPr lang="en-US" dirty="0"/>
          </a:p>
        </p:txBody>
      </p:sp>
      <p:sp>
        <p:nvSpPr>
          <p:cNvPr id="3" name="Content Placeholder 2"/>
          <p:cNvSpPr>
            <a:spLocks noGrp="1"/>
          </p:cNvSpPr>
          <p:nvPr>
            <p:ph idx="1"/>
          </p:nvPr>
        </p:nvSpPr>
        <p:spPr>
          <a:xfrm>
            <a:off x="549275" y="1892300"/>
            <a:ext cx="8042276" cy="4343400"/>
          </a:xfrm>
        </p:spPr>
        <p:txBody>
          <a:bodyPr anchor="t"/>
          <a:lstStyle/>
          <a:p>
            <a:r>
              <a:rPr lang="en-US" sz="2600" dirty="0" smtClean="0">
                <a:solidFill>
                  <a:schemeClr val="tx1"/>
                </a:solidFill>
              </a:rPr>
              <a:t>Where does GIS cost-effectively fit into </a:t>
            </a:r>
            <a:r>
              <a:rPr lang="en-US" sz="2600" dirty="0" err="1" smtClean="0">
                <a:solidFill>
                  <a:schemeClr val="tx1"/>
                </a:solidFill>
              </a:rPr>
              <a:t>PEHSU’s</a:t>
            </a:r>
            <a:r>
              <a:rPr lang="en-US" sz="2600" dirty="0" smtClean="0">
                <a:solidFill>
                  <a:schemeClr val="tx1"/>
                </a:solidFill>
              </a:rPr>
              <a:t> procedures and policies for outreach?</a:t>
            </a:r>
          </a:p>
          <a:p>
            <a:r>
              <a:rPr lang="en-US" sz="2600" dirty="0" smtClean="0">
                <a:solidFill>
                  <a:schemeClr val="tx1"/>
                </a:solidFill>
              </a:rPr>
              <a:t>What other barriers, such as resources, are prohibiting current outreach services in Puerto Rico?</a:t>
            </a:r>
          </a:p>
          <a:p>
            <a:r>
              <a:rPr lang="en-US" sz="2600" dirty="0" smtClean="0">
                <a:solidFill>
                  <a:schemeClr val="tx1"/>
                </a:solidFill>
              </a:rPr>
              <a:t>How can we use GIS as a tool to identify potential correlations between environmental toxicant distribution and disease prevalence?</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353616"/>
            <a:ext cx="6576037" cy="1462484"/>
          </a:xfrm>
        </p:spPr>
        <p:txBody>
          <a:bodyPr anchor="ctr">
            <a:noAutofit/>
          </a:bodyPr>
          <a:lstStyle/>
          <a:p>
            <a:r>
              <a:rPr lang="en-US" sz="3800" dirty="0" smtClean="0"/>
              <a:t>Northeast PEHSU Outreach</a:t>
            </a:r>
            <a:endParaRPr lang="en-US" sz="3800" dirty="0"/>
          </a:p>
        </p:txBody>
      </p:sp>
      <p:sp>
        <p:nvSpPr>
          <p:cNvPr id="3" name="Content Placeholder 2"/>
          <p:cNvSpPr>
            <a:spLocks noGrp="1"/>
          </p:cNvSpPr>
          <p:nvPr>
            <p:ph idx="1"/>
          </p:nvPr>
        </p:nvSpPr>
        <p:spPr>
          <a:xfrm>
            <a:off x="549274" y="2146300"/>
            <a:ext cx="8042276" cy="3927728"/>
          </a:xfrm>
        </p:spPr>
        <p:txBody>
          <a:bodyPr/>
          <a:lstStyle/>
          <a:p>
            <a:r>
              <a:rPr lang="en-US" dirty="0" smtClean="0">
                <a:solidFill>
                  <a:schemeClr val="tx1"/>
                </a:solidFill>
              </a:rPr>
              <a:t>Provides information on environmental toxins and their effect on children</a:t>
            </a:r>
          </a:p>
          <a:p>
            <a:r>
              <a:rPr lang="en-US" dirty="0" smtClean="0">
                <a:solidFill>
                  <a:schemeClr val="tx1"/>
                </a:solidFill>
              </a:rPr>
              <a:t>Helps with health-related decision making and recommendations for interventions</a:t>
            </a:r>
          </a:p>
          <a:p>
            <a:r>
              <a:rPr lang="en-US" dirty="0" smtClean="0">
                <a:solidFill>
                  <a:schemeClr val="tx1"/>
                </a:solidFill>
              </a:rPr>
              <a:t>Trains health professionals</a:t>
            </a:r>
          </a:p>
          <a:p>
            <a:r>
              <a:rPr lang="en-US" dirty="0" smtClean="0">
                <a:solidFill>
                  <a:schemeClr val="tx1"/>
                </a:solidFill>
              </a:rPr>
              <a:t>Conducts events that focus on recognizing, treating, and preventing environmental exposures to children</a:t>
            </a:r>
          </a:p>
          <a:p>
            <a:endParaRPr lang="en-US" dirty="0" smtClean="0">
              <a:solidFill>
                <a:schemeClr val="tx1"/>
              </a:solidFill>
            </a:endParaRPr>
          </a:p>
          <a:p>
            <a:endParaRPr lang="en-US" dirty="0" smtClean="0"/>
          </a:p>
        </p:txBody>
      </p:sp>
      <p:sp>
        <p:nvSpPr>
          <p:cNvPr id="4" name="TextBox 3"/>
          <p:cNvSpPr txBox="1"/>
          <p:nvPr/>
        </p:nvSpPr>
        <p:spPr>
          <a:xfrm>
            <a:off x="6969807" y="6428165"/>
            <a:ext cx="1621744" cy="307777"/>
          </a:xfrm>
          <a:prstGeom prst="rect">
            <a:avLst/>
          </a:prstGeom>
          <a:noFill/>
        </p:spPr>
        <p:txBody>
          <a:bodyPr wrap="square" rtlCol="0">
            <a:spAutoFit/>
          </a:bodyPr>
          <a:lstStyle/>
          <a:p>
            <a:r>
              <a:rPr lang="en-US" sz="1400" dirty="0" err="1" smtClean="0"/>
              <a:t>www.pehsu.net</a:t>
            </a:r>
            <a:endParaRPr lang="en-US" sz="1400" dirty="0"/>
          </a:p>
        </p:txBody>
      </p:sp>
      <p:pic>
        <p:nvPicPr>
          <p:cNvPr id="5" name="Picture 4" descr="peds4.jpg"/>
          <p:cNvPicPr>
            <a:picLocks noChangeAspect="1"/>
          </p:cNvPicPr>
          <p:nvPr/>
        </p:nvPicPr>
        <p:blipFill>
          <a:blip r:embed="rId3"/>
          <a:srcRect l="731"/>
          <a:stretch>
            <a:fillRect/>
          </a:stretch>
        </p:blipFill>
        <p:spPr>
          <a:xfrm>
            <a:off x="7125311" y="353616"/>
            <a:ext cx="1743909" cy="146248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Northeast PEHSU: Demographics and Disparities</a:t>
            </a:r>
            <a:endParaRPr lang="en-US" sz="3800" dirty="0"/>
          </a:p>
        </p:txBody>
      </p:sp>
      <p:pic>
        <p:nvPicPr>
          <p:cNvPr id="4" name="Content Placeholder 3" descr="reference map.png"/>
          <p:cNvPicPr>
            <a:picLocks noGrp="1" noChangeAspect="1"/>
          </p:cNvPicPr>
          <p:nvPr>
            <p:ph idx="1"/>
          </p:nvPr>
        </p:nvPicPr>
        <p:blipFill>
          <a:blip r:embed="rId3"/>
          <a:srcRect l="3868" t="5153" r="4066" b="5038"/>
          <a:stretch>
            <a:fillRect/>
          </a:stretch>
        </p:blipFill>
        <p:spPr>
          <a:xfrm>
            <a:off x="1504676" y="1502046"/>
            <a:ext cx="6027497" cy="4538862"/>
          </a:xfrm>
        </p:spPr>
      </p:pic>
      <p:pic>
        <p:nvPicPr>
          <p:cNvPr id="5" name="Picture 4" descr="under 18 map.png"/>
          <p:cNvPicPr>
            <a:picLocks noChangeAspect="1"/>
          </p:cNvPicPr>
          <p:nvPr/>
        </p:nvPicPr>
        <p:blipFill>
          <a:blip r:embed="rId4"/>
          <a:srcRect l="4086" t="5404" r="3814" b="5395"/>
          <a:stretch>
            <a:fillRect/>
          </a:stretch>
        </p:blipFill>
        <p:spPr>
          <a:xfrm>
            <a:off x="1504676" y="1502046"/>
            <a:ext cx="6027497" cy="4641287"/>
          </a:xfrm>
          <a:prstGeom prst="rect">
            <a:avLst/>
          </a:prstGeom>
        </p:spPr>
      </p:pic>
      <p:pic>
        <p:nvPicPr>
          <p:cNvPr id="6" name="Picture 5" descr="poverty map.png"/>
          <p:cNvPicPr>
            <a:picLocks noChangeAspect="1"/>
          </p:cNvPicPr>
          <p:nvPr/>
        </p:nvPicPr>
        <p:blipFill>
          <a:blip r:embed="rId5"/>
          <a:srcRect l="3993" t="5286" r="3449" b="5286"/>
          <a:stretch>
            <a:fillRect/>
          </a:stretch>
        </p:blipFill>
        <p:spPr>
          <a:xfrm>
            <a:off x="549275" y="1502045"/>
            <a:ext cx="8042275" cy="50462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non english speakers map.png"/>
          <p:cNvPicPr>
            <a:picLocks noChangeAspect="1"/>
          </p:cNvPicPr>
          <p:nvPr/>
        </p:nvPicPr>
        <p:blipFill>
          <a:blip r:embed="rId2"/>
          <a:srcRect l="4299" t="5126" r="4019" b="5556"/>
          <a:stretch>
            <a:fillRect/>
          </a:stretch>
        </p:blipFill>
        <p:spPr>
          <a:xfrm>
            <a:off x="445478" y="450761"/>
            <a:ext cx="8146073" cy="6040191"/>
          </a:xfrm>
          <a:prstGeom prst="rect">
            <a:avLst/>
          </a:prstGeom>
        </p:spPr>
      </p:pic>
    </p:spTree>
    <p:extLst>
      <p:ext uri="{BB962C8B-B14F-4D97-AF65-F5344CB8AC3E}">
        <p14:creationId xmlns:p14="http://schemas.microsoft.com/office/powerpoint/2010/main" val="337150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06400"/>
            <a:ext cx="8042276" cy="760471"/>
          </a:xfrm>
        </p:spPr>
        <p:txBody>
          <a:bodyPr>
            <a:normAutofit/>
          </a:bodyPr>
          <a:lstStyle/>
          <a:p>
            <a:r>
              <a:rPr lang="en-US" sz="4100" dirty="0" smtClean="0"/>
              <a:t>Why Puerto Rico?</a:t>
            </a:r>
            <a:endParaRPr lang="en-US" sz="4100" dirty="0"/>
          </a:p>
        </p:txBody>
      </p:sp>
      <p:pic>
        <p:nvPicPr>
          <p:cNvPr id="4" name="Picture 3" descr="PR PEHSU calls map.png"/>
          <p:cNvPicPr>
            <a:picLocks noChangeAspect="1"/>
          </p:cNvPicPr>
          <p:nvPr/>
        </p:nvPicPr>
        <p:blipFill>
          <a:blip r:embed="rId3"/>
          <a:srcRect l="3424" t="4563" r="3400" b="4704"/>
          <a:stretch>
            <a:fillRect/>
          </a:stretch>
        </p:blipFill>
        <p:spPr>
          <a:xfrm>
            <a:off x="3771812" y="1729546"/>
            <a:ext cx="5125884" cy="3858454"/>
          </a:xfrm>
          <a:prstGeom prst="rect">
            <a:avLst/>
          </a:prstGeom>
        </p:spPr>
      </p:pic>
      <p:sp>
        <p:nvSpPr>
          <p:cNvPr id="5" name="TextBox 4"/>
          <p:cNvSpPr txBox="1"/>
          <p:nvPr/>
        </p:nvSpPr>
        <p:spPr>
          <a:xfrm>
            <a:off x="3771812" y="5660802"/>
            <a:ext cx="5125884" cy="830997"/>
          </a:xfrm>
          <a:prstGeom prst="rect">
            <a:avLst/>
          </a:prstGeom>
          <a:noFill/>
        </p:spPr>
        <p:txBody>
          <a:bodyPr wrap="square" rtlCol="0">
            <a:spAutoFit/>
          </a:bodyPr>
          <a:lstStyle/>
          <a:p>
            <a:r>
              <a:rPr lang="en-US" sz="1000" dirty="0" smtClean="0"/>
              <a:t>Figure 5. This map was created using PEHSU call databases and outreach events that included spatial data such as county and zip code. Only those calls with spatial data are represented. All outreach events are accounted for.</a:t>
            </a:r>
          </a:p>
          <a:p>
            <a:endParaRPr lang="en-US" dirty="0"/>
          </a:p>
        </p:txBody>
      </p:sp>
      <p:sp>
        <p:nvSpPr>
          <p:cNvPr id="6" name="TextBox 5"/>
          <p:cNvSpPr txBox="1"/>
          <p:nvPr/>
        </p:nvSpPr>
        <p:spPr>
          <a:xfrm>
            <a:off x="342900" y="2079402"/>
            <a:ext cx="3428912" cy="3170099"/>
          </a:xfrm>
          <a:prstGeom prst="rect">
            <a:avLst/>
          </a:prstGeom>
          <a:noFill/>
        </p:spPr>
        <p:txBody>
          <a:bodyPr wrap="square" rtlCol="0">
            <a:spAutoFit/>
          </a:bodyPr>
          <a:lstStyle/>
          <a:p>
            <a:pPr>
              <a:buFont typeface="Arial"/>
              <a:buChar char="•"/>
            </a:pPr>
            <a:r>
              <a:rPr lang="en-US" dirty="0" smtClean="0"/>
              <a:t> </a:t>
            </a:r>
            <a:r>
              <a:rPr lang="en-US" sz="2000" dirty="0" smtClean="0"/>
              <a:t>Services are almost exclusively to persons with a high level of English proficiency</a:t>
            </a:r>
          </a:p>
          <a:p>
            <a:endParaRPr lang="en-US" sz="2000" dirty="0" smtClean="0"/>
          </a:p>
          <a:p>
            <a:pPr>
              <a:buFont typeface="Arial"/>
              <a:buChar char="•"/>
            </a:pPr>
            <a:r>
              <a:rPr lang="en-US" sz="2000" dirty="0" smtClean="0"/>
              <a:t> Outreach activities are critical to enhancing awareness of families, clinicians, and other health professionals</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1188220"/>
          </a:xfrm>
        </p:spPr>
        <p:txBody>
          <a:bodyPr/>
          <a:lstStyle/>
          <a:p>
            <a:r>
              <a:rPr lang="en-US" sz="4100" dirty="0" smtClean="0"/>
              <a:t>Methods</a:t>
            </a:r>
            <a:endParaRPr lang="en-US" sz="4100" dirty="0"/>
          </a:p>
        </p:txBody>
      </p:sp>
      <p:sp>
        <p:nvSpPr>
          <p:cNvPr id="3" name="Content Placeholder 2"/>
          <p:cNvSpPr>
            <a:spLocks noGrp="1"/>
          </p:cNvSpPr>
          <p:nvPr>
            <p:ph idx="1"/>
          </p:nvPr>
        </p:nvSpPr>
        <p:spPr>
          <a:xfrm>
            <a:off x="549275" y="1295796"/>
            <a:ext cx="8042276" cy="4989093"/>
          </a:xfrm>
        </p:spPr>
        <p:txBody>
          <a:bodyPr>
            <a:normAutofit/>
          </a:bodyPr>
          <a:lstStyle/>
          <a:p>
            <a:r>
              <a:rPr lang="en-US" sz="2000" dirty="0" smtClean="0">
                <a:solidFill>
                  <a:schemeClr val="tx1"/>
                </a:solidFill>
                <a:latin typeface="News Gothic MT"/>
                <a:ea typeface="Times New Roman" charset="0"/>
                <a:cs typeface="News Gothic MT"/>
              </a:rPr>
              <a:t>Surveys in English and Spanish were administered through an anonymous online platform (</a:t>
            </a:r>
            <a:r>
              <a:rPr lang="en-US" sz="2000" dirty="0" err="1" smtClean="0">
                <a:solidFill>
                  <a:schemeClr val="tx1"/>
                </a:solidFill>
                <a:latin typeface="News Gothic MT"/>
                <a:ea typeface="Times New Roman" charset="0"/>
                <a:cs typeface="News Gothic MT"/>
              </a:rPr>
              <a:t>SurveyMonkey</a:t>
            </a:r>
            <a:r>
              <a:rPr lang="en-US" sz="2000" dirty="0" smtClean="0">
                <a:solidFill>
                  <a:schemeClr val="tx1"/>
                </a:solidFill>
                <a:latin typeface="News Gothic MT"/>
                <a:ea typeface="Times New Roman" charset="0"/>
                <a:cs typeface="News Gothic MT"/>
              </a:rPr>
              <a:t>)</a:t>
            </a:r>
          </a:p>
          <a:p>
            <a:r>
              <a:rPr lang="en-US" sz="2000" dirty="0" smtClean="0">
                <a:solidFill>
                  <a:schemeClr val="tx1"/>
                </a:solidFill>
                <a:latin typeface="News Gothic MT"/>
                <a:ea typeface="Times New Roman" charset="0"/>
                <a:cs typeface="News Gothic MT"/>
              </a:rPr>
              <a:t>Distributed by email to 50 pediatric environmental health professionals throughout Puerto Rico</a:t>
            </a:r>
          </a:p>
          <a:p>
            <a:r>
              <a:rPr lang="en-US" sz="2000" dirty="0" smtClean="0">
                <a:solidFill>
                  <a:schemeClr val="tx1"/>
                </a:solidFill>
                <a:latin typeface="News Gothic MT"/>
                <a:ea typeface="Times New Roman" charset="0"/>
                <a:cs typeface="News Gothic MT"/>
              </a:rPr>
              <a:t>Goals of survey:</a:t>
            </a:r>
          </a:p>
          <a:p>
            <a:pPr marL="806450" lvl="1" indent="-457200">
              <a:buFont typeface="+mj-lt"/>
              <a:buAutoNum type="arabicPeriod"/>
            </a:pPr>
            <a:r>
              <a:rPr lang="en-US" sz="2000" dirty="0" smtClean="0">
                <a:solidFill>
                  <a:schemeClr val="tx1"/>
                </a:solidFill>
                <a:latin typeface="News Gothic MT"/>
                <a:ea typeface="Times New Roman" charset="0"/>
                <a:cs typeface="News Gothic MT"/>
              </a:rPr>
              <a:t>Determine environmental exposures of greatest concern and needed interventions</a:t>
            </a:r>
          </a:p>
          <a:p>
            <a:pPr marL="806450" lvl="1" indent="-457200">
              <a:buFont typeface="+mj-lt"/>
              <a:buAutoNum type="arabicPeriod"/>
            </a:pPr>
            <a:r>
              <a:rPr lang="en-US" sz="2000" dirty="0" smtClean="0">
                <a:solidFill>
                  <a:schemeClr val="tx1"/>
                </a:solidFill>
                <a:latin typeface="News Gothic MT"/>
                <a:ea typeface="Times New Roman" charset="0"/>
                <a:cs typeface="News Gothic MT"/>
              </a:rPr>
              <a:t>Collect opinions on current GIS usage and utility in health outreach initiatives</a:t>
            </a:r>
          </a:p>
          <a:p>
            <a:pPr marL="469900" indent="-457200"/>
            <a:r>
              <a:rPr lang="en-US" sz="2000" dirty="0" smtClean="0">
                <a:solidFill>
                  <a:schemeClr val="tx1"/>
                </a:solidFill>
                <a:latin typeface="News Gothic MT"/>
                <a:ea typeface="Times New Roman" charset="0"/>
                <a:cs typeface="News Gothic MT"/>
              </a:rPr>
              <a:t>Using responses, PEHSU Region II Map Atlas, and </a:t>
            </a:r>
            <a:r>
              <a:rPr lang="en-US" sz="2000" dirty="0" err="1" smtClean="0">
                <a:solidFill>
                  <a:schemeClr val="tx1"/>
                </a:solidFill>
                <a:latin typeface="News Gothic MT"/>
                <a:ea typeface="Times New Roman" charset="0"/>
                <a:cs typeface="News Gothic MT"/>
              </a:rPr>
              <a:t>ArcGIS</a:t>
            </a:r>
            <a:r>
              <a:rPr lang="en-US" sz="2000" dirty="0" smtClean="0">
                <a:solidFill>
                  <a:schemeClr val="tx1"/>
                </a:solidFill>
                <a:latin typeface="News Gothic MT"/>
                <a:ea typeface="Times New Roman" charset="0"/>
                <a:cs typeface="News Gothic MT"/>
              </a:rPr>
              <a:t> 10.1, we mapped environmental exposures of concern in Puerto Rico, asthma prevalence, and current PEHSU outreach</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293" y="362823"/>
            <a:ext cx="8042276" cy="908424"/>
          </a:xfrm>
        </p:spPr>
        <p:txBody>
          <a:bodyPr/>
          <a:lstStyle/>
          <a:p>
            <a:r>
              <a:rPr lang="en-US" sz="4100" i="1" dirty="0" smtClean="0"/>
              <a:t>Survey Results</a:t>
            </a:r>
            <a:endParaRPr lang="en-US" sz="4100" i="1" dirty="0"/>
          </a:p>
        </p:txBody>
      </p:sp>
      <p:pic>
        <p:nvPicPr>
          <p:cNvPr id="4" name="Content Placeholder 3" descr="Survey Participant Representation.png"/>
          <p:cNvPicPr>
            <a:picLocks noGrp="1" noChangeAspect="1"/>
          </p:cNvPicPr>
          <p:nvPr>
            <p:ph idx="1"/>
          </p:nvPr>
        </p:nvPicPr>
        <p:blipFill>
          <a:blip r:embed="rId3"/>
          <a:srcRect l="-624" r="-1015"/>
          <a:stretch>
            <a:fillRect/>
          </a:stretch>
        </p:blipFill>
        <p:spPr>
          <a:xfrm>
            <a:off x="147510" y="1706984"/>
            <a:ext cx="4080130" cy="3213813"/>
          </a:xfrm>
        </p:spPr>
      </p:pic>
      <p:sp>
        <p:nvSpPr>
          <p:cNvPr id="6" name="TextBox 5"/>
          <p:cNvSpPr txBox="1"/>
          <p:nvPr/>
        </p:nvSpPr>
        <p:spPr>
          <a:xfrm>
            <a:off x="202201" y="5428980"/>
            <a:ext cx="3970748" cy="553998"/>
          </a:xfrm>
          <a:prstGeom prst="rect">
            <a:avLst/>
          </a:prstGeom>
          <a:noFill/>
        </p:spPr>
        <p:txBody>
          <a:bodyPr wrap="square" rtlCol="0" anchor="ctr">
            <a:spAutoFit/>
          </a:bodyPr>
          <a:lstStyle/>
          <a:p>
            <a:r>
              <a:rPr lang="en-US" sz="1000" dirty="0" smtClean="0"/>
              <a:t>Figure 6. Depicts the categories of professions among survey participants working in the field of pediatric environmental health in Puerto Rico. Response rate was 30%.</a:t>
            </a:r>
            <a:endParaRPr lang="en-US" sz="1000" dirty="0"/>
          </a:p>
        </p:txBody>
      </p:sp>
      <p:sp>
        <p:nvSpPr>
          <p:cNvPr id="7" name="TextBox 6"/>
          <p:cNvSpPr txBox="1"/>
          <p:nvPr/>
        </p:nvSpPr>
        <p:spPr>
          <a:xfrm>
            <a:off x="4192179" y="1271247"/>
            <a:ext cx="4565552" cy="5570756"/>
          </a:xfrm>
          <a:prstGeom prst="rect">
            <a:avLst/>
          </a:prstGeom>
          <a:noFill/>
        </p:spPr>
        <p:txBody>
          <a:bodyPr wrap="square" rtlCol="0">
            <a:spAutoFit/>
          </a:bodyPr>
          <a:lstStyle/>
          <a:p>
            <a:r>
              <a:rPr lang="en-US" sz="2000" b="1" dirty="0" smtClean="0">
                <a:latin typeface="News Gothic MT"/>
                <a:cs typeface="News Gothic MT"/>
              </a:rPr>
              <a:t>What environmental exposures are of greatest concern?</a:t>
            </a:r>
          </a:p>
          <a:p>
            <a:endParaRPr lang="en-US" sz="2000" b="1" i="1" dirty="0" smtClean="0">
              <a:latin typeface="News Gothic MT"/>
              <a:cs typeface="News Gothic MT"/>
            </a:endParaRPr>
          </a:p>
          <a:p>
            <a:pPr>
              <a:buFont typeface="Arial"/>
              <a:buChar char="•"/>
            </a:pPr>
            <a:r>
              <a:rPr lang="en-US" sz="2000" dirty="0" smtClean="0">
                <a:latin typeface="News Gothic MT"/>
                <a:cs typeface="News Gothic MT"/>
              </a:rPr>
              <a:t> Water contamination (25%)</a:t>
            </a:r>
          </a:p>
          <a:p>
            <a:pPr>
              <a:buFont typeface="Arial"/>
              <a:buChar char="•"/>
            </a:pPr>
            <a:r>
              <a:rPr lang="en-US" sz="2000" dirty="0" smtClean="0">
                <a:latin typeface="News Gothic MT"/>
                <a:cs typeface="News Gothic MT"/>
              </a:rPr>
              <a:t> Pesticides (18%)</a:t>
            </a:r>
          </a:p>
          <a:p>
            <a:pPr>
              <a:buFont typeface="Arial"/>
              <a:buChar char="•"/>
            </a:pPr>
            <a:r>
              <a:rPr lang="en-US" sz="2000" dirty="0" smtClean="0">
                <a:latin typeface="News Gothic MT"/>
                <a:cs typeface="News Gothic MT"/>
              </a:rPr>
              <a:t> Air pollution (18%)</a:t>
            </a:r>
          </a:p>
          <a:p>
            <a:pPr>
              <a:buFont typeface="Arial"/>
              <a:buChar char="•"/>
            </a:pPr>
            <a:r>
              <a:rPr lang="en-US" sz="2000" dirty="0" smtClean="0">
                <a:latin typeface="News Gothic MT"/>
                <a:cs typeface="News Gothic MT"/>
              </a:rPr>
              <a:t> Land waste (12.5%)</a:t>
            </a:r>
          </a:p>
          <a:p>
            <a:endParaRPr lang="en-US" sz="2000" dirty="0" smtClean="0">
              <a:latin typeface="News Gothic MT"/>
              <a:cs typeface="News Gothic MT"/>
            </a:endParaRPr>
          </a:p>
          <a:p>
            <a:endParaRPr lang="en-US" sz="2000" dirty="0" smtClean="0">
              <a:latin typeface="News Gothic MT"/>
              <a:cs typeface="News Gothic MT"/>
            </a:endParaRPr>
          </a:p>
          <a:p>
            <a:r>
              <a:rPr lang="en-US" sz="2000" b="1" dirty="0" smtClean="0">
                <a:latin typeface="News Gothic MT"/>
                <a:cs typeface="News Gothic MT"/>
              </a:rPr>
              <a:t>What interventions are needed to reduce exposures?</a:t>
            </a:r>
          </a:p>
          <a:p>
            <a:endParaRPr lang="en-US" sz="2000" b="1" i="1" dirty="0" smtClean="0">
              <a:latin typeface="News Gothic MT"/>
              <a:cs typeface="News Gothic MT"/>
            </a:endParaRPr>
          </a:p>
          <a:p>
            <a:pPr>
              <a:buFont typeface="Arial"/>
              <a:buChar char="•"/>
            </a:pPr>
            <a:r>
              <a:rPr lang="en-US" sz="2000" b="1" i="1" dirty="0" smtClean="0">
                <a:latin typeface="News Gothic MT"/>
                <a:cs typeface="News Gothic MT"/>
              </a:rPr>
              <a:t> </a:t>
            </a:r>
            <a:r>
              <a:rPr lang="en-US" sz="2000" dirty="0" smtClean="0">
                <a:latin typeface="News Gothic MT"/>
                <a:cs typeface="News Gothic MT"/>
              </a:rPr>
              <a:t>Parental and clinician education (53%) </a:t>
            </a:r>
          </a:p>
          <a:p>
            <a:pPr>
              <a:buFont typeface="Arial"/>
              <a:buChar char="•"/>
            </a:pPr>
            <a:r>
              <a:rPr lang="en-US" sz="2000" dirty="0" smtClean="0">
                <a:latin typeface="News Gothic MT"/>
                <a:cs typeface="News Gothic MT"/>
              </a:rPr>
              <a:t> Regulation and enforcement (20%)</a:t>
            </a:r>
          </a:p>
          <a:p>
            <a:pPr>
              <a:buFont typeface="Arial"/>
              <a:buChar char="•"/>
            </a:pPr>
            <a:r>
              <a:rPr lang="en-US" sz="2000" dirty="0" smtClean="0">
                <a:latin typeface="News Gothic MT"/>
                <a:cs typeface="News Gothic MT"/>
              </a:rPr>
              <a:t> Research to understand health risks (13%)</a:t>
            </a:r>
          </a:p>
          <a:p>
            <a:endParaRPr lang="en-US" sz="1600" dirty="0">
              <a:latin typeface="News Gothic MT"/>
              <a:cs typeface="News Gothic M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49275" y="362823"/>
            <a:ext cx="8042276" cy="908424"/>
          </a:xfrm>
        </p:spPr>
        <p:txBody>
          <a:bodyPr/>
          <a:lstStyle/>
          <a:p>
            <a:r>
              <a:rPr lang="en-US" sz="4100" i="1" dirty="0" smtClean="0"/>
              <a:t>Survey Results</a:t>
            </a:r>
            <a:endParaRPr lang="en-US" sz="4100" i="1" dirty="0"/>
          </a:p>
        </p:txBody>
      </p:sp>
      <p:sp>
        <p:nvSpPr>
          <p:cNvPr id="9" name="TextBox 8"/>
          <p:cNvSpPr txBox="1">
            <a:spLocks noChangeAspect="1"/>
          </p:cNvSpPr>
          <p:nvPr/>
        </p:nvSpPr>
        <p:spPr>
          <a:xfrm>
            <a:off x="549275" y="1271247"/>
            <a:ext cx="8042276" cy="5324535"/>
          </a:xfrm>
          <a:prstGeom prst="rect">
            <a:avLst/>
          </a:prstGeom>
          <a:noFill/>
        </p:spPr>
        <p:txBody>
          <a:bodyPr wrap="square" rtlCol="0">
            <a:spAutoFit/>
          </a:bodyPr>
          <a:lstStyle/>
          <a:p>
            <a:r>
              <a:rPr lang="en-US" sz="2000" b="1" dirty="0" smtClean="0">
                <a:cs typeface="News Gothic MT"/>
              </a:rPr>
              <a:t>What are organizations currently using GIS for?</a:t>
            </a:r>
            <a:endParaRPr lang="en-US" sz="2000" dirty="0" smtClean="0">
              <a:cs typeface="News Gothic MT"/>
            </a:endParaRPr>
          </a:p>
          <a:p>
            <a:pPr>
              <a:buFont typeface="Arial"/>
              <a:buChar char="•"/>
            </a:pPr>
            <a:r>
              <a:rPr lang="en-US" sz="2000" dirty="0" smtClean="0">
                <a:cs typeface="News Gothic MT"/>
              </a:rPr>
              <a:t> Mapping demographic data and spatial analysis (26.7%)</a:t>
            </a:r>
          </a:p>
          <a:p>
            <a:pPr>
              <a:buFont typeface="Arial"/>
              <a:buChar char="•"/>
            </a:pPr>
            <a:r>
              <a:rPr lang="en-US" sz="2000" dirty="0" smtClean="0">
                <a:cs typeface="News Gothic MT"/>
              </a:rPr>
              <a:t> Risk assessment (20%)</a:t>
            </a:r>
          </a:p>
          <a:p>
            <a:pPr>
              <a:buFont typeface="Arial"/>
              <a:buChar char="•"/>
            </a:pPr>
            <a:r>
              <a:rPr lang="en-US" sz="2000" dirty="0" smtClean="0">
                <a:cs typeface="News Gothic MT"/>
              </a:rPr>
              <a:t> Determining location of at-risk populations (13.3%)</a:t>
            </a:r>
          </a:p>
          <a:p>
            <a:pPr>
              <a:buFont typeface="Arial"/>
              <a:buChar char="•"/>
            </a:pPr>
            <a:r>
              <a:rPr lang="en-US" sz="2000" dirty="0" smtClean="0">
                <a:cs typeface="News Gothic MT"/>
              </a:rPr>
              <a:t> Environmental investigations and management (13.3%)</a:t>
            </a:r>
          </a:p>
          <a:p>
            <a:endParaRPr lang="en-US" sz="2000" dirty="0" smtClean="0">
              <a:cs typeface="News Gothic MT"/>
            </a:endParaRPr>
          </a:p>
          <a:p>
            <a:r>
              <a:rPr lang="en-US" sz="2000" b="1" dirty="0" smtClean="0">
                <a:cs typeface="News Gothic MT"/>
              </a:rPr>
              <a:t>How can GIS benefit professionals working in academia, clinical practice, and governmental organizations?</a:t>
            </a:r>
            <a:endParaRPr lang="en-US" sz="2000" dirty="0" smtClean="0">
              <a:cs typeface="News Gothic MT"/>
            </a:endParaRPr>
          </a:p>
          <a:p>
            <a:pPr>
              <a:buFont typeface="Arial"/>
              <a:buChar char="•"/>
            </a:pPr>
            <a:r>
              <a:rPr lang="en-US" sz="2000" dirty="0" smtClean="0">
                <a:cs typeface="News Gothic MT"/>
              </a:rPr>
              <a:t> Spatial analysis, especially in identifying high levels of exposures and toxicants (26.7%)</a:t>
            </a:r>
          </a:p>
          <a:p>
            <a:pPr>
              <a:buFont typeface="Arial"/>
              <a:buChar char="•"/>
            </a:pPr>
            <a:r>
              <a:rPr lang="en-US" sz="2000" dirty="0" smtClean="0">
                <a:cs typeface="News Gothic MT"/>
              </a:rPr>
              <a:t> Education of clinicians, policy makers, and community members on at-risk areas (20%)</a:t>
            </a:r>
          </a:p>
          <a:p>
            <a:pPr>
              <a:buFont typeface="Arial"/>
              <a:buChar char="•"/>
            </a:pPr>
            <a:r>
              <a:rPr lang="en-US" sz="2000" dirty="0" smtClean="0">
                <a:cs typeface="News Gothic MT"/>
              </a:rPr>
              <a:t> Improve understanding of particular exposures under study (13.3%)</a:t>
            </a:r>
          </a:p>
          <a:p>
            <a:pPr>
              <a:buFont typeface="Arial"/>
              <a:buChar char="•"/>
            </a:pPr>
            <a:r>
              <a:rPr lang="en-US" sz="2000" dirty="0" smtClean="0">
                <a:cs typeface="News Gothic MT"/>
              </a:rPr>
              <a:t> Improve the perception of environmental risk (13.3%)</a:t>
            </a:r>
          </a:p>
          <a:p>
            <a:r>
              <a:rPr lang="en-US" sz="2000" b="1" i="1" dirty="0" smtClean="0">
                <a:cs typeface="News Gothic MT"/>
              </a:rPr>
              <a:t/>
            </a:r>
            <a:br>
              <a:rPr lang="en-US" sz="2000" b="1" i="1" dirty="0" smtClean="0">
                <a:cs typeface="News Gothic MT"/>
              </a:rPr>
            </a:br>
            <a:endParaRPr lang="en-US" sz="2000" b="1" i="1" dirty="0" smtClean="0">
              <a:cs typeface="News Gothic MT"/>
            </a:endParaRPr>
          </a:p>
          <a:p>
            <a:endParaRPr lang="en-US" sz="2000" dirty="0">
              <a:latin typeface="News Gothic MT"/>
              <a:cs typeface="News Gothic M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01344"/>
            <a:ext cx="8042276" cy="1336956"/>
          </a:xfrm>
        </p:spPr>
        <p:txBody>
          <a:bodyPr>
            <a:normAutofit/>
          </a:bodyPr>
          <a:lstStyle/>
          <a:p>
            <a:r>
              <a:rPr lang="en-US" sz="4000" dirty="0" smtClean="0"/>
              <a:t>Puerto Rico Land Discharge and Air Emission Density</a:t>
            </a:r>
            <a:endParaRPr lang="en-US" sz="4000" dirty="0"/>
          </a:p>
        </p:txBody>
      </p:sp>
      <p:grpSp>
        <p:nvGrpSpPr>
          <p:cNvPr id="7" name="Group 6"/>
          <p:cNvGrpSpPr/>
          <p:nvPr/>
        </p:nvGrpSpPr>
        <p:grpSpPr>
          <a:xfrm>
            <a:off x="549275" y="1856262"/>
            <a:ext cx="8042276" cy="4021830"/>
            <a:chOff x="549275" y="2024715"/>
            <a:chExt cx="8042276" cy="4021830"/>
          </a:xfrm>
        </p:grpSpPr>
        <p:pic>
          <p:nvPicPr>
            <p:cNvPr id="4" name="Picture 3" descr="Slide2.png"/>
            <p:cNvPicPr>
              <a:picLocks noChangeAspect="1"/>
            </p:cNvPicPr>
            <p:nvPr/>
          </p:nvPicPr>
          <p:blipFill>
            <a:blip r:embed="rId2"/>
            <a:srcRect t="19979" r="1000" b="21587"/>
            <a:stretch>
              <a:fillRect/>
            </a:stretch>
          </p:blipFill>
          <p:spPr>
            <a:xfrm>
              <a:off x="549275" y="2024715"/>
              <a:ext cx="8042276" cy="3560165"/>
            </a:xfrm>
            <a:prstGeom prst="rect">
              <a:avLst/>
            </a:prstGeom>
          </p:spPr>
        </p:pic>
        <p:sp>
          <p:nvSpPr>
            <p:cNvPr id="6" name="TextBox 5"/>
            <p:cNvSpPr txBox="1"/>
            <p:nvPr/>
          </p:nvSpPr>
          <p:spPr>
            <a:xfrm>
              <a:off x="549275" y="5584880"/>
              <a:ext cx="8042276" cy="461665"/>
            </a:xfrm>
            <a:prstGeom prst="rect">
              <a:avLst/>
            </a:prstGeom>
            <a:noFill/>
          </p:spPr>
          <p:txBody>
            <a:bodyPr wrap="square" rtlCol="0" anchor="ctr">
              <a:spAutoFit/>
            </a:bodyPr>
            <a:lstStyle/>
            <a:p>
              <a:r>
                <a:rPr lang="en-US" sz="1200" dirty="0" smtClean="0"/>
                <a:t>Figure 8. This map depicts data for 2011 Land Discharge Density and Air Emission Density using the EPA’s 2011 Core Chemical Release inventory, which includes almost 600 chemicals. </a:t>
              </a:r>
              <a:endParaRPr lang="en-US" sz="1200" dirty="0"/>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13840615</TotalTime>
  <Words>760</Words>
  <Application>Microsoft Office PowerPoint</Application>
  <PresentationFormat>On-screen Show (4:3)</PresentationFormat>
  <Paragraphs>103</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Breeze</vt:lpstr>
      <vt:lpstr>Improving Environmental Exposure and Health Outreach to Children in Puerto Rico: A Geographic Information Systems Approach </vt:lpstr>
      <vt:lpstr>Northeast PEHSU Outreach</vt:lpstr>
      <vt:lpstr>Northeast PEHSU: Demographics and Disparities</vt:lpstr>
      <vt:lpstr>PowerPoint Presentation</vt:lpstr>
      <vt:lpstr>Why Puerto Rico?</vt:lpstr>
      <vt:lpstr>Methods</vt:lpstr>
      <vt:lpstr>Survey Results</vt:lpstr>
      <vt:lpstr>Survey Results</vt:lpstr>
      <vt:lpstr>Puerto Rico Land Discharge and Air Emission Density</vt:lpstr>
      <vt:lpstr>Puerto Rico Asthma Prevalence</vt:lpstr>
      <vt:lpstr>Study Implications</vt:lpstr>
      <vt:lpstr>Breaking the Cycle</vt:lpstr>
      <vt:lpstr>Where Do We Go From Here?</vt:lpstr>
    </vt:vector>
  </TitlesOfParts>
  <Company>Boston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Environmental Exposure and Health Outreach to Children in Puerto Rico: A Geographic Information Systems Approach</dc:title>
  <dc:creator>Lauren Ritter</dc:creator>
  <cp:lastModifiedBy>Janice Nodvin</cp:lastModifiedBy>
  <cp:revision>57</cp:revision>
  <cp:lastPrinted>2014-02-27T06:13:52Z</cp:lastPrinted>
  <dcterms:created xsi:type="dcterms:W3CDTF">2014-03-30T15:01:43Z</dcterms:created>
  <dcterms:modified xsi:type="dcterms:W3CDTF">2014-04-02T23:36:12Z</dcterms:modified>
</cp:coreProperties>
</file>