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1" r:id="rId2"/>
  </p:sldMasterIdLst>
  <p:notesMasterIdLst>
    <p:notesMasterId r:id="rId18"/>
  </p:notesMasterIdLst>
  <p:sldIdLst>
    <p:sldId id="256" r:id="rId3"/>
    <p:sldId id="263" r:id="rId4"/>
    <p:sldId id="274" r:id="rId5"/>
    <p:sldId id="266" r:id="rId6"/>
    <p:sldId id="276" r:id="rId7"/>
    <p:sldId id="277" r:id="rId8"/>
    <p:sldId id="258" r:id="rId9"/>
    <p:sldId id="260" r:id="rId10"/>
    <p:sldId id="275" r:id="rId11"/>
    <p:sldId id="267" r:id="rId12"/>
    <p:sldId id="269" r:id="rId13"/>
    <p:sldId id="270" r:id="rId14"/>
    <p:sldId id="271" r:id="rId15"/>
    <p:sldId id="272" r:id="rId16"/>
    <p:sldId id="27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4202" autoAdjust="0"/>
  </p:normalViewPr>
  <p:slideViewPr>
    <p:cSldViewPr snapToGrid="0">
      <p:cViewPr varScale="1">
        <p:scale>
          <a:sx n="42" d="100"/>
          <a:sy n="42" d="100"/>
        </p:scale>
        <p:origin x="72" y="3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Thesis\Compiled%20Metal%20Data.xls" TargetMode="Externa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800"/>
              <a:t>Mother v Cord Blood Pb</a:t>
            </a:r>
          </a:p>
        </c:rich>
      </c:tx>
      <c:layout>
        <c:manualLayout>
          <c:xMode val="edge"/>
          <c:yMode val="edge"/>
          <c:x val="0.20987563392694361"/>
          <c:y val="1.6961638466235572E-2"/>
        </c:manualLayout>
      </c:layout>
      <c:overlay val="0"/>
      <c:spPr>
        <a:noFill/>
        <a:ln w="25400">
          <a:noFill/>
        </a:ln>
      </c:spPr>
    </c:title>
    <c:autoTitleDeleted val="0"/>
    <c:plotArea>
      <c:layout>
        <c:manualLayout>
          <c:layoutTarget val="inner"/>
          <c:xMode val="edge"/>
          <c:yMode val="edge"/>
          <c:x val="0.12651779527559054"/>
          <c:y val="0.17171296296296296"/>
          <c:w val="0.65772304461942255"/>
          <c:h val="0.62271617089530473"/>
        </c:manualLayout>
      </c:layout>
      <c:scatterChart>
        <c:scatterStyle val="lineMarker"/>
        <c:varyColors val="0"/>
        <c:ser>
          <c:idx val="1"/>
          <c:order val="0"/>
          <c:tx>
            <c:v>Earliest</c:v>
          </c:tx>
          <c:spPr>
            <a:ln w="25400">
              <a:noFill/>
            </a:ln>
          </c:spPr>
          <c:marker>
            <c:symbol val="diamond"/>
            <c:size val="5"/>
            <c:spPr>
              <a:solidFill>
                <a:srgbClr val="0070C0"/>
              </a:solidFill>
              <a:ln>
                <a:solidFill>
                  <a:srgbClr val="0070C0"/>
                </a:solidFill>
              </a:ln>
            </c:spPr>
          </c:marker>
          <c:trendline>
            <c:spPr>
              <a:ln w="19050">
                <a:solidFill>
                  <a:srgbClr val="0070C0"/>
                </a:solidFill>
                <a:prstDash val="sysDash"/>
              </a:ln>
            </c:spPr>
            <c:trendlineType val="linear"/>
            <c:dispRSqr val="0"/>
            <c:dispEq val="0"/>
          </c:trendline>
          <c:xVal>
            <c:numRef>
              <c:f>'Metal Data for SAS'!$N$2:$N$57</c:f>
              <c:numCache>
                <c:formatCode>0.000</c:formatCode>
                <c:ptCount val="56"/>
                <c:pt idx="0">
                  <c:v>6.6764513356837609</c:v>
                </c:pt>
                <c:pt idx="1">
                  <c:v>1.922702454460308</c:v>
                </c:pt>
                <c:pt idx="2">
                  <c:v>2.0392473655678081</c:v>
                </c:pt>
                <c:pt idx="3">
                  <c:v>2.7301762894299082</c:v>
                </c:pt>
                <c:pt idx="4">
                  <c:v>1.9016855018597929</c:v>
                </c:pt>
                <c:pt idx="5">
                  <c:v>3.081523394779103</c:v>
                </c:pt>
                <c:pt idx="6">
                  <c:v>2.0306510050979063</c:v>
                </c:pt>
                <c:pt idx="7">
                  <c:v>3.2173593935890361</c:v>
                </c:pt>
                <c:pt idx="8">
                  <c:v>1.5156648406363851</c:v>
                </c:pt>
                <c:pt idx="9">
                  <c:v>6.6453067213018047</c:v>
                </c:pt>
                <c:pt idx="10">
                  <c:v>2.1451629195947848</c:v>
                </c:pt>
                <c:pt idx="11">
                  <c:v>2.7689773642734794</c:v>
                </c:pt>
                <c:pt idx="12">
                  <c:v>5.4058413390837092</c:v>
                </c:pt>
                <c:pt idx="13">
                  <c:v>4.0919417540595102</c:v>
                </c:pt>
                <c:pt idx="14">
                  <c:v>2.2808494036885198</c:v>
                </c:pt>
                <c:pt idx="15">
                  <c:v>4.4234248794759496</c:v>
                </c:pt>
                <c:pt idx="16">
                  <c:v>5.8735879916636007</c:v>
                </c:pt>
                <c:pt idx="17">
                  <c:v>4.4690827568414608</c:v>
                </c:pt>
                <c:pt idx="18">
                  <c:v>4.2112141702578807</c:v>
                </c:pt>
                <c:pt idx="19">
                  <c:v>3.1229123545701305</c:v>
                </c:pt>
                <c:pt idx="20">
                  <c:v>2.1544473789198593</c:v>
                </c:pt>
                <c:pt idx="21">
                  <c:v>2.1026211113191593</c:v>
                </c:pt>
                <c:pt idx="22">
                  <c:v>1.4755799790422996</c:v>
                </c:pt>
                <c:pt idx="23">
                  <c:v>2.7247615798290394</c:v>
                </c:pt>
                <c:pt idx="24">
                  <c:v>2.6219684862251995</c:v>
                </c:pt>
                <c:pt idx="25">
                  <c:v>2.348384766949219</c:v>
                </c:pt>
                <c:pt idx="26">
                  <c:v>1.3531779373472195</c:v>
                </c:pt>
                <c:pt idx="27">
                  <c:v>2.5248916188720107</c:v>
                </c:pt>
                <c:pt idx="28">
                  <c:v>2.7503274129602504</c:v>
                </c:pt>
                <c:pt idx="29">
                  <c:v>1.4811175198221438</c:v>
                </c:pt>
                <c:pt idx="30">
                  <c:v>4.1703929098464538</c:v>
                </c:pt>
                <c:pt idx="31">
                  <c:v>2.4480724884964937</c:v>
                </c:pt>
                <c:pt idx="32">
                  <c:v>2.7661971811962238</c:v>
                </c:pt>
                <c:pt idx="33">
                  <c:v>2.6776625593285539</c:v>
                </c:pt>
                <c:pt idx="34">
                  <c:v>2.7536629919155442</c:v>
                </c:pt>
                <c:pt idx="35">
                  <c:v>1.8726735655102043</c:v>
                </c:pt>
                <c:pt idx="36">
                  <c:v>1.8764765648156885</c:v>
                </c:pt>
                <c:pt idx="37">
                  <c:v>0</c:v>
                </c:pt>
                <c:pt idx="38">
                  <c:v>3.2989839719327683</c:v>
                </c:pt>
                <c:pt idx="39">
                  <c:v>3.6036794343520691</c:v>
                </c:pt>
                <c:pt idx="40">
                  <c:v>1.6458184157944686</c:v>
                </c:pt>
                <c:pt idx="41">
                  <c:v>2.6179447716010564</c:v>
                </c:pt>
                <c:pt idx="42">
                  <c:v>2.7267868945464171</c:v>
                </c:pt>
                <c:pt idx="43">
                  <c:v>5.3015903160607918</c:v>
                </c:pt>
                <c:pt idx="44">
                  <c:v>3.1600391280603262</c:v>
                </c:pt>
                <c:pt idx="45">
                  <c:v>4.8354496221212866</c:v>
                </c:pt>
                <c:pt idx="46">
                  <c:v>2.3652771961052257</c:v>
                </c:pt>
                <c:pt idx="47">
                  <c:v>2.5743611058329656</c:v>
                </c:pt>
                <c:pt idx="48">
                  <c:v>3.4156985967646469</c:v>
                </c:pt>
                <c:pt idx="49">
                  <c:v>2.1848634623931273</c:v>
                </c:pt>
                <c:pt idx="50">
                  <c:v>2.224121168326278</c:v>
                </c:pt>
                <c:pt idx="51">
                  <c:v>0.86780884390734803</c:v>
                </c:pt>
                <c:pt idx="52">
                  <c:v>2.2295627152818378</c:v>
                </c:pt>
                <c:pt idx="53">
                  <c:v>3.9487571733139988</c:v>
                </c:pt>
                <c:pt idx="54">
                  <c:v>2.8444757584822287</c:v>
                </c:pt>
                <c:pt idx="55">
                  <c:v>2.2854419324233275</c:v>
                </c:pt>
              </c:numCache>
            </c:numRef>
          </c:xVal>
          <c:yVal>
            <c:numRef>
              <c:f>'Metal Data for SAS'!$R$2:$R$57</c:f>
              <c:numCache>
                <c:formatCode>0.000</c:formatCode>
                <c:ptCount val="56"/>
                <c:pt idx="0">
                  <c:v>6.4048884548266258</c:v>
                </c:pt>
                <c:pt idx="1">
                  <c:v>2.1313338104782757</c:v>
                </c:pt>
                <c:pt idx="2">
                  <c:v>0.8730612915025453</c:v>
                </c:pt>
                <c:pt idx="3">
                  <c:v>1.6970203141436957</c:v>
                </c:pt>
                <c:pt idx="4">
                  <c:v>1.4304883028061659</c:v>
                </c:pt>
                <c:pt idx="5">
                  <c:v>1.8213947587303057</c:v>
                </c:pt>
                <c:pt idx="6">
                  <c:v>1.1316665688046164</c:v>
                </c:pt>
                <c:pt idx="7">
                  <c:v>2.6809087642359639</c:v>
                </c:pt>
                <c:pt idx="8">
                  <c:v>0.78843249191075382</c:v>
                </c:pt>
                <c:pt idx="9">
                  <c:v>3.2263494669129336</c:v>
                </c:pt>
                <c:pt idx="10">
                  <c:v>1.8790623507943116</c:v>
                </c:pt>
                <c:pt idx="11">
                  <c:v>2.3276885793606299</c:v>
                </c:pt>
                <c:pt idx="12">
                  <c:v>7.0609629670159419</c:v>
                </c:pt>
                <c:pt idx="13">
                  <c:v>3.0956309827067994</c:v>
                </c:pt>
                <c:pt idx="14">
                  <c:v>1.0396709380161695</c:v>
                </c:pt>
                <c:pt idx="16">
                  <c:v>2.6227917137090038</c:v>
                </c:pt>
                <c:pt idx="17">
                  <c:v>2.2431581210928813</c:v>
                </c:pt>
                <c:pt idx="18">
                  <c:v>1.4214299756460749</c:v>
                </c:pt>
                <c:pt idx="19">
                  <c:v>1.6751424950298213</c:v>
                </c:pt>
                <c:pt idx="20">
                  <c:v>2.5441259684326107</c:v>
                </c:pt>
                <c:pt idx="21">
                  <c:v>1.9377951582816664</c:v>
                </c:pt>
                <c:pt idx="22">
                  <c:v>0.80154898239567829</c:v>
                </c:pt>
                <c:pt idx="24">
                  <c:v>1.5388920151030718</c:v>
                </c:pt>
                <c:pt idx="25">
                  <c:v>2.6180582274813902</c:v>
                </c:pt>
                <c:pt idx="26">
                  <c:v>0.94427965038344686</c:v>
                </c:pt>
                <c:pt idx="30">
                  <c:v>1.5272898463129314</c:v>
                </c:pt>
                <c:pt idx="31">
                  <c:v>1.9575911207246413</c:v>
                </c:pt>
                <c:pt idx="32">
                  <c:v>1.7467883486896347</c:v>
                </c:pt>
                <c:pt idx="33">
                  <c:v>1.6989306092221839</c:v>
                </c:pt>
                <c:pt idx="34">
                  <c:v>0.96660146827359772</c:v>
                </c:pt>
                <c:pt idx="35">
                  <c:v>1.2976409513874783</c:v>
                </c:pt>
                <c:pt idx="37">
                  <c:v>4.085858770428028</c:v>
                </c:pt>
                <c:pt idx="38">
                  <c:v>2.229003438772418</c:v>
                </c:pt>
                <c:pt idx="39">
                  <c:v>2.9748502330800886</c:v>
                </c:pt>
                <c:pt idx="41">
                  <c:v>1.9441475698493065</c:v>
                </c:pt>
                <c:pt idx="42">
                  <c:v>1.4071535396310955</c:v>
                </c:pt>
                <c:pt idx="43">
                  <c:v>2.9366693477354415</c:v>
                </c:pt>
                <c:pt idx="44">
                  <c:v>1.7044009611711364</c:v>
                </c:pt>
                <c:pt idx="45">
                  <c:v>2.350561476458096</c:v>
                </c:pt>
                <c:pt idx="46">
                  <c:v>1.3422397691673553</c:v>
                </c:pt>
                <c:pt idx="48">
                  <c:v>1.6165097458149273</c:v>
                </c:pt>
                <c:pt idx="50">
                  <c:v>0.28613363954582399</c:v>
                </c:pt>
                <c:pt idx="51">
                  <c:v>1.3595444091583673</c:v>
                </c:pt>
                <c:pt idx="54">
                  <c:v>0.72493919826678832</c:v>
                </c:pt>
                <c:pt idx="55">
                  <c:v>2.0871829637010975</c:v>
                </c:pt>
              </c:numCache>
            </c:numRef>
          </c:yVal>
          <c:smooth val="0"/>
        </c:ser>
        <c:ser>
          <c:idx val="0"/>
          <c:order val="1"/>
          <c:tx>
            <c:v>Average</c:v>
          </c:tx>
          <c:spPr>
            <a:ln w="28575">
              <a:noFill/>
            </a:ln>
          </c:spPr>
          <c:marker>
            <c:spPr>
              <a:solidFill>
                <a:srgbClr val="C00000"/>
              </a:solidFill>
              <a:ln>
                <a:solidFill>
                  <a:srgbClr val="C00000"/>
                </a:solidFill>
              </a:ln>
            </c:spPr>
          </c:marker>
          <c:trendline>
            <c:spPr>
              <a:ln w="19050">
                <a:solidFill>
                  <a:srgbClr val="C00000"/>
                </a:solidFill>
                <a:prstDash val="sysDash"/>
              </a:ln>
            </c:spPr>
            <c:trendlineType val="linear"/>
            <c:dispRSqr val="0"/>
            <c:dispEq val="0"/>
          </c:trendline>
          <c:xVal>
            <c:numRef>
              <c:f>'Metal Data for SAS'!$S$2:$S$57</c:f>
              <c:numCache>
                <c:formatCode>0.000</c:formatCode>
                <c:ptCount val="56"/>
                <c:pt idx="0">
                  <c:v>6.5173593885535706</c:v>
                </c:pt>
                <c:pt idx="1">
                  <c:v>2.2573978866425715</c:v>
                </c:pt>
                <c:pt idx="2">
                  <c:v>1.5445914009727593</c:v>
                </c:pt>
                <c:pt idx="3">
                  <c:v>2.730880441664838</c:v>
                </c:pt>
                <c:pt idx="4">
                  <c:v>1.8711022179008328</c:v>
                </c:pt>
                <c:pt idx="5">
                  <c:v>2.7362599210172709</c:v>
                </c:pt>
                <c:pt idx="6">
                  <c:v>2.1179835048672784</c:v>
                </c:pt>
                <c:pt idx="7">
                  <c:v>3.4836281802896196</c:v>
                </c:pt>
                <c:pt idx="8">
                  <c:v>1.3596209784272881</c:v>
                </c:pt>
                <c:pt idx="9">
                  <c:v>5.304436921799538</c:v>
                </c:pt>
                <c:pt idx="10">
                  <c:v>2.2329138593472391</c:v>
                </c:pt>
                <c:pt idx="11">
                  <c:v>3.5523652290579735</c:v>
                </c:pt>
                <c:pt idx="12">
                  <c:v>6.8596398079820275</c:v>
                </c:pt>
                <c:pt idx="13">
                  <c:v>4.0999375575588308</c:v>
                </c:pt>
                <c:pt idx="14">
                  <c:v>2.0279075284191292</c:v>
                </c:pt>
                <c:pt idx="15">
                  <c:v>4.4234248794759496</c:v>
                </c:pt>
                <c:pt idx="16">
                  <c:v>5.1580911017734419</c:v>
                </c:pt>
                <c:pt idx="17">
                  <c:v>3.3832381349920739</c:v>
                </c:pt>
                <c:pt idx="18">
                  <c:v>2.8942436087376389</c:v>
                </c:pt>
                <c:pt idx="19">
                  <c:v>2.1142174250722068</c:v>
                </c:pt>
                <c:pt idx="20">
                  <c:v>3.0262617537287309</c:v>
                </c:pt>
                <c:pt idx="21">
                  <c:v>2.4580881734957272</c:v>
                </c:pt>
                <c:pt idx="22">
                  <c:v>1.3660454814200187</c:v>
                </c:pt>
                <c:pt idx="23">
                  <c:v>2.7247615798290394</c:v>
                </c:pt>
                <c:pt idx="24">
                  <c:v>1.994183470362731</c:v>
                </c:pt>
                <c:pt idx="25">
                  <c:v>3.1459793831154799</c:v>
                </c:pt>
                <c:pt idx="26">
                  <c:v>1.8273483464738807</c:v>
                </c:pt>
                <c:pt idx="27">
                  <c:v>2.5729513495387861</c:v>
                </c:pt>
                <c:pt idx="28">
                  <c:v>2.7503274129602504</c:v>
                </c:pt>
                <c:pt idx="29">
                  <c:v>1.7806963034771688</c:v>
                </c:pt>
                <c:pt idx="30">
                  <c:v>3.1117268918087939</c:v>
                </c:pt>
                <c:pt idx="31">
                  <c:v>2.2997870409123555</c:v>
                </c:pt>
                <c:pt idx="32">
                  <c:v>2.1655070049087013</c:v>
                </c:pt>
                <c:pt idx="33">
                  <c:v>2.2717489861723821</c:v>
                </c:pt>
                <c:pt idx="34">
                  <c:v>1.8985553168717639</c:v>
                </c:pt>
                <c:pt idx="35">
                  <c:v>1.8353123892773193</c:v>
                </c:pt>
                <c:pt idx="36">
                  <c:v>1.8104058740802884</c:v>
                </c:pt>
                <c:pt idx="38">
                  <c:v>2.7981464695082545</c:v>
                </c:pt>
                <c:pt idx="39">
                  <c:v>3.5537477865724094</c:v>
                </c:pt>
                <c:pt idx="40">
                  <c:v>1.2517345995545783</c:v>
                </c:pt>
                <c:pt idx="41">
                  <c:v>3.1093230498569935</c:v>
                </c:pt>
                <c:pt idx="42">
                  <c:v>2.2120297164755773</c:v>
                </c:pt>
                <c:pt idx="43">
                  <c:v>4.9002610670961246</c:v>
                </c:pt>
                <c:pt idx="44">
                  <c:v>2.6449546561477222</c:v>
                </c:pt>
                <c:pt idx="45">
                  <c:v>4.7228226578881225</c:v>
                </c:pt>
                <c:pt idx="46">
                  <c:v>2.2708157932024591</c:v>
                </c:pt>
                <c:pt idx="47">
                  <c:v>2.1503536747054199</c:v>
                </c:pt>
                <c:pt idx="48">
                  <c:v>3.1514611266052639</c:v>
                </c:pt>
                <c:pt idx="49">
                  <c:v>2.1848634623931273</c:v>
                </c:pt>
                <c:pt idx="50">
                  <c:v>1.3598947437228479</c:v>
                </c:pt>
                <c:pt idx="51">
                  <c:v>1.0248078832010743</c:v>
                </c:pt>
                <c:pt idx="52">
                  <c:v>2.2872262968404384</c:v>
                </c:pt>
                <c:pt idx="53">
                  <c:v>3.4276829383918419</c:v>
                </c:pt>
                <c:pt idx="54">
                  <c:v>1.8405559121281303</c:v>
                </c:pt>
                <c:pt idx="55">
                  <c:v>2.0951057327990572</c:v>
                </c:pt>
              </c:numCache>
            </c:numRef>
          </c:xVal>
          <c:yVal>
            <c:numRef>
              <c:f>'Metal Data for SAS'!$R$2:$R$57</c:f>
              <c:numCache>
                <c:formatCode>0.000</c:formatCode>
                <c:ptCount val="56"/>
                <c:pt idx="0">
                  <c:v>6.4048884548266258</c:v>
                </c:pt>
                <c:pt idx="1">
                  <c:v>2.1313338104782757</c:v>
                </c:pt>
                <c:pt idx="2">
                  <c:v>0.8730612915025453</c:v>
                </c:pt>
                <c:pt idx="3">
                  <c:v>1.6970203141436957</c:v>
                </c:pt>
                <c:pt idx="4">
                  <c:v>1.4304883028061659</c:v>
                </c:pt>
                <c:pt idx="5">
                  <c:v>1.8213947587303057</c:v>
                </c:pt>
                <c:pt idx="6">
                  <c:v>1.1316665688046164</c:v>
                </c:pt>
                <c:pt idx="7">
                  <c:v>2.6809087642359639</c:v>
                </c:pt>
                <c:pt idx="8">
                  <c:v>0.78843249191075382</c:v>
                </c:pt>
                <c:pt idx="9">
                  <c:v>3.2263494669129336</c:v>
                </c:pt>
                <c:pt idx="10">
                  <c:v>1.8790623507943116</c:v>
                </c:pt>
                <c:pt idx="11">
                  <c:v>2.3276885793606299</c:v>
                </c:pt>
                <c:pt idx="12">
                  <c:v>7.0609629670159419</c:v>
                </c:pt>
                <c:pt idx="13">
                  <c:v>3.0956309827067994</c:v>
                </c:pt>
                <c:pt idx="14">
                  <c:v>1.0396709380161695</c:v>
                </c:pt>
                <c:pt idx="16">
                  <c:v>2.6227917137090038</c:v>
                </c:pt>
                <c:pt idx="17">
                  <c:v>2.2431581210928813</c:v>
                </c:pt>
                <c:pt idx="18">
                  <c:v>1.4214299756460749</c:v>
                </c:pt>
                <c:pt idx="19">
                  <c:v>1.6751424950298213</c:v>
                </c:pt>
                <c:pt idx="20">
                  <c:v>2.5441259684326107</c:v>
                </c:pt>
                <c:pt idx="21">
                  <c:v>1.9377951582816664</c:v>
                </c:pt>
                <c:pt idx="22">
                  <c:v>0.80154898239567829</c:v>
                </c:pt>
                <c:pt idx="24">
                  <c:v>1.5388920151030718</c:v>
                </c:pt>
                <c:pt idx="25">
                  <c:v>2.6180582274813902</c:v>
                </c:pt>
                <c:pt idx="26">
                  <c:v>0.94427965038344686</c:v>
                </c:pt>
                <c:pt idx="30">
                  <c:v>1.5272898463129314</c:v>
                </c:pt>
                <c:pt idx="31">
                  <c:v>1.9575911207246413</c:v>
                </c:pt>
                <c:pt idx="32">
                  <c:v>1.7467883486896347</c:v>
                </c:pt>
                <c:pt idx="33">
                  <c:v>1.6989306092221839</c:v>
                </c:pt>
                <c:pt idx="34">
                  <c:v>0.96660146827359772</c:v>
                </c:pt>
                <c:pt idx="35">
                  <c:v>1.2976409513874783</c:v>
                </c:pt>
                <c:pt idx="37">
                  <c:v>4.085858770428028</c:v>
                </c:pt>
                <c:pt idx="38">
                  <c:v>2.229003438772418</c:v>
                </c:pt>
                <c:pt idx="39">
                  <c:v>2.9748502330800886</c:v>
                </c:pt>
                <c:pt idx="41">
                  <c:v>1.9441475698493065</c:v>
                </c:pt>
                <c:pt idx="42">
                  <c:v>1.4071535396310955</c:v>
                </c:pt>
                <c:pt idx="43">
                  <c:v>2.9366693477354415</c:v>
                </c:pt>
                <c:pt idx="44">
                  <c:v>1.7044009611711364</c:v>
                </c:pt>
                <c:pt idx="45">
                  <c:v>2.350561476458096</c:v>
                </c:pt>
                <c:pt idx="46">
                  <c:v>1.3422397691673553</c:v>
                </c:pt>
                <c:pt idx="48">
                  <c:v>1.6165097458149273</c:v>
                </c:pt>
                <c:pt idx="50">
                  <c:v>0.28613363954582399</c:v>
                </c:pt>
                <c:pt idx="51">
                  <c:v>1.3595444091583673</c:v>
                </c:pt>
                <c:pt idx="54">
                  <c:v>0.72493919826678832</c:v>
                </c:pt>
                <c:pt idx="55">
                  <c:v>2.0871829637010975</c:v>
                </c:pt>
              </c:numCache>
            </c:numRef>
          </c:yVal>
          <c:smooth val="0"/>
        </c:ser>
        <c:dLbls>
          <c:showLegendKey val="0"/>
          <c:showVal val="0"/>
          <c:showCatName val="0"/>
          <c:showSerName val="0"/>
          <c:showPercent val="0"/>
          <c:showBubbleSize val="0"/>
        </c:dLbls>
        <c:axId val="136182664"/>
        <c:axId val="136183056"/>
      </c:scatterChart>
      <c:valAx>
        <c:axId val="136182664"/>
        <c:scaling>
          <c:orientation val="minMax"/>
        </c:scaling>
        <c:delete val="0"/>
        <c:axPos val="b"/>
        <c:title>
          <c:tx>
            <c:rich>
              <a:bodyPr/>
              <a:lstStyle/>
              <a:p>
                <a:pPr>
                  <a:defRPr/>
                </a:pPr>
                <a:r>
                  <a:rPr lang="en-US"/>
                  <a:t>Mother Pb (µg/dL)</a:t>
                </a:r>
              </a:p>
            </c:rich>
          </c:tx>
          <c:layout/>
          <c:overlay val="0"/>
          <c:spPr>
            <a:noFill/>
            <a:ln w="25400">
              <a:noFill/>
            </a:ln>
          </c:sp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a:pPr>
            <a:endParaRPr lang="en-US"/>
          </a:p>
        </c:txPr>
        <c:crossAx val="136183056"/>
        <c:crosses val="autoZero"/>
        <c:crossBetween val="midCat"/>
      </c:valAx>
      <c:valAx>
        <c:axId val="136183056"/>
        <c:scaling>
          <c:orientation val="minMax"/>
        </c:scaling>
        <c:delete val="0"/>
        <c:axPos val="l"/>
        <c:title>
          <c:tx>
            <c:rich>
              <a:bodyPr/>
              <a:lstStyle/>
              <a:p>
                <a:pPr>
                  <a:defRPr/>
                </a:pPr>
                <a:r>
                  <a:rPr lang="en-US"/>
                  <a:t>Cord Pb (µg/dL)</a:t>
                </a:r>
              </a:p>
            </c:rich>
          </c:tx>
          <c:layout/>
          <c:overlay val="0"/>
          <c:spPr>
            <a:noFill/>
            <a:ln w="25400">
              <a:noFill/>
            </a:ln>
          </c:sp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a:pPr>
            <a:endParaRPr lang="en-US"/>
          </a:p>
        </c:txPr>
        <c:crossAx val="136182664"/>
        <c:crosses val="autoZero"/>
        <c:crossBetween val="midCat"/>
      </c:valAx>
      <c:spPr>
        <a:noFill/>
        <a:ln w="25400">
          <a:noFill/>
        </a:ln>
      </c:spPr>
    </c:plotArea>
    <c:legend>
      <c:legendPos val="r"/>
      <c:legendEntry>
        <c:idx val="2"/>
        <c:delete val="1"/>
      </c:legendEntry>
      <c:legendEntry>
        <c:idx val="3"/>
        <c:delete val="1"/>
      </c:legendEntry>
      <c:layout>
        <c:manualLayout>
          <c:xMode val="edge"/>
          <c:yMode val="edge"/>
          <c:x val="0.80386496197765311"/>
          <c:y val="0.55408021237273097"/>
          <c:w val="0.15652073490813645"/>
          <c:h val="0.17283172936716246"/>
        </c:manualLayout>
      </c:layout>
      <c:overlay val="0"/>
    </c:legend>
    <c:plotVisOnly val="1"/>
    <c:dispBlanksAs val="gap"/>
    <c:showDLblsOverMax val="0"/>
  </c:chart>
  <c:spPr>
    <a:noFill/>
    <a:ln w="9525" cap="flat" cmpd="sng" algn="ctr">
      <a:noFill/>
      <a:round/>
    </a:ln>
    <a:effectLst/>
  </c:spPr>
  <c:txPr>
    <a:bodyPr/>
    <a:lstStyle/>
    <a:p>
      <a:pPr>
        <a:defRPr sz="16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defRPr sz="2800" b="0"/>
            </a:pPr>
            <a:r>
              <a:rPr lang="en-US" sz="2800" b="0"/>
              <a:t>Mother v Cord Blood Cd</a:t>
            </a:r>
          </a:p>
        </c:rich>
      </c:tx>
      <c:layout>
        <c:manualLayout>
          <c:xMode val="edge"/>
          <c:yMode val="edge"/>
          <c:x val="0.24839277860753928"/>
          <c:y val="0"/>
        </c:manualLayout>
      </c:layout>
      <c:overlay val="0"/>
      <c:spPr>
        <a:noFill/>
        <a:ln w="25400">
          <a:noFill/>
        </a:ln>
      </c:spPr>
    </c:title>
    <c:autoTitleDeleted val="0"/>
    <c:plotArea>
      <c:layout>
        <c:manualLayout>
          <c:layoutTarget val="inner"/>
          <c:xMode val="edge"/>
          <c:yMode val="edge"/>
          <c:x val="0.16132386332885465"/>
          <c:y val="0.17661904761904762"/>
          <c:w val="0.58752010190128445"/>
          <c:h val="0.61193663292088485"/>
        </c:manualLayout>
      </c:layout>
      <c:scatterChart>
        <c:scatterStyle val="lineMarker"/>
        <c:varyColors val="0"/>
        <c:ser>
          <c:idx val="0"/>
          <c:order val="0"/>
          <c:tx>
            <c:v>Earliest</c:v>
          </c:tx>
          <c:spPr>
            <a:ln w="28575">
              <a:noFill/>
            </a:ln>
          </c:spPr>
          <c:marker>
            <c:symbol val="diamond"/>
            <c:size val="5"/>
            <c:spPr>
              <a:solidFill>
                <a:schemeClr val="accent1"/>
              </a:solidFill>
              <a:ln w="9525">
                <a:solidFill>
                  <a:schemeClr val="accent1"/>
                </a:solidFill>
              </a:ln>
              <a:effectLst/>
            </c:spPr>
          </c:marker>
          <c:trendline>
            <c:spPr>
              <a:ln w="19050" cap="rnd">
                <a:solidFill>
                  <a:srgbClr val="0070C0"/>
                </a:solidFill>
                <a:prstDash val="sysDash"/>
              </a:ln>
              <a:effectLst/>
            </c:spPr>
            <c:trendlineType val="linear"/>
            <c:dispRSqr val="0"/>
            <c:dispEq val="0"/>
          </c:trendline>
          <c:xVal>
            <c:numRef>
              <c:f>'Metal Data for SAS'!$V$2:$V$57</c:f>
              <c:numCache>
                <c:formatCode>0.000</c:formatCode>
                <c:ptCount val="56"/>
                <c:pt idx="0">
                  <c:v>3.6774138343223059E-2</c:v>
                </c:pt>
                <c:pt idx="1">
                  <c:v>5.5976619958127638E-2</c:v>
                </c:pt>
                <c:pt idx="2">
                  <c:v>7.4374030101884439E-2</c:v>
                </c:pt>
                <c:pt idx="3">
                  <c:v>7.4926243762930431E-2</c:v>
                </c:pt>
                <c:pt idx="4">
                  <c:v>4.5273216382573665E-2</c:v>
                </c:pt>
                <c:pt idx="5">
                  <c:v>5.4044867128092963E-2</c:v>
                </c:pt>
                <c:pt idx="6">
                  <c:v>0.10452438245835419</c:v>
                </c:pt>
                <c:pt idx="7">
                  <c:v>7.5188304178221893E-2</c:v>
                </c:pt>
                <c:pt idx="8">
                  <c:v>0.11424027533568</c:v>
                </c:pt>
                <c:pt idx="9">
                  <c:v>8.1219312254621895E-2</c:v>
                </c:pt>
                <c:pt idx="10">
                  <c:v>0.192939207735394</c:v>
                </c:pt>
                <c:pt idx="11">
                  <c:v>5.4767749558544722E-2</c:v>
                </c:pt>
                <c:pt idx="12">
                  <c:v>3.7228126770433009E-2</c:v>
                </c:pt>
                <c:pt idx="13">
                  <c:v>2.3727667338437307E-2</c:v>
                </c:pt>
                <c:pt idx="14">
                  <c:v>0.22676576957587083</c:v>
                </c:pt>
                <c:pt idx="15">
                  <c:v>7.5501535225694513E-2</c:v>
                </c:pt>
                <c:pt idx="16">
                  <c:v>0.17222178700739191</c:v>
                </c:pt>
                <c:pt idx="17">
                  <c:v>7.3682487170148386E-2</c:v>
                </c:pt>
                <c:pt idx="18">
                  <c:v>5.5227656777129798E-2</c:v>
                </c:pt>
                <c:pt idx="19">
                  <c:v>8.1252976043576897E-2</c:v>
                </c:pt>
                <c:pt idx="20">
                  <c:v>7.2437430417601187E-2</c:v>
                </c:pt>
                <c:pt idx="21">
                  <c:v>2.9681011553604891E-2</c:v>
                </c:pt>
                <c:pt idx="22">
                  <c:v>5.256739731331659E-2</c:v>
                </c:pt>
                <c:pt idx="23">
                  <c:v>8.9697362859638391E-2</c:v>
                </c:pt>
                <c:pt idx="24">
                  <c:v>7.4748645427753294E-2</c:v>
                </c:pt>
                <c:pt idx="25">
                  <c:v>5.7455538017385288E-2</c:v>
                </c:pt>
                <c:pt idx="26">
                  <c:v>0.1786214402729806</c:v>
                </c:pt>
                <c:pt idx="27">
                  <c:v>3.9571825361351697E-2</c:v>
                </c:pt>
                <c:pt idx="28">
                  <c:v>8.1223306230219297E-2</c:v>
                </c:pt>
                <c:pt idx="29">
                  <c:v>5.2508984742504573E-2</c:v>
                </c:pt>
                <c:pt idx="30">
                  <c:v>5.0796409364589769E-2</c:v>
                </c:pt>
                <c:pt idx="31">
                  <c:v>5.6665386330845266E-2</c:v>
                </c:pt>
                <c:pt idx="32">
                  <c:v>6.2608639957560969E-2</c:v>
                </c:pt>
                <c:pt idx="33">
                  <c:v>0.1544607070978096</c:v>
                </c:pt>
                <c:pt idx="34">
                  <c:v>6.0688744053367508E-2</c:v>
                </c:pt>
                <c:pt idx="35">
                  <c:v>8.7347553914886106E-2</c:v>
                </c:pt>
                <c:pt idx="36">
                  <c:v>3.2079500080887641E-2</c:v>
                </c:pt>
                <c:pt idx="37">
                  <c:v>0</c:v>
                </c:pt>
                <c:pt idx="38">
                  <c:v>8.5914610552104087E-2</c:v>
                </c:pt>
                <c:pt idx="39">
                  <c:v>6.0958691477327742E-2</c:v>
                </c:pt>
                <c:pt idx="40">
                  <c:v>5.0645840099930117E-2</c:v>
                </c:pt>
                <c:pt idx="41">
                  <c:v>0.11635123997578271</c:v>
                </c:pt>
                <c:pt idx="42">
                  <c:v>3.2841122103548392E-2</c:v>
                </c:pt>
                <c:pt idx="43">
                  <c:v>8.3276171702587998E-2</c:v>
                </c:pt>
                <c:pt idx="44">
                  <c:v>8.4173139076837628E-2</c:v>
                </c:pt>
                <c:pt idx="45">
                  <c:v>0.15060237021929226</c:v>
                </c:pt>
                <c:pt idx="46">
                  <c:v>4.4593428995018052E-2</c:v>
                </c:pt>
                <c:pt idx="47">
                  <c:v>3.7524735135281893E-2</c:v>
                </c:pt>
                <c:pt idx="48">
                  <c:v>8.7751049914286464E-2</c:v>
                </c:pt>
                <c:pt idx="49">
                  <c:v>7.6405967037577266E-2</c:v>
                </c:pt>
                <c:pt idx="50">
                  <c:v>4.3537278831537615E-2</c:v>
                </c:pt>
                <c:pt idx="51">
                  <c:v>6.777993496763951E-2</c:v>
                </c:pt>
                <c:pt idx="52">
                  <c:v>7.106007473299629E-2</c:v>
                </c:pt>
                <c:pt idx="53">
                  <c:v>5.6672987421855746E-2</c:v>
                </c:pt>
                <c:pt idx="54">
                  <c:v>5.1547352347768617E-2</c:v>
                </c:pt>
                <c:pt idx="55">
                  <c:v>5.7635095034354086E-2</c:v>
                </c:pt>
              </c:numCache>
            </c:numRef>
          </c:xVal>
          <c:yVal>
            <c:numRef>
              <c:f>'Metal Data for SAS'!$Z$2:$Z$57</c:f>
              <c:numCache>
                <c:formatCode>0.000</c:formatCode>
                <c:ptCount val="56"/>
                <c:pt idx="0">
                  <c:v>7.0593225605487904E-3</c:v>
                </c:pt>
                <c:pt idx="1">
                  <c:v>7.1963490666240902E-3</c:v>
                </c:pt>
                <c:pt idx="2">
                  <c:v>4.7056719392198337E-3</c:v>
                </c:pt>
                <c:pt idx="3">
                  <c:v>1.1460584547151891E-2</c:v>
                </c:pt>
                <c:pt idx="4">
                  <c:v>5.4826991399399908E-3</c:v>
                </c:pt>
                <c:pt idx="5">
                  <c:v>5.3912087289553099E-3</c:v>
                </c:pt>
                <c:pt idx="6">
                  <c:v>7.7692261888157406E-3</c:v>
                </c:pt>
                <c:pt idx="7">
                  <c:v>5.58290741105987E-3</c:v>
                </c:pt>
                <c:pt idx="8">
                  <c:v>8.2072821870646708E-3</c:v>
                </c:pt>
                <c:pt idx="9">
                  <c:v>6.0159666019725701E-3</c:v>
                </c:pt>
                <c:pt idx="10">
                  <c:v>8.0083439345371606E-3</c:v>
                </c:pt>
                <c:pt idx="11">
                  <c:v>4.1468539492879571E-3</c:v>
                </c:pt>
                <c:pt idx="12">
                  <c:v>5.4987494024068594E-3</c:v>
                </c:pt>
                <c:pt idx="13">
                  <c:v>7.2944901111405393E-3</c:v>
                </c:pt>
                <c:pt idx="14">
                  <c:v>1.8802476071240741E-2</c:v>
                </c:pt>
                <c:pt idx="16">
                  <c:v>7.9807439750525493E-3</c:v>
                </c:pt>
                <c:pt idx="17">
                  <c:v>4.0658369634689346E-3</c:v>
                </c:pt>
                <c:pt idx="18">
                  <c:v>3.9193529775013707E-3</c:v>
                </c:pt>
                <c:pt idx="19">
                  <c:v>6.0835684584464166E-2</c:v>
                </c:pt>
                <c:pt idx="20">
                  <c:v>5.0080395879225801E-3</c:v>
                </c:pt>
                <c:pt idx="21">
                  <c:v>6.7974095511580904E-3</c:v>
                </c:pt>
                <c:pt idx="22">
                  <c:v>4.1905916522483513E-3</c:v>
                </c:pt>
                <c:pt idx="24">
                  <c:v>6.3264189749492966E-2</c:v>
                </c:pt>
                <c:pt idx="25">
                  <c:v>4.9480826212338772E-3</c:v>
                </c:pt>
                <c:pt idx="26">
                  <c:v>1.3089027619993601E-3</c:v>
                </c:pt>
                <c:pt idx="30">
                  <c:v>3.8037969587825849E-3</c:v>
                </c:pt>
                <c:pt idx="31">
                  <c:v>5.8577319633163552E-3</c:v>
                </c:pt>
                <c:pt idx="32">
                  <c:v>2.8333488684096899E-3</c:v>
                </c:pt>
                <c:pt idx="33">
                  <c:v>9.5817096431110096E-3</c:v>
                </c:pt>
                <c:pt idx="34">
                  <c:v>1.0014199788874401E-2</c:v>
                </c:pt>
                <c:pt idx="35">
                  <c:v>9.2929466239132404E-3</c:v>
                </c:pt>
                <c:pt idx="37">
                  <c:v>3.5639498079548899E-3</c:v>
                </c:pt>
                <c:pt idx="38">
                  <c:v>8.8192945032600899E-3</c:v>
                </c:pt>
                <c:pt idx="39">
                  <c:v>4.8010769692791999E-3</c:v>
                </c:pt>
                <c:pt idx="41">
                  <c:v>6.3549405318118106E-3</c:v>
                </c:pt>
                <c:pt idx="42">
                  <c:v>1.4636852665830752E-2</c:v>
                </c:pt>
                <c:pt idx="43">
                  <c:v>9.5933410409091233E-3</c:v>
                </c:pt>
                <c:pt idx="44">
                  <c:v>5.34396423817525E-3</c:v>
                </c:pt>
                <c:pt idx="45">
                  <c:v>7.0562425399262494E-3</c:v>
                </c:pt>
                <c:pt idx="46">
                  <c:v>3.6591541094119001E-3</c:v>
                </c:pt>
                <c:pt idx="48">
                  <c:v>1.3719169011235099E-3</c:v>
                </c:pt>
                <c:pt idx="51">
                  <c:v>6.5692670039533387E-3</c:v>
                </c:pt>
                <c:pt idx="53">
                  <c:v>0</c:v>
                </c:pt>
                <c:pt idx="54">
                  <c:v>3.7490410146134899E-3</c:v>
                </c:pt>
                <c:pt idx="55">
                  <c:v>2.6082215144461892E-3</c:v>
                </c:pt>
              </c:numCache>
            </c:numRef>
          </c:yVal>
          <c:smooth val="0"/>
        </c:ser>
        <c:ser>
          <c:idx val="1"/>
          <c:order val="1"/>
          <c:tx>
            <c:v>Average</c:v>
          </c:tx>
          <c:spPr>
            <a:ln w="28575">
              <a:noFill/>
            </a:ln>
          </c:spPr>
          <c:marker>
            <c:symbol val="square"/>
            <c:size val="5"/>
            <c:spPr>
              <a:solidFill>
                <a:schemeClr val="accent2"/>
              </a:solidFill>
              <a:ln w="9525">
                <a:solidFill>
                  <a:schemeClr val="accent2"/>
                </a:solidFill>
              </a:ln>
              <a:effectLst/>
            </c:spPr>
          </c:marker>
          <c:trendline>
            <c:spPr>
              <a:ln w="19050" cap="rnd">
                <a:solidFill>
                  <a:srgbClr val="C00000"/>
                </a:solidFill>
                <a:prstDash val="sysDash"/>
              </a:ln>
              <a:effectLst/>
            </c:spPr>
            <c:trendlineType val="linear"/>
            <c:dispRSqr val="0"/>
            <c:dispEq val="0"/>
          </c:trendline>
          <c:xVal>
            <c:numRef>
              <c:f>'Metal Data for SAS'!$AA$2:$AA$57</c:f>
              <c:numCache>
                <c:formatCode>0.000</c:formatCode>
                <c:ptCount val="56"/>
                <c:pt idx="0">
                  <c:v>4.6077583401032983E-2</c:v>
                </c:pt>
                <c:pt idx="1">
                  <c:v>6.3333418308848213E-2</c:v>
                </c:pt>
                <c:pt idx="2">
                  <c:v>9.0473593114157952E-2</c:v>
                </c:pt>
                <c:pt idx="3">
                  <c:v>8.3329404427614898E-2</c:v>
                </c:pt>
                <c:pt idx="4">
                  <c:v>5.3075297132996156E-2</c:v>
                </c:pt>
                <c:pt idx="5">
                  <c:v>4.9765729052530065E-2</c:v>
                </c:pt>
                <c:pt idx="6">
                  <c:v>9.4332016078666953E-2</c:v>
                </c:pt>
                <c:pt idx="7">
                  <c:v>6.6704892265926546E-2</c:v>
                </c:pt>
                <c:pt idx="8">
                  <c:v>0.12020869867216699</c:v>
                </c:pt>
                <c:pt idx="9">
                  <c:v>9.3600116918218096E-2</c:v>
                </c:pt>
                <c:pt idx="10">
                  <c:v>0.18256218408943931</c:v>
                </c:pt>
                <c:pt idx="11">
                  <c:v>6.1796589676703297E-2</c:v>
                </c:pt>
                <c:pt idx="12">
                  <c:v>3.8487236724597154E-2</c:v>
                </c:pt>
                <c:pt idx="13">
                  <c:v>2.383215528402571E-2</c:v>
                </c:pt>
                <c:pt idx="14">
                  <c:v>0.18895113961273352</c:v>
                </c:pt>
                <c:pt idx="15">
                  <c:v>7.5501535225694513E-2</c:v>
                </c:pt>
                <c:pt idx="16">
                  <c:v>0.17591568947186112</c:v>
                </c:pt>
                <c:pt idx="17">
                  <c:v>6.8148190321159027E-2</c:v>
                </c:pt>
                <c:pt idx="18">
                  <c:v>4.6790907471121183E-2</c:v>
                </c:pt>
                <c:pt idx="19">
                  <c:v>6.7134754311474504E-2</c:v>
                </c:pt>
                <c:pt idx="20">
                  <c:v>7.7158945298200748E-2</c:v>
                </c:pt>
                <c:pt idx="21">
                  <c:v>3.0950753960721493E-2</c:v>
                </c:pt>
                <c:pt idx="22">
                  <c:v>5.0483545789763717E-2</c:v>
                </c:pt>
                <c:pt idx="23">
                  <c:v>8.9697362859638391E-2</c:v>
                </c:pt>
                <c:pt idx="24">
                  <c:v>4.5366524605865405E-2</c:v>
                </c:pt>
                <c:pt idx="25">
                  <c:v>5.7203070810624743E-2</c:v>
                </c:pt>
                <c:pt idx="26">
                  <c:v>0.1436291603762965</c:v>
                </c:pt>
                <c:pt idx="27">
                  <c:v>5.4656786983382402E-2</c:v>
                </c:pt>
                <c:pt idx="28">
                  <c:v>8.1223306230219297E-2</c:v>
                </c:pt>
                <c:pt idx="29">
                  <c:v>5.1768462472536234E-2</c:v>
                </c:pt>
                <c:pt idx="30">
                  <c:v>5.0123057858680597E-2</c:v>
                </c:pt>
                <c:pt idx="31">
                  <c:v>4.8472218548400517E-2</c:v>
                </c:pt>
                <c:pt idx="32">
                  <c:v>5.9710094874794159E-2</c:v>
                </c:pt>
                <c:pt idx="33">
                  <c:v>0.1565243398503311</c:v>
                </c:pt>
                <c:pt idx="34">
                  <c:v>7.5289547246530114E-2</c:v>
                </c:pt>
                <c:pt idx="35">
                  <c:v>7.8101018714084799E-2</c:v>
                </c:pt>
                <c:pt idx="36">
                  <c:v>3.5761515012174346E-2</c:v>
                </c:pt>
                <c:pt idx="38">
                  <c:v>7.9377047157377686E-2</c:v>
                </c:pt>
                <c:pt idx="39">
                  <c:v>7.8442227038426668E-2</c:v>
                </c:pt>
                <c:pt idx="40">
                  <c:v>5.1858463358617879E-2</c:v>
                </c:pt>
                <c:pt idx="41">
                  <c:v>9.9194507593442852E-2</c:v>
                </c:pt>
                <c:pt idx="42">
                  <c:v>3.4432056760530093E-2</c:v>
                </c:pt>
                <c:pt idx="43">
                  <c:v>0.11294742043324932</c:v>
                </c:pt>
                <c:pt idx="44">
                  <c:v>8.7545418867337924E-2</c:v>
                </c:pt>
                <c:pt idx="45">
                  <c:v>0.12680533942052066</c:v>
                </c:pt>
                <c:pt idx="46">
                  <c:v>4.121448888855983E-2</c:v>
                </c:pt>
                <c:pt idx="47">
                  <c:v>3.6196251545866941E-2</c:v>
                </c:pt>
                <c:pt idx="48">
                  <c:v>8.0968336229088528E-2</c:v>
                </c:pt>
                <c:pt idx="49">
                  <c:v>7.6405967037577266E-2</c:v>
                </c:pt>
                <c:pt idx="50">
                  <c:v>4.0517565940480976E-2</c:v>
                </c:pt>
                <c:pt idx="51">
                  <c:v>7.3321590262371492E-2</c:v>
                </c:pt>
                <c:pt idx="52">
                  <c:v>6.8300977458472245E-2</c:v>
                </c:pt>
                <c:pt idx="53">
                  <c:v>5.9876997201252058E-2</c:v>
                </c:pt>
                <c:pt idx="54">
                  <c:v>5.3023440532546581E-2</c:v>
                </c:pt>
                <c:pt idx="55">
                  <c:v>5.6730661391339123E-2</c:v>
                </c:pt>
              </c:numCache>
            </c:numRef>
          </c:xVal>
          <c:yVal>
            <c:numRef>
              <c:f>'Metal Data for SAS'!$Z$2:$Z$57</c:f>
              <c:numCache>
                <c:formatCode>0.000</c:formatCode>
                <c:ptCount val="56"/>
                <c:pt idx="0">
                  <c:v>7.0593225605487904E-3</c:v>
                </c:pt>
                <c:pt idx="1">
                  <c:v>7.1963490666240902E-3</c:v>
                </c:pt>
                <c:pt idx="2">
                  <c:v>4.7056719392198337E-3</c:v>
                </c:pt>
                <c:pt idx="3">
                  <c:v>1.1460584547151891E-2</c:v>
                </c:pt>
                <c:pt idx="4">
                  <c:v>5.4826991399399908E-3</c:v>
                </c:pt>
                <c:pt idx="5">
                  <c:v>5.3912087289553099E-3</c:v>
                </c:pt>
                <c:pt idx="6">
                  <c:v>7.7692261888157406E-3</c:v>
                </c:pt>
                <c:pt idx="7">
                  <c:v>5.58290741105987E-3</c:v>
                </c:pt>
                <c:pt idx="8">
                  <c:v>8.2072821870646708E-3</c:v>
                </c:pt>
                <c:pt idx="9">
                  <c:v>6.0159666019725701E-3</c:v>
                </c:pt>
                <c:pt idx="10">
                  <c:v>8.0083439345371606E-3</c:v>
                </c:pt>
                <c:pt idx="11">
                  <c:v>4.1468539492879571E-3</c:v>
                </c:pt>
                <c:pt idx="12">
                  <c:v>5.4987494024068594E-3</c:v>
                </c:pt>
                <c:pt idx="13">
                  <c:v>7.2944901111405393E-3</c:v>
                </c:pt>
                <c:pt idx="14">
                  <c:v>1.8802476071240741E-2</c:v>
                </c:pt>
                <c:pt idx="16">
                  <c:v>7.9807439750525493E-3</c:v>
                </c:pt>
                <c:pt idx="17">
                  <c:v>4.0658369634689346E-3</c:v>
                </c:pt>
                <c:pt idx="18">
                  <c:v>3.9193529775013707E-3</c:v>
                </c:pt>
                <c:pt idx="19">
                  <c:v>6.0835684584464166E-2</c:v>
                </c:pt>
                <c:pt idx="20">
                  <c:v>5.0080395879225801E-3</c:v>
                </c:pt>
                <c:pt idx="21">
                  <c:v>6.7974095511580904E-3</c:v>
                </c:pt>
                <c:pt idx="22">
                  <c:v>4.1905916522483513E-3</c:v>
                </c:pt>
                <c:pt idx="24">
                  <c:v>6.3264189749492966E-2</c:v>
                </c:pt>
                <c:pt idx="25">
                  <c:v>4.9480826212338772E-3</c:v>
                </c:pt>
                <c:pt idx="26">
                  <c:v>1.3089027619993601E-3</c:v>
                </c:pt>
                <c:pt idx="30">
                  <c:v>3.8037969587825849E-3</c:v>
                </c:pt>
                <c:pt idx="31">
                  <c:v>5.8577319633163552E-3</c:v>
                </c:pt>
                <c:pt idx="32">
                  <c:v>2.8333488684096899E-3</c:v>
                </c:pt>
                <c:pt idx="33">
                  <c:v>9.5817096431110096E-3</c:v>
                </c:pt>
                <c:pt idx="34">
                  <c:v>1.0014199788874401E-2</c:v>
                </c:pt>
                <c:pt idx="35">
                  <c:v>9.2929466239132404E-3</c:v>
                </c:pt>
                <c:pt idx="37">
                  <c:v>3.5639498079548899E-3</c:v>
                </c:pt>
                <c:pt idx="38">
                  <c:v>8.8192945032600899E-3</c:v>
                </c:pt>
                <c:pt idx="39">
                  <c:v>4.8010769692791999E-3</c:v>
                </c:pt>
                <c:pt idx="41">
                  <c:v>6.3549405318118106E-3</c:v>
                </c:pt>
                <c:pt idx="42">
                  <c:v>1.4636852665830752E-2</c:v>
                </c:pt>
                <c:pt idx="43">
                  <c:v>9.5933410409091233E-3</c:v>
                </c:pt>
                <c:pt idx="44">
                  <c:v>5.34396423817525E-3</c:v>
                </c:pt>
                <c:pt idx="45">
                  <c:v>7.0562425399262494E-3</c:v>
                </c:pt>
                <c:pt idx="46">
                  <c:v>3.6591541094119001E-3</c:v>
                </c:pt>
                <c:pt idx="48">
                  <c:v>1.3719169011235099E-3</c:v>
                </c:pt>
                <c:pt idx="51">
                  <c:v>6.5692670039533387E-3</c:v>
                </c:pt>
                <c:pt idx="53">
                  <c:v>0</c:v>
                </c:pt>
                <c:pt idx="54">
                  <c:v>3.7490410146134899E-3</c:v>
                </c:pt>
                <c:pt idx="55">
                  <c:v>2.6082215144461892E-3</c:v>
                </c:pt>
              </c:numCache>
            </c:numRef>
          </c:yVal>
          <c:smooth val="0"/>
        </c:ser>
        <c:dLbls>
          <c:showLegendKey val="0"/>
          <c:showVal val="0"/>
          <c:showCatName val="0"/>
          <c:showSerName val="0"/>
          <c:showPercent val="0"/>
          <c:showBubbleSize val="0"/>
        </c:dLbls>
        <c:axId val="136183840"/>
        <c:axId val="136184232"/>
      </c:scatterChart>
      <c:valAx>
        <c:axId val="136183840"/>
        <c:scaling>
          <c:orientation val="minMax"/>
        </c:scaling>
        <c:delete val="0"/>
        <c:axPos val="b"/>
        <c:title>
          <c:tx>
            <c:rich>
              <a:bodyPr rot="0" vert="horz"/>
              <a:lstStyle/>
              <a:p>
                <a:pPr>
                  <a:defRPr b="0"/>
                </a:pPr>
                <a:r>
                  <a:rPr lang="en-US" b="0"/>
                  <a:t>Mother Cd (µg/dL)</a:t>
                </a:r>
              </a:p>
            </c:rich>
          </c:tx>
          <c:layout/>
          <c:overlay val="0"/>
          <c:spPr>
            <a:noFill/>
            <a:ln w="25400">
              <a:noFill/>
            </a:ln>
          </c:spPr>
        </c:title>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a:pPr>
            <a:endParaRPr lang="en-US"/>
          </a:p>
        </c:txPr>
        <c:crossAx val="136184232"/>
        <c:crosses val="autoZero"/>
        <c:crossBetween val="midCat"/>
      </c:valAx>
      <c:valAx>
        <c:axId val="136184232"/>
        <c:scaling>
          <c:orientation val="minMax"/>
        </c:scaling>
        <c:delete val="0"/>
        <c:axPos val="l"/>
        <c:title>
          <c:tx>
            <c:rich>
              <a:bodyPr rot="-5400000" vert="horz"/>
              <a:lstStyle/>
              <a:p>
                <a:pPr>
                  <a:defRPr b="0"/>
                </a:pPr>
                <a:r>
                  <a:rPr lang="en-US" b="0"/>
                  <a:t>Coord  Cd (µg/dL)</a:t>
                </a:r>
              </a:p>
            </c:rich>
          </c:tx>
          <c:layout/>
          <c:overlay val="0"/>
          <c:spPr>
            <a:noFill/>
            <a:ln w="25400">
              <a:noFill/>
            </a:ln>
          </c:spPr>
        </c:title>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a:pPr>
            <a:endParaRPr lang="en-US"/>
          </a:p>
        </c:txPr>
        <c:crossAx val="136183840"/>
        <c:crosses val="autoZero"/>
        <c:crossBetween val="midCat"/>
      </c:valAx>
      <c:spPr>
        <a:noFill/>
        <a:ln w="25400">
          <a:noFill/>
        </a:ln>
      </c:spPr>
    </c:plotArea>
    <c:legend>
      <c:legendPos val="r"/>
      <c:legendEntry>
        <c:idx val="2"/>
        <c:delete val="1"/>
      </c:legendEntry>
      <c:legendEntry>
        <c:idx val="3"/>
        <c:delete val="1"/>
      </c:legendEntry>
      <c:layout>
        <c:manualLayout>
          <c:xMode val="edge"/>
          <c:yMode val="edge"/>
          <c:x val="0.77709429976167388"/>
          <c:y val="0.48558542223833917"/>
          <c:w val="0.18638876347506877"/>
          <c:h val="0.16071541057367827"/>
        </c:manualLayout>
      </c:layout>
      <c:overlay val="0"/>
      <c:spPr>
        <a:noFill/>
        <a:ln w="25400">
          <a:noFill/>
        </a:ln>
      </c:spPr>
      <c:txPr>
        <a:bodyPr rot="0" vert="horz"/>
        <a:lstStyle/>
        <a:p>
          <a:pPr>
            <a:defRPr/>
          </a:pPr>
          <a:endParaRPr lang="en-US"/>
        </a:p>
      </c:txPr>
    </c:legend>
    <c:plotVisOnly val="1"/>
    <c:dispBlanksAs val="gap"/>
    <c:showDLblsOverMax val="0"/>
  </c:chart>
  <c:spPr>
    <a:noFill/>
    <a:ln w="9525" cap="flat" cmpd="sng" algn="ctr">
      <a:noFill/>
      <a:round/>
    </a:ln>
    <a:effectLst/>
  </c:spPr>
  <c:txPr>
    <a:bodyPr/>
    <a:lstStyle/>
    <a:p>
      <a:pPr>
        <a:defRPr sz="16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DE987-127A-4A0F-80B5-4AA7DC8EA5D9}" type="datetimeFigureOut">
              <a:rPr lang="en-US" smtClean="0"/>
              <a:t>4/23/2015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76314-E953-4301-89E1-48AF5899F222}" type="slidenum">
              <a:rPr lang="en-US" smtClean="0"/>
              <a:t>‹#›</a:t>
            </a:fld>
            <a:endParaRPr lang="en-US"/>
          </a:p>
        </p:txBody>
      </p:sp>
    </p:spTree>
    <p:extLst>
      <p:ext uri="{BB962C8B-B14F-4D97-AF65-F5344CB8AC3E}">
        <p14:creationId xmlns:p14="http://schemas.microsoft.com/office/powerpoint/2010/main" val="1789408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1</a:t>
            </a:fld>
            <a:endParaRPr lang="en-US"/>
          </a:p>
        </p:txBody>
      </p:sp>
    </p:spTree>
    <p:extLst>
      <p:ext uri="{BB962C8B-B14F-4D97-AF65-F5344CB8AC3E}">
        <p14:creationId xmlns:p14="http://schemas.microsoft.com/office/powerpoint/2010/main" val="3290976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Looking at the logistic</a:t>
            </a:r>
            <a:r>
              <a:rPr lang="en-US" baseline="0" dirty="0" smtClean="0"/>
              <a:t> regression of LH within neonates, the average concentration lack significant point estimates for all metals individually and in combination except for Cadmium. Cadmium showed a protective effect from low LH in neonates , contradictory to the literature. Even when all other metals are included and their contributions accounted for, Cadmium maintains its significance as seen in the table to the right.  After adjustment for additional factors affecting LH levels besides other heavy metals , this significance disappears but only slightly. Speculation on this effect requires knowledge on the placentas natural progression during fetal development in relation to the HPG axis. During the final trimester, the placenta begins </a:t>
            </a:r>
            <a:r>
              <a:rPr lang="en-US" baseline="0" dirty="0" err="1" smtClean="0"/>
              <a:t>oestrogenesis</a:t>
            </a:r>
            <a:r>
              <a:rPr lang="en-US" baseline="0" dirty="0" smtClean="0"/>
              <a:t> that subsequently reduces the amount of trophic hormones released from the pituitary, </a:t>
            </a:r>
            <a:r>
              <a:rPr lang="en-US" baseline="0" dirty="0" err="1" smtClean="0"/>
              <a:t>namly</a:t>
            </a:r>
            <a:r>
              <a:rPr lang="en-US" baseline="0" dirty="0" smtClean="0"/>
              <a:t> LH in this case. Cadmium has been shown to reduce the placentas ability to produce effector hormones that propagate this natural relationship. Cadmiums ability protect from low LH in neonates would not be surprising if this were the case. </a:t>
            </a:r>
          </a:p>
        </p:txBody>
      </p:sp>
      <p:sp>
        <p:nvSpPr>
          <p:cNvPr id="4" name="Slide Number Placeholder 3"/>
          <p:cNvSpPr>
            <a:spLocks noGrp="1"/>
          </p:cNvSpPr>
          <p:nvPr>
            <p:ph type="sldNum" sz="quarter" idx="10"/>
          </p:nvPr>
        </p:nvSpPr>
        <p:spPr/>
        <p:txBody>
          <a:bodyPr/>
          <a:lstStyle/>
          <a:p>
            <a:fld id="{F9076314-E953-4301-89E1-48AF5899F222}" type="slidenum">
              <a:rPr lang="en-US" smtClean="0"/>
              <a:t>11</a:t>
            </a:fld>
            <a:endParaRPr lang="en-US"/>
          </a:p>
        </p:txBody>
      </p:sp>
    </p:spTree>
    <p:extLst>
      <p:ext uri="{BB962C8B-B14F-4D97-AF65-F5344CB8AC3E}">
        <p14:creationId xmlns:p14="http://schemas.microsoft.com/office/powerpoint/2010/main" val="154517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Anthropometrics</a:t>
            </a:r>
            <a:r>
              <a:rPr lang="en-US" baseline="0" dirty="0" smtClean="0"/>
              <a:t> where assessed through linear and logistic regression with a majority of estimates not showing significance. What is shown here are two of six tables used to characterize neonatal anthropometrics and HM exposure during pregnancy. Only bodyweight showed significant estimates. Arsenic showed a significant negative effect in decreasing body weight before adjustment. After adjustment, this significant result was lost. Inherently, this result is found when considering the earliest time point instead of the average concentration over pregnancy. There are two explanations for this finding. One would be pure chance that this could occur in this dataset which is possible with the number of tests performed lacking adjustment. Second could be differences in susceptibility based on the time of exposure in pregnancy.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12</a:t>
            </a:fld>
            <a:endParaRPr lang="en-US"/>
          </a:p>
        </p:txBody>
      </p:sp>
    </p:spTree>
    <p:extLst>
      <p:ext uri="{BB962C8B-B14F-4D97-AF65-F5344CB8AC3E}">
        <p14:creationId xmlns:p14="http://schemas.microsoft.com/office/powerpoint/2010/main" val="1231489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study was originally planned to study the effects of DAPs exposure during pregnancy on neurodevelopment in children and its lasting effects. This arm of the study was not considered when collecting samples and data. This lack of focus for metal collection and hormone measurement may greatly affect results but is likely to be non-differential in nature. Additionally, this was only a pilot to suggest relationships and not develop conclusions. When considering timing, sample collection of metals, and collection of hormones this study may not have been appropriate to adequately answer our question. Taking media from fetal circulation during the second trimester could answer the question of leads affect on the HPG axis or inversely taking samples six months after birth could also be used to answer this question. Then finally, only one hormone was collected to measure this relationship which could be easily affected by other chemical exposures besides HMs or DAPs. Many mothers worked until term and could have easily increased the exposure milieu that is experienced by the fetus as well as their own HPG axis. Addition of more hormones within this axis would overcome this challenge and greatly increase our descriptive ability of HMs effect.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13</a:t>
            </a:fld>
            <a:endParaRPr lang="en-US"/>
          </a:p>
        </p:txBody>
      </p:sp>
    </p:spTree>
    <p:extLst>
      <p:ext uri="{BB962C8B-B14F-4D97-AF65-F5344CB8AC3E}">
        <p14:creationId xmlns:p14="http://schemas.microsoft.com/office/powerpoint/2010/main" val="778667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Direct</a:t>
            </a:r>
            <a:r>
              <a:rPr lang="en-US" baseline="0" dirty="0" smtClean="0"/>
              <a:t> and indirect exposure can have differing effects on the natural release of hormones from the HPG axis as seen with the ability to cross the placenta. Lead, Arsenic and Mercury do have the ability to cross but not completely. Cadmium however lacked this ability and as we have seen this is still important in modulating hormone release. Additionally, we have seen different comparisons of time of exposure yields different results. Cadmium over the duration of pregnancy showed a protective effect from low LH at birth in neonates, whereas, Arsenic showed effect on bodyweight only from the earliest HM concentration in mothers. Time of exposure is also important when considering effects varying across heavy metals. Lead has been shown to have neurotoxic effects that are important through the first trimester. Lastly, we need to consider the larger picture. Cadmium may be considered protective from low LH but what effect will this have on puberty let alone health outcomes. This is the second study looking at the effect of HMs on the specific hormones of the HPG axis but the first that has begun to characterize this relationship at birth. Lead has been shown to decrease the amount LH within per-pubertal girls and subsequently associated with later menarche. Results here would not coincide with this previous study as well as our hypothesis but suggests that cadmium merits further research beyond the scope of what this study can capture.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14</a:t>
            </a:fld>
            <a:endParaRPr lang="en-US"/>
          </a:p>
        </p:txBody>
      </p:sp>
    </p:spTree>
    <p:extLst>
      <p:ext uri="{BB962C8B-B14F-4D97-AF65-F5344CB8AC3E}">
        <p14:creationId xmlns:p14="http://schemas.microsoft.com/office/powerpoint/2010/main" val="2405807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Onset of puberty, or</a:t>
            </a:r>
            <a:r>
              <a:rPr lang="en-US" baseline="0" dirty="0" smtClean="0"/>
              <a:t> the </a:t>
            </a:r>
            <a:r>
              <a:rPr lang="en-US" dirty="0" smtClean="0"/>
              <a:t>time</a:t>
            </a:r>
            <a:r>
              <a:rPr lang="en-US" baseline="0" dirty="0" smtClean="0"/>
              <a:t> when adolescents proceed through sexual development, has become a contested subject. Health Outcomes for when the onset of puberty begins have been studied and shown that precocious puberty, or earlier onset of puberty, increases the risk of behavioral disorders in girls in later life and for boys increases risk of testicular cancer. Inversely, delayed puberty has shown increases in bone fragility for girls in later life and increased substance abuse rates in boys later in life. Understanding what creates this variability in the onset of puberty in both sexes is important for understanding risk factors and risk behaviors in each gender as they age. Currently it is believed that 70-80% of this variation can be explained through genetic differences but the remainder of pubertal onset is less characterized. Additional factors dictating this variability has been hypothesized to be attributed to the environmental exposures during infancy and adolescence, such as diet and exogenous chemical exposures.</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2</a:t>
            </a:fld>
            <a:endParaRPr lang="en-US"/>
          </a:p>
        </p:txBody>
      </p:sp>
    </p:spTree>
    <p:extLst>
      <p:ext uri="{BB962C8B-B14F-4D97-AF65-F5344CB8AC3E}">
        <p14:creationId xmlns:p14="http://schemas.microsoft.com/office/powerpoint/2010/main" val="3211501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a:t>
            </a:r>
            <a:r>
              <a:rPr lang="en-US" baseline="0" dirty="0" smtClean="0"/>
              <a:t> exogenous chemicals have been shown to modulation timing of puberty such as PCBs, DDE, and HMs. Lead has the largest focus of research in understanding HMs relationship with the onset of puberty. Through cross sectional and long term cohorts, higher blood lead concentrations has resulted in delayed tanner scale progression in boys and age of menarche in girls. The mode of action of lead on modulation of pubertal onset has been hypothesized to progress through interference of the normal HPG axis function. In addition to a hypothesized mode of action, timing of exposure has been shown to be important. Animals dosed during weaning compared to animals dosed during gestation showed no decrease in pubertal timing. Understanding this in a human context, The HPG begins activity during the second trimester of fetal development as seen in this simple representation. This proposes a possible window of susceptibility during early life where exposure to heavy metals during fetal development may have lasting consequences associated with onset of puberty and subsequent risk factors.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4</a:t>
            </a:fld>
            <a:endParaRPr lang="en-US"/>
          </a:p>
        </p:txBody>
      </p:sp>
    </p:spTree>
    <p:extLst>
      <p:ext uri="{BB962C8B-B14F-4D97-AF65-F5344CB8AC3E}">
        <p14:creationId xmlns:p14="http://schemas.microsoft.com/office/powerpoint/2010/main" val="298401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main objective</a:t>
            </a:r>
            <a:r>
              <a:rPr lang="en-US" baseline="0" dirty="0" smtClean="0"/>
              <a:t> of this study is to further characterize the relationship between maternal HM exposure during pregnancy and resulting outcomes in neonates. </a:t>
            </a:r>
            <a:r>
              <a:rPr lang="en-US" dirty="0" smtClean="0"/>
              <a:t>Our</a:t>
            </a:r>
            <a:r>
              <a:rPr lang="en-US" baseline="0" dirty="0" smtClean="0"/>
              <a:t> primary hypothesis then focuses on the change in function of the HPG axis when exposed to HMs. We believe that higher maternal exposure to HMs will decrease the amount of trophic hormone Luteinizing Hormone within neonates. Our Secondary hypothesis will focus on HM exposure and anthropometrics. We believe that higher maternal HM exposure will result in lower body weight, body length and head circumference in neonates. </a:t>
            </a:r>
            <a:endParaRPr lang="en-US" dirty="0" smtClean="0"/>
          </a:p>
          <a:p>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5</a:t>
            </a:fld>
            <a:endParaRPr lang="en-US"/>
          </a:p>
        </p:txBody>
      </p:sp>
    </p:spTree>
    <p:extLst>
      <p:ext uri="{BB962C8B-B14F-4D97-AF65-F5344CB8AC3E}">
        <p14:creationId xmlns:p14="http://schemas.microsoft.com/office/powerpoint/2010/main" val="27525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question is aimed at understanding the environmental risk factors that propagate</a:t>
            </a:r>
            <a:r>
              <a:rPr lang="en-US" baseline="0" dirty="0" smtClean="0"/>
              <a:t> the cycle of environmental health disparity. Specifically, we hope to characterize environmental hazards that impoverished mothers are exposed too during their working lives and see what those exposure effects on a developing fetus will have. Most of the mothers are required to continue work throughout their full terms to maintain their lifestyles. This continues environmental exposures to heavy metals and other contaminates that may have long lasting effects on the development and future of their children. With this relationship characterized, we hope to use this information to prepare educational material and interventions to prevent harmful exposures to stop the cycle of environmental heavy metal exposure thus allowing children of this population to thrive in their later lives.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6</a:t>
            </a:fld>
            <a:endParaRPr lang="en-US"/>
          </a:p>
        </p:txBody>
      </p:sp>
    </p:spTree>
    <p:extLst>
      <p:ext uri="{BB962C8B-B14F-4D97-AF65-F5344CB8AC3E}">
        <p14:creationId xmlns:p14="http://schemas.microsoft.com/office/powerpoint/2010/main" val="3815254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help us answer this question, 56 mothers were recruited from an antenatal clinic in Chiang Mai, Thailand. All of which where agricultural workers and all were below the poverty line of Thailand. All of these women were agricultural workers and below the poverty line in Thailand. We collected three maternal blood and eight maternal urine samples throughout follow-up. Umbilical cord blood was taken at parturition and a urine sample was collected through application of a collection bag for the first week of life. Anthropometric measurements were collected through medical record review after birth.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7</a:t>
            </a:fld>
            <a:endParaRPr lang="en-US"/>
          </a:p>
        </p:txBody>
      </p:sp>
    </p:spTree>
    <p:extLst>
      <p:ext uri="{BB962C8B-B14F-4D97-AF65-F5344CB8AC3E}">
        <p14:creationId xmlns:p14="http://schemas.microsoft.com/office/powerpoint/2010/main" val="192569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8</a:t>
            </a:fld>
            <a:endParaRPr lang="en-US"/>
          </a:p>
        </p:txBody>
      </p:sp>
    </p:spTree>
    <p:extLst>
      <p:ext uri="{BB962C8B-B14F-4D97-AF65-F5344CB8AC3E}">
        <p14:creationId xmlns:p14="http://schemas.microsoft.com/office/powerpoint/2010/main" val="1653604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Maternal HM concentrations where assessed for correlation to neonatal HM concentrations.</a:t>
            </a:r>
            <a:r>
              <a:rPr lang="en-US" baseline="0" dirty="0" smtClean="0"/>
              <a:t> This was assessed for the</a:t>
            </a:r>
            <a:r>
              <a:rPr lang="en-US" dirty="0" smtClean="0"/>
              <a:t> earliest time point of blood metal concentration, seen here in</a:t>
            </a:r>
            <a:r>
              <a:rPr lang="en-US" baseline="0" dirty="0" smtClean="0"/>
              <a:t> blue,</a:t>
            </a:r>
            <a:r>
              <a:rPr lang="en-US" dirty="0" smtClean="0"/>
              <a:t> as well as the average concentration over pregnancy</a:t>
            </a:r>
            <a:r>
              <a:rPr lang="en-US" baseline="0" dirty="0" smtClean="0"/>
              <a:t> with the average of three maternal blood sample, seen in red. Maternal average concentration showed no difference between time point and was used for subsequent </a:t>
            </a:r>
            <a:r>
              <a:rPr lang="en-US" baseline="0" dirty="0" err="1" smtClean="0"/>
              <a:t>Pearsons</a:t>
            </a:r>
            <a:r>
              <a:rPr lang="en-US" baseline="0" dirty="0" smtClean="0"/>
              <a:t> correlation. Maternal average concentration was a greater predictor of neonatal HM concentration than the earliest maternal concentration for Lead. This was to be expected with </a:t>
            </a:r>
            <a:r>
              <a:rPr lang="en-US" baseline="0" dirty="0" err="1" smtClean="0"/>
              <a:t>Pbs</a:t>
            </a:r>
            <a:r>
              <a:rPr lang="en-US" baseline="0" dirty="0" smtClean="0"/>
              <a:t> metals ability to traverse the placental barrier as well as the average concentration and an underlying higher correlation between closer time points. Maternal Cadmium, however, lacked the ability to cross the placental barrier and would be expected to have a low neonatal concentration regardless of the time point used for correlation. </a:t>
            </a:r>
            <a:endParaRPr lang="en-US" dirty="0" smtClean="0"/>
          </a:p>
          <a:p>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9</a:t>
            </a:fld>
            <a:endParaRPr lang="en-US"/>
          </a:p>
        </p:txBody>
      </p:sp>
    </p:spTree>
    <p:extLst>
      <p:ext uri="{BB962C8B-B14F-4D97-AF65-F5344CB8AC3E}">
        <p14:creationId xmlns:p14="http://schemas.microsoft.com/office/powerpoint/2010/main" val="977897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difference between maternal and neonatal concentration was further assessed and</a:t>
            </a:r>
            <a:r>
              <a:rPr lang="en-US" baseline="0" dirty="0" smtClean="0"/>
              <a:t> showed that maternal HM concentration was larger than neonatal concentrations when comparing both earliest time point and average concentration for Lead, with a P-values less than 0.005. This further illustrates the capabilities Leads ability to cross the placental barrier but not completely. What should also be noted is the lower concentration of Cadmium within the earliest time point and average maternal concentration. Any further speculation on the relationship of metal exposure and hormone modulation should note this fact. Lead, Arsenic and mercury do have the ability to directly affect the neonatal HPG axis due to their transfer into fetal circulation. Cadmium on the other hand may have the ability to affect hormone levels through indirect means. </a:t>
            </a:r>
            <a:endParaRPr lang="en-US" dirty="0"/>
          </a:p>
        </p:txBody>
      </p:sp>
      <p:sp>
        <p:nvSpPr>
          <p:cNvPr id="4" name="Slide Number Placeholder 3"/>
          <p:cNvSpPr>
            <a:spLocks noGrp="1"/>
          </p:cNvSpPr>
          <p:nvPr>
            <p:ph type="sldNum" sz="quarter" idx="10"/>
          </p:nvPr>
        </p:nvSpPr>
        <p:spPr/>
        <p:txBody>
          <a:bodyPr/>
          <a:lstStyle/>
          <a:p>
            <a:fld id="{F9076314-E953-4301-89E1-48AF5899F222}" type="slidenum">
              <a:rPr lang="en-US" smtClean="0"/>
              <a:t>10</a:t>
            </a:fld>
            <a:endParaRPr lang="en-US"/>
          </a:p>
        </p:txBody>
      </p:sp>
    </p:spTree>
    <p:extLst>
      <p:ext uri="{BB962C8B-B14F-4D97-AF65-F5344CB8AC3E}">
        <p14:creationId xmlns:p14="http://schemas.microsoft.com/office/powerpoint/2010/main" val="3121767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37117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550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44168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7489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92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1575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0577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75059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9403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02215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99413-A03D-4EC9-BE43-91B7D6F16CDC}" type="datetimeFigureOut">
              <a:rPr lang="en-US">
                <a:solidFill>
                  <a:prstClr val="black">
                    <a:tint val="75000"/>
                  </a:prstClr>
                </a:solidFill>
              </a:rPr>
              <a:pPr/>
              <a:t>4/23/2015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D681FA4-511C-47FB-9727-913FA76A3D66}"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536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4/23/2015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4/23/2015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4/23/2015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4/23/2015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4/23/2015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4/23/2015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4/23/2015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F3A99413-A03D-4EC9-BE43-91B7D6F16CDC}" type="datetimeFigureOut">
              <a:rPr lang="en-US" smtClean="0">
                <a:solidFill>
                  <a:prstClr val="black">
                    <a:tint val="75000"/>
                  </a:prstClr>
                </a:solidFill>
              </a:rPr>
              <a:pPr defTabSz="914400"/>
              <a:t>4/23/2015</a:t>
            </a:fld>
            <a:endParaRPr lang="en-US" smtClean="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smtClean="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4D681FA4-511C-47FB-9727-913FA76A3D66}" type="slidenum">
              <a:rPr lang="en-US" smtClean="0">
                <a:solidFill>
                  <a:prstClr val="black">
                    <a:tint val="75000"/>
                  </a:prstClr>
                </a:solidFill>
              </a:rPr>
              <a:pPr defTabSz="914400"/>
              <a:t>‹#›</a:t>
            </a:fld>
            <a:endParaRPr lang="en-US" smtClean="0">
              <a:solidFill>
                <a:prstClr val="black">
                  <a:tint val="75000"/>
                </a:prstClr>
              </a:solidFill>
            </a:endParaRPr>
          </a:p>
        </p:txBody>
      </p:sp>
    </p:spTree>
    <p:extLst>
      <p:ext uri="{BB962C8B-B14F-4D97-AF65-F5344CB8AC3E}">
        <p14:creationId xmlns:p14="http://schemas.microsoft.com/office/powerpoint/2010/main" val="15795773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179" y="3964874"/>
            <a:ext cx="11373853" cy="2386584"/>
          </a:xfrm>
        </p:spPr>
        <p:txBody>
          <a:bodyPr>
            <a:normAutofit/>
          </a:bodyPr>
          <a:lstStyle/>
          <a:p>
            <a:pPr algn="ctr"/>
            <a:r>
              <a:rPr lang="en-US" sz="4800" i="1" dirty="0"/>
              <a:t>Metal Exposure &amp; Endocrine Modulation: Effects on the Children of Agricultural Working Mothers in Thailand</a:t>
            </a:r>
            <a:endParaRPr lang="en-US" sz="4800" dirty="0"/>
          </a:p>
        </p:txBody>
      </p:sp>
      <p:pic>
        <p:nvPicPr>
          <p:cNvPr id="4" name="Picture 3"/>
          <p:cNvPicPr>
            <a:picLocks noChangeAspect="1"/>
          </p:cNvPicPr>
          <p:nvPr/>
        </p:nvPicPr>
        <p:blipFill>
          <a:blip r:embed="rId3"/>
          <a:stretch>
            <a:fillRect/>
          </a:stretch>
        </p:blipFill>
        <p:spPr>
          <a:xfrm>
            <a:off x="2835352" y="0"/>
            <a:ext cx="5956363" cy="3964874"/>
          </a:xfrm>
          <a:prstGeom prst="rect">
            <a:avLst/>
          </a:prstGeom>
        </p:spPr>
      </p:pic>
    </p:spTree>
    <p:extLst>
      <p:ext uri="{BB962C8B-B14F-4D97-AF65-F5344CB8AC3E}">
        <p14:creationId xmlns:p14="http://schemas.microsoft.com/office/powerpoint/2010/main" val="1192878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44146" y="0"/>
            <a:ext cx="10058400" cy="933450"/>
          </a:xfrm>
        </p:spPr>
        <p:txBody>
          <a:bodyPr/>
          <a:lstStyle/>
          <a:p>
            <a:r>
              <a:rPr lang="en-US" dirty="0" smtClean="0"/>
              <a:t>Exposures and </a:t>
            </a:r>
            <a:r>
              <a:rPr lang="en-US" dirty="0"/>
              <a:t>o</a:t>
            </a:r>
            <a:r>
              <a:rPr lang="en-US" dirty="0" smtClean="0"/>
              <a:t>utcomes distributions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2842354"/>
              </p:ext>
            </p:extLst>
          </p:nvPr>
        </p:nvGraphicFramePr>
        <p:xfrm>
          <a:off x="74140" y="1207350"/>
          <a:ext cx="12070566" cy="4027947"/>
        </p:xfrm>
        <a:graphic>
          <a:graphicData uri="http://schemas.openxmlformats.org/drawingml/2006/table">
            <a:tbl>
              <a:tblPr firstRow="1" firstCol="1" bandRow="1">
                <a:tableStyleId>{5C22544A-7EE6-4342-B048-85BDC9FD1C3A}</a:tableStyleId>
              </a:tblPr>
              <a:tblGrid>
                <a:gridCol w="1581665"/>
                <a:gridCol w="424070"/>
                <a:gridCol w="2354553"/>
                <a:gridCol w="624044"/>
                <a:gridCol w="2061768"/>
                <a:gridCol w="1215394"/>
                <a:gridCol w="476134"/>
                <a:gridCol w="2148675"/>
                <a:gridCol w="1184263"/>
              </a:tblGrid>
              <a:tr h="535745">
                <a:tc gridSpan="9">
                  <a:txBody>
                    <a:bodyPr/>
                    <a:lstStyle/>
                    <a:p>
                      <a:pPr algn="ctr" fontAlgn="b"/>
                      <a:r>
                        <a:rPr lang="en-US" sz="3200" u="none" strike="noStrike" dirty="0" smtClean="0">
                          <a:effectLst/>
                        </a:rPr>
                        <a:t>Metal</a:t>
                      </a:r>
                      <a:r>
                        <a:rPr lang="en-US" sz="3200" u="none" strike="noStrike" baseline="0" dirty="0" smtClean="0">
                          <a:effectLst/>
                        </a:rPr>
                        <a:t> distribution in mothers and neonates</a:t>
                      </a:r>
                      <a:endParaRPr lang="en-US" sz="3200" b="0" i="0" u="none" strike="noStrike" dirty="0">
                        <a:solidFill>
                          <a:srgbClr val="000000"/>
                        </a:solidFill>
                        <a:effectLst/>
                        <a:latin typeface="Calibri" panose="020F0502020204030204" pitchFamily="34"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c hMerge="1">
                  <a:txBody>
                    <a:bodyPr/>
                    <a:lstStyle/>
                    <a:p>
                      <a:pPr algn="l" fontAlgn="b"/>
                      <a:endParaRPr lang="en-US" sz="1600" b="0" i="0" u="none" strike="noStrike" dirty="0">
                        <a:solidFill>
                          <a:srgbClr val="000000"/>
                        </a:solidFill>
                        <a:effectLst/>
                        <a:latin typeface="Calibri" panose="020F0502020204030204" pitchFamily="34" charset="0"/>
                      </a:endParaRPr>
                    </a:p>
                  </a:txBody>
                  <a:tcPr marL="68580" marR="68580" marT="0" marB="0"/>
                </a:tc>
              </a:tr>
              <a:tr h="434764">
                <a:tc>
                  <a:txBody>
                    <a:bodyPr/>
                    <a:lstStyle/>
                    <a:p>
                      <a:pPr algn="l" fontAlgn="b"/>
                      <a:endParaRPr lang="en-US" sz="1000" b="0" i="0" u="none" strike="noStrike" dirty="0">
                        <a:solidFill>
                          <a:srgbClr val="000000"/>
                        </a:solidFill>
                        <a:effectLst/>
                        <a:latin typeface="Calibri" panose="020F0502020204030204" pitchFamily="34" charset="0"/>
                      </a:endParaRPr>
                    </a:p>
                  </a:txBody>
                  <a:tcPr marL="4722" marR="4722" marT="4722" marB="0" anchor="b"/>
                </a:tc>
                <a:tc gridSpan="2">
                  <a:txBody>
                    <a:bodyPr/>
                    <a:lstStyle/>
                    <a:p>
                      <a:pPr algn="ctr"/>
                      <a:r>
                        <a:rPr lang="en-US" sz="2400" dirty="0" smtClean="0"/>
                        <a:t>Neonates</a:t>
                      </a:r>
                      <a:endParaRPr lang="en-US" sz="2400" dirty="0"/>
                    </a:p>
                  </a:txBody>
                  <a:tcPr marL="4722" marR="4722" marT="4722" marB="0" anchor="b"/>
                </a:tc>
                <a:tc hMerge="1">
                  <a:txBody>
                    <a:bodyPr/>
                    <a:lstStyle/>
                    <a:p>
                      <a:endParaRPr lang="en-US" dirty="0"/>
                    </a:p>
                  </a:txBody>
                  <a:tcPr marL="4722" marR="4722" marT="4722" marB="0" anchor="b"/>
                </a:tc>
                <a:tc gridSpan="6">
                  <a:txBody>
                    <a:bodyPr/>
                    <a:lstStyle/>
                    <a:p>
                      <a:pPr algn="ctr"/>
                      <a:r>
                        <a:rPr lang="en-US" sz="2400" dirty="0" smtClean="0"/>
                        <a:t>Mothers</a:t>
                      </a:r>
                      <a:endParaRPr lang="en-US" sz="2400"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r>
              <a:tr h="362094">
                <a:tc>
                  <a:txBody>
                    <a:bodyPr/>
                    <a:lstStyle/>
                    <a:p>
                      <a:pPr algn="l" fontAlgn="b"/>
                      <a:endParaRPr lang="en-US" sz="1000" b="0" i="0" u="none" strike="noStrike" dirty="0">
                        <a:solidFill>
                          <a:srgbClr val="000000"/>
                        </a:solidFill>
                        <a:effectLst/>
                        <a:latin typeface="Calibri" panose="020F0502020204030204" pitchFamily="34" charset="0"/>
                      </a:endParaRPr>
                    </a:p>
                  </a:txBody>
                  <a:tcPr marL="4722" marR="4722" marT="4722" marB="0" anchor="b"/>
                </a:tc>
                <a:tc>
                  <a:txBody>
                    <a:bodyPr/>
                    <a:lstStyle/>
                    <a:p>
                      <a:endParaRPr lang="en-US" sz="2400"/>
                    </a:p>
                  </a:txBody>
                  <a:tcPr marL="4722" marR="4722" marT="4722" marB="0" anchor="b"/>
                </a:tc>
                <a:tc>
                  <a:txBody>
                    <a:bodyPr/>
                    <a:lstStyle/>
                    <a:p>
                      <a:endParaRPr lang="en-US" sz="2400" dirty="0"/>
                    </a:p>
                  </a:txBody>
                  <a:tcPr marL="4722" marR="4722" marT="4722" marB="0" anchor="b"/>
                </a:tc>
                <a:tc gridSpan="3">
                  <a:txBody>
                    <a:bodyPr/>
                    <a:lstStyle/>
                    <a:p>
                      <a:pPr algn="ctr"/>
                      <a:r>
                        <a:rPr lang="en-US" sz="2400" dirty="0" smtClean="0"/>
                        <a:t>Earliest</a:t>
                      </a:r>
                      <a:endParaRPr lang="en-US" sz="2400"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c gridSpan="3">
                  <a:txBody>
                    <a:bodyPr/>
                    <a:lstStyle/>
                    <a:p>
                      <a:pPr algn="ctr"/>
                      <a:r>
                        <a:rPr lang="en-US" sz="2400" dirty="0" smtClean="0"/>
                        <a:t>Average</a:t>
                      </a:r>
                      <a:endParaRPr lang="en-US" sz="2400" dirty="0"/>
                    </a:p>
                  </a:txBody>
                  <a:tcPr marL="4722" marR="4722" marT="4722" marB="0" anchor="b"/>
                </a:tc>
                <a:tc hMerge="1">
                  <a:txBody>
                    <a:bodyPr/>
                    <a:lstStyle/>
                    <a:p>
                      <a:endParaRPr lang="en-US" dirty="0"/>
                    </a:p>
                  </a:txBody>
                  <a:tcPr marL="4722" marR="4722" marT="4722" marB="0" anchor="b"/>
                </a:tc>
                <a:tc hMerge="1">
                  <a:txBody>
                    <a:bodyPr/>
                    <a:lstStyle/>
                    <a:p>
                      <a:endParaRPr lang="en-US" dirty="0"/>
                    </a:p>
                  </a:txBody>
                  <a:tcPr marL="4722" marR="4722" marT="4722" marB="0" anchor="b"/>
                </a:tc>
              </a:tr>
              <a:tr h="345966">
                <a:tc>
                  <a:txBody>
                    <a:bodyPr/>
                    <a:lstStyle/>
                    <a:p>
                      <a:pPr algn="l" fontAlgn="b"/>
                      <a:r>
                        <a:rPr lang="en-US" sz="2000" b="0" i="0" u="none" strike="noStrike" dirty="0" smtClean="0">
                          <a:solidFill>
                            <a:schemeClr val="bg1"/>
                          </a:solidFill>
                          <a:effectLst/>
                          <a:latin typeface="Calibri" panose="020F0502020204030204" pitchFamily="34" charset="0"/>
                        </a:rPr>
                        <a:t>Metals</a:t>
                      </a:r>
                      <a:endParaRPr lang="en-US" sz="2000" b="0" i="0" u="none" strike="noStrike" dirty="0">
                        <a:solidFill>
                          <a:schemeClr val="bg1"/>
                        </a:solidFill>
                        <a:effectLst/>
                        <a:latin typeface="Calibri" panose="020F0502020204030204" pitchFamily="34" charset="0"/>
                      </a:endParaRPr>
                    </a:p>
                  </a:txBody>
                  <a:tcPr marL="4722" marR="4722" marT="4722" marB="0" anchor="b"/>
                </a:tc>
                <a:tc>
                  <a:txBody>
                    <a:bodyPr/>
                    <a:lstStyle/>
                    <a:p>
                      <a:pPr algn="r" fontAlgn="b"/>
                      <a:r>
                        <a:rPr lang="en-US" sz="2000" u="none" strike="noStrike" dirty="0">
                          <a:effectLst/>
                        </a:rPr>
                        <a:t>N</a:t>
                      </a:r>
                      <a:endParaRPr lang="en-US" sz="20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2000" u="none" strike="noStrike" dirty="0">
                          <a:effectLst/>
                        </a:rPr>
                        <a:t>Mean(±</a:t>
                      </a:r>
                      <a:r>
                        <a:rPr lang="en-US" sz="2000" u="none" strike="noStrike" dirty="0" smtClean="0">
                          <a:effectLst/>
                        </a:rPr>
                        <a:t>SE)µg/</a:t>
                      </a:r>
                      <a:r>
                        <a:rPr lang="en-US" sz="2000" u="none" strike="noStrike" dirty="0" err="1" smtClean="0">
                          <a:effectLst/>
                        </a:rPr>
                        <a:t>dL</a:t>
                      </a:r>
                      <a:endParaRPr lang="en-US" sz="20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2000" u="none" strike="noStrike" dirty="0">
                          <a:effectLst/>
                        </a:rPr>
                        <a:t>N</a:t>
                      </a:r>
                      <a:endParaRPr lang="en-US" sz="2000" b="0" i="0" u="none" strike="noStrike" dirty="0">
                        <a:solidFill>
                          <a:srgbClr val="000000"/>
                        </a:solidFill>
                        <a:effectLst/>
                        <a:latin typeface="Calibri" panose="020F0502020204030204" pitchFamily="34" charset="0"/>
                      </a:endParaRPr>
                    </a:p>
                  </a:txBody>
                  <a:tcPr marL="4722" marR="4722" marT="4722"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000" u="none" strike="noStrike" dirty="0">
                          <a:effectLst/>
                        </a:rPr>
                        <a:t>Mean(±</a:t>
                      </a:r>
                      <a:r>
                        <a:rPr lang="en-US" sz="2000" u="none" strike="noStrike" dirty="0" smtClean="0">
                          <a:effectLst/>
                        </a:rPr>
                        <a:t>SD) µg/</a:t>
                      </a:r>
                      <a:r>
                        <a:rPr lang="en-US" sz="2000" u="none" strike="noStrike" dirty="0" err="1" smtClean="0">
                          <a:effectLst/>
                        </a:rPr>
                        <a:t>dL</a:t>
                      </a:r>
                      <a:endParaRPr lang="en-US" sz="2000" b="0" i="0" u="none" strike="noStrike" dirty="0" smtClean="0">
                        <a:solidFill>
                          <a:srgbClr val="000000"/>
                        </a:solidFill>
                        <a:effectLst/>
                        <a:latin typeface="Calibri" panose="020F0502020204030204" pitchFamily="34" charset="0"/>
                      </a:endParaRPr>
                    </a:p>
                  </a:txBody>
                  <a:tcPr marL="4722" marR="4722" marT="4722" marB="0" anchor="b"/>
                </a:tc>
                <a:tc>
                  <a:txBody>
                    <a:bodyPr/>
                    <a:lstStyle/>
                    <a:p>
                      <a:pPr algn="r" fontAlgn="b"/>
                      <a:r>
                        <a:rPr lang="en-US" sz="2000" b="0" i="0" u="none" strike="noStrike" dirty="0" smtClean="0">
                          <a:solidFill>
                            <a:schemeClr val="dk1"/>
                          </a:solidFill>
                          <a:effectLst/>
                          <a:latin typeface="+mn-lt"/>
                        </a:rPr>
                        <a:t>P</a:t>
                      </a:r>
                      <a:endParaRPr lang="en-US" sz="20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2000" u="none" strike="noStrike" dirty="0">
                          <a:effectLst/>
                        </a:rPr>
                        <a:t>N</a:t>
                      </a:r>
                      <a:endParaRPr lang="en-US" sz="2000" b="0" i="0" u="none" strike="noStrike" dirty="0">
                        <a:solidFill>
                          <a:srgbClr val="000000"/>
                        </a:solidFill>
                        <a:effectLst/>
                        <a:latin typeface="Calibri" panose="020F0502020204030204" pitchFamily="34" charset="0"/>
                      </a:endParaRPr>
                    </a:p>
                  </a:txBody>
                  <a:tcPr marL="4722" marR="4722" marT="4722"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2000" u="none" strike="noStrike" dirty="0">
                          <a:effectLst/>
                        </a:rPr>
                        <a:t>Mean(±</a:t>
                      </a:r>
                      <a:r>
                        <a:rPr lang="en-US" sz="2000" u="none" strike="noStrike" dirty="0" smtClean="0">
                          <a:effectLst/>
                        </a:rPr>
                        <a:t>SD) µg/</a:t>
                      </a:r>
                      <a:r>
                        <a:rPr lang="en-US" sz="2000" u="none" strike="noStrike" dirty="0" err="1" smtClean="0">
                          <a:effectLst/>
                        </a:rPr>
                        <a:t>dL</a:t>
                      </a:r>
                      <a:endParaRPr lang="en-US" sz="2000" b="0" i="0" u="none" strike="noStrike" dirty="0" smtClean="0">
                        <a:solidFill>
                          <a:srgbClr val="000000"/>
                        </a:solidFill>
                        <a:effectLst/>
                        <a:latin typeface="Calibri" panose="020F0502020204030204" pitchFamily="34" charset="0"/>
                      </a:endParaRPr>
                    </a:p>
                  </a:txBody>
                  <a:tcPr marL="4722" marR="4722" marT="4722" marB="0" anchor="b"/>
                </a:tc>
                <a:tc>
                  <a:txBody>
                    <a:bodyPr/>
                    <a:lstStyle/>
                    <a:p>
                      <a:pPr algn="r" fontAlgn="b"/>
                      <a:r>
                        <a:rPr lang="en-US" sz="2000" b="0" i="0" u="none" strike="noStrike" dirty="0" smtClean="0">
                          <a:solidFill>
                            <a:schemeClr val="dk1"/>
                          </a:solidFill>
                          <a:effectLst/>
                          <a:latin typeface="+mn-lt"/>
                        </a:rPr>
                        <a:t>P</a:t>
                      </a:r>
                      <a:endParaRPr lang="en-US" sz="2000" b="0" i="0" u="none" strike="noStrike" dirty="0">
                        <a:solidFill>
                          <a:srgbClr val="000000"/>
                        </a:solidFill>
                        <a:effectLst/>
                        <a:latin typeface="Calibri" panose="020F0502020204030204" pitchFamily="34" charset="0"/>
                      </a:endParaRPr>
                    </a:p>
                  </a:txBody>
                  <a:tcPr marL="4722" marR="4722" marT="4722" marB="0" anchor="b"/>
                </a:tc>
              </a:tr>
              <a:tr h="581942">
                <a:tc>
                  <a:txBody>
                    <a:bodyPr/>
                    <a:lstStyle/>
                    <a:p>
                      <a:pPr algn="l" fontAlgn="b"/>
                      <a:r>
                        <a:rPr lang="en-US" sz="2800" b="1" i="0" u="none" strike="noStrike" dirty="0" smtClean="0">
                          <a:solidFill>
                            <a:schemeClr val="bg1"/>
                          </a:solidFill>
                          <a:effectLst/>
                          <a:latin typeface="Calibri" panose="020F0502020204030204" pitchFamily="34" charset="0"/>
                        </a:rPr>
                        <a:t>Lead</a:t>
                      </a:r>
                      <a:endParaRPr lang="en-US" sz="2800" b="1" i="0" u="none" strike="noStrike" dirty="0">
                        <a:solidFill>
                          <a:schemeClr val="bg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45</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2.05(±1.28)</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56</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2.91(±1.34)</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smtClean="0">
                          <a:solidFill>
                            <a:schemeClr val="tx1"/>
                          </a:solidFill>
                          <a:effectLst/>
                        </a:rPr>
                        <a:t>&lt;</a:t>
                      </a:r>
                      <a:r>
                        <a:rPr lang="en-US" sz="2800" b="1" u="none" strike="noStrike" dirty="0">
                          <a:solidFill>
                            <a:schemeClr val="tx1"/>
                          </a:solidFill>
                          <a:effectLst/>
                        </a:rPr>
                        <a:t>0.005</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55</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3200" b="1" u="none" strike="noStrike" dirty="0">
                          <a:solidFill>
                            <a:schemeClr val="tx1"/>
                          </a:solidFill>
                          <a:effectLst/>
                        </a:rPr>
                        <a:t>2.78(±1.24)</a:t>
                      </a:r>
                      <a:endParaRPr lang="en-US" sz="3200" b="1" i="0" u="none" strike="noStrike" dirty="0">
                        <a:solidFill>
                          <a:schemeClr val="tx1"/>
                        </a:solidFill>
                        <a:effectLst/>
                        <a:latin typeface="Arial" panose="020B0604020202020204" pitchFamily="34" charset="0"/>
                      </a:endParaRPr>
                    </a:p>
                  </a:txBody>
                  <a:tcPr marL="4722" marR="4722" marT="4722" marB="0" anchor="b"/>
                </a:tc>
                <a:tc>
                  <a:txBody>
                    <a:bodyPr/>
                    <a:lstStyle/>
                    <a:p>
                      <a:pPr algn="r" fontAlgn="b"/>
                      <a:r>
                        <a:rPr lang="en-US" sz="2800" b="1" u="none" strike="noStrike" dirty="0" smtClean="0">
                          <a:solidFill>
                            <a:schemeClr val="tx1"/>
                          </a:solidFill>
                          <a:effectLst/>
                        </a:rPr>
                        <a:t> </a:t>
                      </a:r>
                      <a:r>
                        <a:rPr lang="en-US" sz="2800" b="1" u="none" strike="noStrike" dirty="0">
                          <a:solidFill>
                            <a:schemeClr val="tx1"/>
                          </a:solidFill>
                          <a:effectLst/>
                        </a:rPr>
                        <a:t>&lt;0.005</a:t>
                      </a:r>
                      <a:endParaRPr lang="en-US" sz="2800" b="1" i="0" u="none" strike="noStrike" dirty="0">
                        <a:solidFill>
                          <a:schemeClr val="tx1"/>
                        </a:solidFill>
                        <a:effectLst/>
                        <a:latin typeface="Calibri" panose="020F0502020204030204" pitchFamily="34" charset="0"/>
                      </a:endParaRPr>
                    </a:p>
                  </a:txBody>
                  <a:tcPr marL="4722" marR="4722" marT="4722" marB="0" anchor="b"/>
                </a:tc>
              </a:tr>
              <a:tr h="993066">
                <a:tc>
                  <a:txBody>
                    <a:bodyPr/>
                    <a:lstStyle/>
                    <a:p>
                      <a:pPr algn="l" fontAlgn="b"/>
                      <a:r>
                        <a:rPr lang="en-US" sz="2800" b="1" i="0" u="none" strike="noStrike" dirty="0" smtClean="0">
                          <a:solidFill>
                            <a:schemeClr val="bg1"/>
                          </a:solidFill>
                          <a:effectLst/>
                          <a:latin typeface="Calibri" panose="020F0502020204030204" pitchFamily="34" charset="0"/>
                        </a:rPr>
                        <a:t>Cadmium</a:t>
                      </a:r>
                      <a:endParaRPr lang="en-US" sz="2800" b="1" i="0" u="none" strike="noStrike" dirty="0">
                        <a:solidFill>
                          <a:schemeClr val="bg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45</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0.01(±0.01)</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56</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0.08(±0.04)</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smtClean="0">
                          <a:solidFill>
                            <a:schemeClr val="tx1"/>
                          </a:solidFill>
                          <a:effectLst/>
                        </a:rPr>
                        <a:t>&lt;</a:t>
                      </a:r>
                      <a:r>
                        <a:rPr lang="en-US" sz="2800" b="1" u="none" strike="noStrike" dirty="0">
                          <a:solidFill>
                            <a:schemeClr val="tx1"/>
                          </a:solidFill>
                          <a:effectLst/>
                        </a:rPr>
                        <a:t>0.0001</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55</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a:solidFill>
                            <a:schemeClr val="tx1"/>
                          </a:solidFill>
                          <a:effectLst/>
                        </a:rPr>
                        <a:t>0.075(±0.038)</a:t>
                      </a:r>
                      <a:endParaRPr lang="en-US" sz="2800" b="1" i="0" u="none" strike="noStrike" dirty="0">
                        <a:solidFill>
                          <a:schemeClr val="tx1"/>
                        </a:solidFill>
                        <a:effectLst/>
                        <a:latin typeface="Calibri" panose="020F0502020204030204" pitchFamily="34" charset="0"/>
                      </a:endParaRPr>
                    </a:p>
                  </a:txBody>
                  <a:tcPr marL="4722" marR="4722" marT="4722" marB="0" anchor="b"/>
                </a:tc>
                <a:tc>
                  <a:txBody>
                    <a:bodyPr/>
                    <a:lstStyle/>
                    <a:p>
                      <a:pPr algn="r" fontAlgn="b"/>
                      <a:r>
                        <a:rPr lang="en-US" sz="2800" b="1" u="none" strike="noStrike" dirty="0" smtClean="0">
                          <a:solidFill>
                            <a:schemeClr val="tx1"/>
                          </a:solidFill>
                          <a:effectLst/>
                        </a:rPr>
                        <a:t>&lt;</a:t>
                      </a:r>
                      <a:r>
                        <a:rPr lang="en-US" sz="2800" b="1" u="none" strike="noStrike" dirty="0">
                          <a:solidFill>
                            <a:schemeClr val="tx1"/>
                          </a:solidFill>
                          <a:effectLst/>
                        </a:rPr>
                        <a:t>0.001</a:t>
                      </a:r>
                      <a:endParaRPr lang="en-US" sz="2800" b="1" i="0" u="none" strike="noStrike" dirty="0">
                        <a:solidFill>
                          <a:schemeClr val="tx1"/>
                        </a:solidFill>
                        <a:effectLst/>
                        <a:latin typeface="Calibri" panose="020F0502020204030204" pitchFamily="34" charset="0"/>
                      </a:endParaRPr>
                    </a:p>
                  </a:txBody>
                  <a:tcPr marL="4722" marR="4722" marT="4722" marB="0" anchor="b"/>
                </a:tc>
              </a:tr>
              <a:tr h="330064">
                <a:tc>
                  <a:txBody>
                    <a:bodyPr/>
                    <a:lstStyle/>
                    <a:p>
                      <a:pPr algn="l" fontAlgn="b"/>
                      <a:r>
                        <a:rPr lang="en-US" sz="1400" b="0" u="none" strike="noStrike" dirty="0" smtClean="0">
                          <a:solidFill>
                            <a:schemeClr val="bg1"/>
                          </a:solidFill>
                          <a:effectLst/>
                        </a:rPr>
                        <a:t>Arsenic</a:t>
                      </a:r>
                      <a:endParaRPr lang="en-US" sz="1400" b="0" i="0" u="none" strike="noStrike" dirty="0">
                        <a:solidFill>
                          <a:schemeClr val="bg1"/>
                        </a:solidFill>
                        <a:effectLst/>
                        <a:latin typeface="Calibri" panose="020F0502020204030204" pitchFamily="34" charset="0"/>
                      </a:endParaRPr>
                    </a:p>
                  </a:txBody>
                  <a:tcPr marL="4722" marR="4722" marT="4722" marB="0" anchor="b"/>
                </a:tc>
                <a:tc>
                  <a:txBody>
                    <a:bodyPr/>
                    <a:lstStyle/>
                    <a:p>
                      <a:pPr algn="r" fontAlgn="b"/>
                      <a:r>
                        <a:rPr lang="en-US" sz="1400" u="none" strike="noStrike">
                          <a:effectLst/>
                        </a:rPr>
                        <a:t>45</a:t>
                      </a:r>
                      <a:endParaRPr lang="en-US" sz="1400" b="0" i="0" u="none" strike="noStrike">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0.17(±0.15)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56</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0.21(±0.24)</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P=0.307</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55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0.21(±0.16)</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P=0.206</a:t>
                      </a:r>
                      <a:endParaRPr lang="en-US" sz="1400" b="0" i="0" u="none" strike="noStrike" dirty="0">
                        <a:solidFill>
                          <a:srgbClr val="000000"/>
                        </a:solidFill>
                        <a:effectLst/>
                        <a:latin typeface="Calibri" panose="020F0502020204030204" pitchFamily="34" charset="0"/>
                      </a:endParaRPr>
                    </a:p>
                  </a:txBody>
                  <a:tcPr marL="4722" marR="4722" marT="4722" marB="0" anchor="b"/>
                </a:tc>
              </a:tr>
              <a:tr h="435918">
                <a:tc>
                  <a:txBody>
                    <a:bodyPr/>
                    <a:lstStyle/>
                    <a:p>
                      <a:pPr algn="l" fontAlgn="ctr"/>
                      <a:r>
                        <a:rPr lang="en-US" sz="1400" b="0" u="none" strike="noStrike" dirty="0" smtClean="0">
                          <a:solidFill>
                            <a:schemeClr val="bg1"/>
                          </a:solidFill>
                          <a:effectLst/>
                        </a:rPr>
                        <a:t>Mercury</a:t>
                      </a:r>
                      <a:endParaRPr lang="en-US" sz="1400" b="0" i="0" u="none" strike="noStrike" dirty="0">
                        <a:solidFill>
                          <a:schemeClr val="bg1"/>
                        </a:solidFill>
                        <a:effectLst/>
                        <a:latin typeface="Calibri" panose="020F0502020204030204" pitchFamily="34" charset="0"/>
                      </a:endParaRPr>
                    </a:p>
                  </a:txBody>
                  <a:tcPr marL="4722" marR="4722" marT="4722" marB="0" anchor="ctr"/>
                </a:tc>
                <a:tc>
                  <a:txBody>
                    <a:bodyPr/>
                    <a:lstStyle/>
                    <a:p>
                      <a:pPr algn="r" fontAlgn="b"/>
                      <a:r>
                        <a:rPr lang="en-US" sz="1400" u="none" strike="noStrike" dirty="0">
                          <a:effectLst/>
                        </a:rPr>
                        <a:t>45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0.21(±0.15)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56</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0.13(±0.08)</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P&lt;0.005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55</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0.125(±0.064)</a:t>
                      </a:r>
                      <a:endParaRPr lang="en-US" sz="1400" b="0" i="0" u="none" strike="noStrike" dirty="0">
                        <a:solidFill>
                          <a:srgbClr val="000000"/>
                        </a:solidFill>
                        <a:effectLst/>
                        <a:latin typeface="Calibri" panose="020F0502020204030204" pitchFamily="34" charset="0"/>
                      </a:endParaRPr>
                    </a:p>
                  </a:txBody>
                  <a:tcPr marL="4722" marR="4722" marT="4722" marB="0" anchor="b"/>
                </a:tc>
                <a:tc>
                  <a:txBody>
                    <a:bodyPr/>
                    <a:lstStyle/>
                    <a:p>
                      <a:pPr algn="r" fontAlgn="b"/>
                      <a:r>
                        <a:rPr lang="en-US" sz="1400" u="none" strike="noStrike" dirty="0">
                          <a:effectLst/>
                        </a:rPr>
                        <a:t>P&lt;0.001</a:t>
                      </a:r>
                      <a:endParaRPr lang="en-US" sz="1400" b="0" i="0" u="none" strike="noStrike" dirty="0">
                        <a:solidFill>
                          <a:srgbClr val="000000"/>
                        </a:solidFill>
                        <a:effectLst/>
                        <a:latin typeface="Calibri" panose="020F0502020204030204" pitchFamily="34" charset="0"/>
                      </a:endParaRPr>
                    </a:p>
                  </a:txBody>
                  <a:tcPr marL="4722" marR="4722" marT="4722" marB="0" anchor="b"/>
                </a:tc>
              </a:tr>
            </a:tbl>
          </a:graphicData>
        </a:graphic>
      </p:graphicFrame>
    </p:spTree>
    <p:extLst>
      <p:ext uri="{BB962C8B-B14F-4D97-AF65-F5344CB8AC3E}">
        <p14:creationId xmlns:p14="http://schemas.microsoft.com/office/powerpoint/2010/main" val="3241916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849394" y="98855"/>
            <a:ext cx="10058400" cy="1007676"/>
          </a:xfrm>
        </p:spPr>
        <p:txBody>
          <a:bodyPr/>
          <a:lstStyle/>
          <a:p>
            <a:r>
              <a:rPr lang="en-US" dirty="0" smtClean="0"/>
              <a:t>HM effect on Neonates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61930559"/>
              </p:ext>
            </p:extLst>
          </p:nvPr>
        </p:nvGraphicFramePr>
        <p:xfrm>
          <a:off x="1532238" y="1266883"/>
          <a:ext cx="8632463" cy="4810300"/>
        </p:xfrm>
        <a:graphic>
          <a:graphicData uri="http://schemas.openxmlformats.org/drawingml/2006/table">
            <a:tbl>
              <a:tblPr firstRow="1" firstCol="1" bandRow="1">
                <a:tableStyleId>{5C22544A-7EE6-4342-B048-85BDC9FD1C3A}</a:tableStyleId>
              </a:tblPr>
              <a:tblGrid>
                <a:gridCol w="2404733"/>
                <a:gridCol w="3155680"/>
                <a:gridCol w="3072050"/>
              </a:tblGrid>
              <a:tr h="430017">
                <a:tc gridSpan="3">
                  <a:txBody>
                    <a:bodyPr/>
                    <a:lstStyle/>
                    <a:p>
                      <a:pPr marL="0" marR="0" algn="ctr">
                        <a:lnSpc>
                          <a:spcPct val="107000"/>
                        </a:lnSpc>
                        <a:spcBef>
                          <a:spcPts val="0"/>
                        </a:spcBef>
                        <a:spcAft>
                          <a:spcPts val="0"/>
                        </a:spcAft>
                        <a:tabLst>
                          <a:tab pos="2486025" algn="l"/>
                        </a:tabLst>
                      </a:pPr>
                      <a:r>
                        <a:rPr lang="en-US" sz="1800" dirty="0" smtClean="0">
                          <a:effectLst/>
                        </a:rPr>
                        <a:t>Unadjusted </a:t>
                      </a:r>
                      <a:r>
                        <a:rPr lang="en-US" sz="1800" dirty="0">
                          <a:effectLst/>
                        </a:rPr>
                        <a:t>and Adjusted Odds Ratios for Combined HMs and LH</a:t>
                      </a: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r>
              <a:tr h="291655">
                <a:tc>
                  <a:txBody>
                    <a:bodyPr/>
                    <a:lstStyle/>
                    <a:p>
                      <a:endParaRPr lang="en-US" sz="1600">
                        <a:solidFill>
                          <a:srgbClr val="000000"/>
                        </a:solidFill>
                        <a:effectLst/>
                        <a:latin typeface="Calibri" panose="020F0502020204030204" pitchFamily="34"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2000" dirty="0">
                          <a:effectLst/>
                        </a:rPr>
                        <a:t>Average</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2000" dirty="0">
                          <a:effectLst/>
                        </a:rPr>
                        <a:t>Earliest</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3318">
                <a:tc>
                  <a:txBody>
                    <a:bodyPr/>
                    <a:lstStyle/>
                    <a:p>
                      <a:pPr marL="0" marR="0" algn="r">
                        <a:lnSpc>
                          <a:spcPct val="107000"/>
                        </a:lnSpc>
                        <a:spcBef>
                          <a:spcPts val="0"/>
                        </a:spcBef>
                        <a:spcAft>
                          <a:spcPts val="0"/>
                        </a:spcAft>
                        <a:tabLst>
                          <a:tab pos="2486025" algn="l"/>
                        </a:tabLst>
                      </a:pPr>
                      <a:r>
                        <a:rPr lang="en-US" sz="1800">
                          <a:effectLst/>
                        </a:rPr>
                        <a:t>Unadjusted</a:t>
                      </a:r>
                      <a:endParaRPr lang="en-US"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2000" dirty="0">
                          <a:effectLst/>
                        </a:rPr>
                        <a:t>OR(95%CI)</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2000" dirty="0">
                          <a:effectLst/>
                        </a:rPr>
                        <a:t>OR(95%CI)</a:t>
                      </a:r>
                      <a:endParaRPr lang="en-US"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9737">
                <a:tc>
                  <a:txBody>
                    <a:bodyPr/>
                    <a:lstStyle/>
                    <a:p>
                      <a:pPr marL="0" marR="0" algn="r">
                        <a:lnSpc>
                          <a:spcPct val="107000"/>
                        </a:lnSpc>
                        <a:spcBef>
                          <a:spcPts val="0"/>
                        </a:spcBef>
                        <a:spcAft>
                          <a:spcPts val="0"/>
                        </a:spcAft>
                        <a:tabLst>
                          <a:tab pos="2486025" algn="l"/>
                        </a:tabLst>
                      </a:pPr>
                      <a:r>
                        <a:rPr lang="en-US" sz="3600" b="1" dirty="0" err="1">
                          <a:effectLst/>
                        </a:rPr>
                        <a:t>Pb</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0.41(0.03, 5.19)</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1.83(0.27, 12.31)</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6637">
                <a:tc>
                  <a:txBody>
                    <a:bodyPr/>
                    <a:lstStyle/>
                    <a:p>
                      <a:pPr marL="0" marR="0" algn="r">
                        <a:lnSpc>
                          <a:spcPct val="107000"/>
                        </a:lnSpc>
                        <a:spcBef>
                          <a:spcPts val="0"/>
                        </a:spcBef>
                        <a:spcAft>
                          <a:spcPts val="0"/>
                        </a:spcAft>
                        <a:tabLst>
                          <a:tab pos="2486025" algn="l"/>
                        </a:tabLst>
                      </a:pPr>
                      <a:r>
                        <a:rPr lang="en-US" sz="3600" b="1" dirty="0">
                          <a:effectLst/>
                        </a:rPr>
                        <a:t>Cd</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0.02(&lt;0.01, 0.71)</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0.51(0.07, 3.87) </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67389">
                <a:tc>
                  <a:txBody>
                    <a:bodyPr/>
                    <a:lstStyle/>
                    <a:p>
                      <a:pPr marL="0" marR="0" algn="r">
                        <a:lnSpc>
                          <a:spcPct val="107000"/>
                        </a:lnSpc>
                        <a:spcBef>
                          <a:spcPts val="0"/>
                        </a:spcBef>
                        <a:spcAft>
                          <a:spcPts val="0"/>
                        </a:spcAft>
                        <a:tabLst>
                          <a:tab pos="2486025" algn="l"/>
                        </a:tabLst>
                      </a:pPr>
                      <a:r>
                        <a:rPr lang="en-US" sz="1400" dirty="0">
                          <a:effectLst/>
                        </a:rPr>
                        <a:t>As</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1.06(0.03, 33.49)</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0.845(0.14, 5.21) </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4206">
                <a:tc>
                  <a:txBody>
                    <a:bodyPr/>
                    <a:lstStyle/>
                    <a:p>
                      <a:pPr marL="0" marR="0" algn="r">
                        <a:lnSpc>
                          <a:spcPct val="107000"/>
                        </a:lnSpc>
                        <a:spcBef>
                          <a:spcPts val="0"/>
                        </a:spcBef>
                        <a:spcAft>
                          <a:spcPts val="0"/>
                        </a:spcAft>
                        <a:tabLst>
                          <a:tab pos="2486025" algn="l"/>
                        </a:tabLst>
                      </a:pPr>
                      <a:r>
                        <a:rPr lang="en-US" sz="1400">
                          <a:effectLst/>
                        </a:rPr>
                        <a:t>Hg</a:t>
                      </a:r>
                      <a:endPar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2.25(0.32, 15.22)</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0.95(0.29, 3.08) </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7209">
                <a:tc>
                  <a:txBody>
                    <a:bodyPr/>
                    <a:lstStyle/>
                    <a:p>
                      <a:pPr marL="0" marR="0" algn="r">
                        <a:lnSpc>
                          <a:spcPct val="107000"/>
                        </a:lnSpc>
                        <a:spcBef>
                          <a:spcPts val="0"/>
                        </a:spcBef>
                        <a:spcAft>
                          <a:spcPts val="0"/>
                        </a:spcAft>
                        <a:tabLst>
                          <a:tab pos="2486025" algn="l"/>
                        </a:tabLst>
                      </a:pPr>
                      <a:r>
                        <a:rPr lang="en-US" sz="1800" dirty="0" smtClean="0">
                          <a:effectLst/>
                        </a:rPr>
                        <a:t>Adjusted</a:t>
                      </a:r>
                      <a:endPar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600">
                          <a:effectLst/>
                        </a:rPr>
                        <a:t>OR(95%CI)</a:t>
                      </a:r>
                      <a:endParaRPr lang="en-US"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600">
                          <a:effectLst/>
                        </a:rPr>
                        <a:t>OR(95%CI)</a:t>
                      </a:r>
                      <a:endParaRPr lang="en-US"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3558">
                <a:tc>
                  <a:txBody>
                    <a:bodyPr/>
                    <a:lstStyle/>
                    <a:p>
                      <a:pPr marL="0" marR="0" algn="r">
                        <a:lnSpc>
                          <a:spcPct val="107000"/>
                        </a:lnSpc>
                        <a:spcBef>
                          <a:spcPts val="0"/>
                        </a:spcBef>
                        <a:spcAft>
                          <a:spcPts val="0"/>
                        </a:spcAft>
                        <a:tabLst>
                          <a:tab pos="2486025" algn="l"/>
                        </a:tabLst>
                      </a:pPr>
                      <a:r>
                        <a:rPr lang="en-US" sz="3600" b="1" dirty="0" err="1">
                          <a:effectLst/>
                        </a:rPr>
                        <a:t>Pb</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0.49(0.04, 6.45)</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1.62(0.15, 17.08) </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0065">
                <a:tc>
                  <a:txBody>
                    <a:bodyPr/>
                    <a:lstStyle/>
                    <a:p>
                      <a:pPr marL="0" marR="0" algn="r">
                        <a:lnSpc>
                          <a:spcPct val="107000"/>
                        </a:lnSpc>
                        <a:spcBef>
                          <a:spcPts val="0"/>
                        </a:spcBef>
                        <a:spcAft>
                          <a:spcPts val="0"/>
                        </a:spcAft>
                        <a:tabLst>
                          <a:tab pos="2486025" algn="l"/>
                        </a:tabLst>
                      </a:pPr>
                      <a:r>
                        <a:rPr lang="en-US" sz="3600" b="1" dirty="0">
                          <a:effectLst/>
                        </a:rPr>
                        <a:t>Cd</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0.01(&lt;0.01, 1.04)</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3200" b="1" dirty="0">
                          <a:effectLst/>
                        </a:rPr>
                        <a:t>0.48(0.05, 4.80) </a:t>
                      </a:r>
                      <a:endParaRPr lang="en-US" sz="3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9014">
                <a:tc>
                  <a:txBody>
                    <a:bodyPr/>
                    <a:lstStyle/>
                    <a:p>
                      <a:pPr marL="0" marR="0" algn="r">
                        <a:lnSpc>
                          <a:spcPct val="107000"/>
                        </a:lnSpc>
                        <a:spcBef>
                          <a:spcPts val="0"/>
                        </a:spcBef>
                        <a:spcAft>
                          <a:spcPts val="0"/>
                        </a:spcAft>
                        <a:tabLst>
                          <a:tab pos="2486025" algn="l"/>
                        </a:tabLst>
                      </a:pPr>
                      <a:r>
                        <a:rPr lang="en-US" sz="1400">
                          <a:effectLst/>
                        </a:rPr>
                        <a:t>As</a:t>
                      </a:r>
                      <a:endPar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1.24(0.03, 52.29)</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1.06(0.20, 5.63) </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4779">
                <a:tc>
                  <a:txBody>
                    <a:bodyPr/>
                    <a:lstStyle/>
                    <a:p>
                      <a:pPr marL="0" marR="0" algn="r">
                        <a:lnSpc>
                          <a:spcPct val="107000"/>
                        </a:lnSpc>
                        <a:spcBef>
                          <a:spcPts val="0"/>
                        </a:spcBef>
                        <a:spcAft>
                          <a:spcPts val="0"/>
                        </a:spcAft>
                        <a:tabLst>
                          <a:tab pos="2486025" algn="l"/>
                        </a:tabLst>
                      </a:pPr>
                      <a:r>
                        <a:rPr lang="en-US" sz="1400">
                          <a:effectLst/>
                        </a:rPr>
                        <a:t>Hg</a:t>
                      </a:r>
                      <a:endPar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2.38(0.30, 19.22)</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tabLst>
                          <a:tab pos="2486025" algn="l"/>
                        </a:tabLst>
                      </a:pPr>
                      <a:r>
                        <a:rPr lang="en-US" sz="1200" dirty="0">
                          <a:effectLst/>
                        </a:rPr>
                        <a:t>1.07(0.33, 3.45) </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TextBox 5"/>
          <p:cNvSpPr txBox="1"/>
          <p:nvPr/>
        </p:nvSpPr>
        <p:spPr>
          <a:xfrm>
            <a:off x="2438801" y="5994330"/>
            <a:ext cx="8121316" cy="369332"/>
          </a:xfrm>
          <a:prstGeom prst="rect">
            <a:avLst/>
          </a:prstGeom>
          <a:noFill/>
        </p:spPr>
        <p:txBody>
          <a:bodyPr wrap="square" rtlCol="0">
            <a:spAutoFit/>
          </a:bodyPr>
          <a:lstStyle/>
          <a:p>
            <a:r>
              <a:rPr lang="en-US" dirty="0" smtClean="0"/>
              <a:t>Adjusted for: </a:t>
            </a:r>
            <a:r>
              <a:rPr lang="en-US" i="1" dirty="0"/>
              <a:t>DEAP, DMAP, iodine consumption and gestational age at birth</a:t>
            </a:r>
            <a:endParaRPr lang="en-US" dirty="0"/>
          </a:p>
        </p:txBody>
      </p:sp>
    </p:spTree>
    <p:extLst>
      <p:ext uri="{BB962C8B-B14F-4D97-AF65-F5344CB8AC3E}">
        <p14:creationId xmlns:p14="http://schemas.microsoft.com/office/powerpoint/2010/main" val="1452373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75247" y="222250"/>
            <a:ext cx="10058400" cy="860425"/>
          </a:xfrm>
        </p:spPr>
        <p:txBody>
          <a:bodyPr/>
          <a:lstStyle/>
          <a:p>
            <a:r>
              <a:rPr lang="en-US" dirty="0" smtClean="0"/>
              <a:t>HM exposure and anthropometrics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597126805"/>
              </p:ext>
            </p:extLst>
          </p:nvPr>
        </p:nvGraphicFramePr>
        <p:xfrm>
          <a:off x="98854" y="1280383"/>
          <a:ext cx="11936627" cy="3879829"/>
        </p:xfrm>
        <a:graphic>
          <a:graphicData uri="http://schemas.openxmlformats.org/drawingml/2006/table">
            <a:tbl>
              <a:tblPr firstRow="1" firstCol="1" bandRow="1">
                <a:tableStyleId>{5C22544A-7EE6-4342-B048-85BDC9FD1C3A}</a:tableStyleId>
              </a:tblPr>
              <a:tblGrid>
                <a:gridCol w="1045262"/>
                <a:gridCol w="3341387"/>
                <a:gridCol w="2329664"/>
                <a:gridCol w="3023388"/>
                <a:gridCol w="2196926"/>
              </a:tblGrid>
              <a:tr h="284049">
                <a:tc gridSpan="5">
                  <a:txBody>
                    <a:bodyPr/>
                    <a:lstStyle/>
                    <a:p>
                      <a:pPr marL="0" marR="0" algn="ctr">
                        <a:lnSpc>
                          <a:spcPct val="107000"/>
                        </a:lnSpc>
                        <a:spcBef>
                          <a:spcPts val="0"/>
                        </a:spcBef>
                        <a:spcAft>
                          <a:spcPts val="0"/>
                        </a:spcAft>
                        <a:tabLst>
                          <a:tab pos="1009650" algn="l"/>
                        </a:tabLst>
                      </a:pPr>
                      <a:r>
                        <a:rPr lang="en-US" sz="2400" dirty="0" smtClean="0">
                          <a:effectLst/>
                        </a:rPr>
                        <a:t>Unadjusted </a:t>
                      </a:r>
                      <a:r>
                        <a:rPr lang="en-US" sz="2400" dirty="0">
                          <a:effectLst/>
                        </a:rPr>
                        <a:t>and Adjusted β coefficients and ORs for Combined HM and Bodyweight</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6492">
                <a:tc>
                  <a:txBody>
                    <a:bodyPr/>
                    <a:lstStyle/>
                    <a:p>
                      <a:pPr marL="0" marR="0" algn="r">
                        <a:lnSpc>
                          <a:spcPct val="107000"/>
                        </a:lnSpc>
                        <a:spcBef>
                          <a:spcPts val="0"/>
                        </a:spcBef>
                        <a:spcAft>
                          <a:spcPts val="0"/>
                        </a:spcAft>
                        <a:tabLst>
                          <a:tab pos="1009650" algn="l"/>
                        </a:tabLst>
                      </a:pPr>
                      <a:r>
                        <a:rPr lang="en-US" sz="1200">
                          <a:effectLst/>
                        </a:rPr>
                        <a:t> </a:t>
                      </a:r>
                      <a:endPar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dirty="0">
                          <a:effectLst/>
                        </a:rPr>
                        <a:t>Average</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800" dirty="0">
                        <a:solidFill>
                          <a:srgbClr val="000000"/>
                        </a:solidFill>
                        <a:effectLst/>
                        <a:latin typeface="Calibri" panose="020F0502020204030204" pitchFamily="34"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a:effectLst/>
                        </a:rPr>
                        <a:t>Earliest</a:t>
                      </a:r>
                      <a:endPar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800">
                        <a:solidFill>
                          <a:srgbClr val="000000"/>
                        </a:solidFill>
                        <a:effectLst/>
                        <a:latin typeface="Calibri" panose="020F0502020204030204" pitchFamily="34" charset="0"/>
                      </a:endParaRPr>
                    </a:p>
                  </a:txBody>
                  <a:tcPr marL="68580" marR="68580" marT="0" marB="0"/>
                </a:tc>
              </a:tr>
              <a:tr h="317966">
                <a:tc>
                  <a:txBody>
                    <a:bodyPr/>
                    <a:lstStyle/>
                    <a:p>
                      <a:pPr marL="0" marR="0" algn="l">
                        <a:lnSpc>
                          <a:spcPct val="107000"/>
                        </a:lnSpc>
                        <a:spcBef>
                          <a:spcPts val="0"/>
                        </a:spcBef>
                        <a:spcAft>
                          <a:spcPts val="0"/>
                        </a:spcAft>
                        <a:tabLst>
                          <a:tab pos="1009650" algn="l"/>
                        </a:tabLst>
                      </a:pPr>
                      <a:r>
                        <a:rPr lang="en-US" sz="1400" dirty="0">
                          <a:effectLst/>
                        </a:rPr>
                        <a:t>Unadjusted</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dirty="0">
                          <a:effectLst/>
                        </a:rPr>
                        <a:t>β(95%CI)</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dirty="0">
                          <a:effectLst/>
                        </a:rPr>
                        <a:t>OR(95%CI)</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dirty="0">
                          <a:effectLst/>
                        </a:rPr>
                        <a:t>β(95%CI)</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800" dirty="0">
                          <a:effectLst/>
                        </a:rPr>
                        <a:t>OR(95%CI)</a:t>
                      </a:r>
                      <a:endPar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6638">
                <a:tc>
                  <a:txBody>
                    <a:bodyPr/>
                    <a:lstStyle/>
                    <a:p>
                      <a:pPr marL="0" marR="0" algn="l">
                        <a:lnSpc>
                          <a:spcPct val="107000"/>
                        </a:lnSpc>
                        <a:spcBef>
                          <a:spcPts val="0"/>
                        </a:spcBef>
                        <a:spcAft>
                          <a:spcPts val="0"/>
                        </a:spcAft>
                        <a:tabLst>
                          <a:tab pos="1009650" algn="l"/>
                        </a:tabLst>
                      </a:pPr>
                      <a:r>
                        <a:rPr lang="en-US" sz="1000" dirty="0" err="1">
                          <a:effectLst/>
                        </a:rPr>
                        <a:t>Pb</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78.71(-234.47, 391.89)</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a:effectLst/>
                        </a:rPr>
                        <a:t>0.83(0.21, 3.28) </a:t>
                      </a:r>
                      <a:endPar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18.86(-256.80, 294.53)</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0.43(0.10, 1.76)</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0065">
                <a:tc>
                  <a:txBody>
                    <a:bodyPr/>
                    <a:lstStyle/>
                    <a:p>
                      <a:pPr marL="0" marR="0" algn="l">
                        <a:lnSpc>
                          <a:spcPct val="107000"/>
                        </a:lnSpc>
                        <a:spcBef>
                          <a:spcPts val="0"/>
                        </a:spcBef>
                        <a:spcAft>
                          <a:spcPts val="0"/>
                        </a:spcAft>
                        <a:tabLst>
                          <a:tab pos="1009650" algn="l"/>
                        </a:tabLst>
                      </a:pPr>
                      <a:r>
                        <a:rPr lang="en-US" sz="1000">
                          <a:effectLst/>
                        </a:rPr>
                        <a:t>Cd</a:t>
                      </a:r>
                      <a:endParaRPr lang="en-US"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-110.43(-393.09, 172.23)</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1.65(0.47, 5.84) </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-87.28(-328.91, 154.34) </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800" dirty="0">
                          <a:effectLst/>
                        </a:rPr>
                        <a:t>1.75(0.50, 6.05) </a:t>
                      </a:r>
                      <a:endPar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7966">
                <a:tc>
                  <a:txBody>
                    <a:bodyPr/>
                    <a:lstStyle/>
                    <a:p>
                      <a:pPr marL="0" marR="0" algn="l">
                        <a:lnSpc>
                          <a:spcPct val="107000"/>
                        </a:lnSpc>
                        <a:spcBef>
                          <a:spcPts val="0"/>
                        </a:spcBef>
                        <a:spcAft>
                          <a:spcPts val="0"/>
                        </a:spcAft>
                        <a:tabLst>
                          <a:tab pos="1009650" algn="l"/>
                        </a:tabLst>
                      </a:pPr>
                      <a:r>
                        <a:rPr lang="en-US" sz="2800" b="1" dirty="0">
                          <a:effectLst/>
                        </a:rPr>
                        <a:t>As</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-147.49(-493.84, 198.87)</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2.18(0.44, 10.89) </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-237.89(-470.31, -5.46)</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5.00(0.87, 28.67) </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3844">
                <a:tc>
                  <a:txBody>
                    <a:bodyPr/>
                    <a:lstStyle/>
                    <a:p>
                      <a:pPr marL="0" marR="0" algn="l">
                        <a:lnSpc>
                          <a:spcPct val="107000"/>
                        </a:lnSpc>
                        <a:spcBef>
                          <a:spcPts val="0"/>
                        </a:spcBef>
                        <a:spcAft>
                          <a:spcPts val="0"/>
                        </a:spcAft>
                        <a:tabLst>
                          <a:tab pos="1009650" algn="l"/>
                        </a:tabLst>
                      </a:pPr>
                      <a:r>
                        <a:rPr lang="en-US" sz="900" dirty="0">
                          <a:effectLst/>
                        </a:rPr>
                        <a:t>Hg</a:t>
                      </a:r>
                      <a:endPar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700" dirty="0">
                          <a:effectLst/>
                        </a:rPr>
                        <a:t>-55.84(-305.92, 194.25)</a:t>
                      </a:r>
                      <a:endPar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700" dirty="0">
                          <a:effectLst/>
                        </a:rPr>
                        <a:t>1.28(0.42, 3.89) </a:t>
                      </a:r>
                      <a:endPar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700" dirty="0">
                          <a:effectLst/>
                        </a:rPr>
                        <a:t>-70.57(-244.55, 103.40) </a:t>
                      </a:r>
                      <a:endPar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700" dirty="0">
                          <a:effectLst/>
                        </a:rPr>
                        <a:t>0.79(0.32, 1.93) </a:t>
                      </a:r>
                      <a:endParaRPr lang="en-US" sz="7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45615">
                <a:tc>
                  <a:txBody>
                    <a:bodyPr/>
                    <a:lstStyle/>
                    <a:p>
                      <a:pPr marL="0" marR="0" algn="l">
                        <a:lnSpc>
                          <a:spcPct val="107000"/>
                        </a:lnSpc>
                        <a:spcBef>
                          <a:spcPts val="0"/>
                        </a:spcBef>
                        <a:spcAft>
                          <a:spcPts val="0"/>
                        </a:spcAft>
                        <a:tabLst>
                          <a:tab pos="1009650" algn="l"/>
                        </a:tabLst>
                      </a:pPr>
                      <a:r>
                        <a:rPr lang="en-US" sz="1200" dirty="0" smtClean="0">
                          <a:effectLst/>
                        </a:rPr>
                        <a:t>Adjusted</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β(95%CI)</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OR(95%CI)</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β(95%CI)</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OR(95%CI)</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31791">
                <a:tc>
                  <a:txBody>
                    <a:bodyPr/>
                    <a:lstStyle/>
                    <a:p>
                      <a:pPr marL="0" marR="0" algn="l">
                        <a:lnSpc>
                          <a:spcPct val="107000"/>
                        </a:lnSpc>
                        <a:spcBef>
                          <a:spcPts val="0"/>
                        </a:spcBef>
                        <a:spcAft>
                          <a:spcPts val="0"/>
                        </a:spcAft>
                        <a:tabLst>
                          <a:tab pos="1009650" algn="l"/>
                        </a:tabLst>
                      </a:pPr>
                      <a:r>
                        <a:rPr lang="en-US" sz="1200">
                          <a:effectLst/>
                        </a:rPr>
                        <a:t>Pb</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a:effectLst/>
                        </a:rPr>
                        <a:t>4.19(-392.95, 401.33)</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1.60(0.17, 14.75)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-67.00(-403.73, 269.73)</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0.43(0.06, 2.93)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7966">
                <a:tc>
                  <a:txBody>
                    <a:bodyPr/>
                    <a:lstStyle/>
                    <a:p>
                      <a:pPr marL="0" marR="0" algn="l">
                        <a:lnSpc>
                          <a:spcPct val="107000"/>
                        </a:lnSpc>
                        <a:spcBef>
                          <a:spcPts val="0"/>
                        </a:spcBef>
                        <a:spcAft>
                          <a:spcPts val="0"/>
                        </a:spcAft>
                        <a:tabLst>
                          <a:tab pos="1009650" algn="l"/>
                        </a:tabLst>
                      </a:pPr>
                      <a:r>
                        <a:rPr lang="en-US" sz="1200">
                          <a:effectLst/>
                        </a:rPr>
                        <a:t>Cd</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a:effectLst/>
                        </a:rPr>
                        <a:t>-96.82(-454.79, 261.15)</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a:effectLst/>
                        </a:rPr>
                        <a:t>1.19(0.15, 9.54) </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a:effectLst/>
                        </a:rPr>
                        <a:t>-101.69(-416.77, 213.40)</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a:effectLst/>
                        </a:rPr>
                        <a:t>1.56(0.26, 9.46) </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7966">
                <a:tc>
                  <a:txBody>
                    <a:bodyPr/>
                    <a:lstStyle/>
                    <a:p>
                      <a:pPr marL="0" marR="0" algn="l">
                        <a:lnSpc>
                          <a:spcPct val="107000"/>
                        </a:lnSpc>
                        <a:spcBef>
                          <a:spcPts val="0"/>
                        </a:spcBef>
                        <a:spcAft>
                          <a:spcPts val="0"/>
                        </a:spcAft>
                        <a:tabLst>
                          <a:tab pos="1009650" algn="l"/>
                        </a:tabLst>
                      </a:pPr>
                      <a:r>
                        <a:rPr lang="en-US" sz="2800" b="1" dirty="0">
                          <a:effectLst/>
                        </a:rPr>
                        <a:t>As</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-207.92(-606.40, 190.56)</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4.75(0.22, 101.01) </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-230.85(-510.07, 48.38)</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2000" b="1" dirty="0">
                          <a:effectLst/>
                        </a:rPr>
                        <a:t>5.28(0.41, 68.34) </a:t>
                      </a:r>
                      <a:endParaRPr lang="en-US"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7966">
                <a:tc>
                  <a:txBody>
                    <a:bodyPr/>
                    <a:lstStyle/>
                    <a:p>
                      <a:pPr marL="0" marR="0" algn="l">
                        <a:lnSpc>
                          <a:spcPct val="107000"/>
                        </a:lnSpc>
                        <a:spcBef>
                          <a:spcPts val="0"/>
                        </a:spcBef>
                        <a:spcAft>
                          <a:spcPts val="0"/>
                        </a:spcAft>
                        <a:tabLst>
                          <a:tab pos="1009650" algn="l"/>
                        </a:tabLst>
                      </a:pPr>
                      <a:r>
                        <a:rPr lang="en-US" sz="1200">
                          <a:effectLst/>
                        </a:rPr>
                        <a:t>Hg</a:t>
                      </a:r>
                      <a:endPar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-9.65(-307.91, 288.61)</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0.80(0.18, 3.65)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-60.53(-276.71, 155.66)</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tabLst>
                          <a:tab pos="1009650" algn="l"/>
                        </a:tabLst>
                      </a:pPr>
                      <a:r>
                        <a:rPr lang="en-US" sz="1050" dirty="0">
                          <a:effectLst/>
                        </a:rPr>
                        <a:t>0.59(0.18, 1.93) </a:t>
                      </a:r>
                      <a:endPar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1" name="TextBox 10"/>
          <p:cNvSpPr txBox="1"/>
          <p:nvPr/>
        </p:nvSpPr>
        <p:spPr>
          <a:xfrm>
            <a:off x="2365465" y="5668333"/>
            <a:ext cx="7522029" cy="646331"/>
          </a:xfrm>
          <a:prstGeom prst="rect">
            <a:avLst/>
          </a:prstGeom>
          <a:noFill/>
        </p:spPr>
        <p:txBody>
          <a:bodyPr wrap="square" rtlCol="0">
            <a:spAutoFit/>
          </a:bodyPr>
          <a:lstStyle/>
          <a:p>
            <a:r>
              <a:rPr lang="en-US" i="1" dirty="0"/>
              <a:t>Adjusted </a:t>
            </a:r>
            <a:r>
              <a:rPr lang="en-US" i="1" dirty="0" smtClean="0"/>
              <a:t>for: </a:t>
            </a:r>
            <a:r>
              <a:rPr lang="en-US" i="1" dirty="0"/>
              <a:t>DEAP, DMAP, mothers age, mothers weight, mothers height, parity, iodine consumption and fathers smoking status</a:t>
            </a:r>
            <a:endParaRPr lang="en-US" dirty="0"/>
          </a:p>
        </p:txBody>
      </p:sp>
    </p:spTree>
    <p:extLst>
      <p:ext uri="{BB962C8B-B14F-4D97-AF65-F5344CB8AC3E}">
        <p14:creationId xmlns:p14="http://schemas.microsoft.com/office/powerpoint/2010/main" val="2008223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p:txBody>
          <a:bodyPr>
            <a:noAutofit/>
          </a:bodyPr>
          <a:lstStyle/>
          <a:p>
            <a:r>
              <a:rPr lang="en-US" sz="2400" dirty="0" smtClean="0"/>
              <a:t>This birth cohort was originally conceived, planned and implemented with the intention of measuring DAPs concentrations in mothers and subsequent effects.</a:t>
            </a:r>
          </a:p>
          <a:p>
            <a:r>
              <a:rPr lang="en-US" sz="2400" dirty="0" smtClean="0"/>
              <a:t> </a:t>
            </a:r>
            <a:endParaRPr lang="en-US" sz="2400" dirty="0"/>
          </a:p>
          <a:p>
            <a:r>
              <a:rPr lang="en-US" sz="2400" dirty="0" smtClean="0"/>
              <a:t>This was only a pilot study with a small sample size</a:t>
            </a:r>
          </a:p>
          <a:p>
            <a:endParaRPr lang="en-US" sz="2400" dirty="0"/>
          </a:p>
          <a:p>
            <a:r>
              <a:rPr lang="en-US" sz="2400" dirty="0" smtClean="0"/>
              <a:t>Timing of sample collection did not adequately answer the effect of HM on the HPG axis function</a:t>
            </a:r>
          </a:p>
          <a:p>
            <a:endParaRPr lang="en-US" sz="2400" dirty="0"/>
          </a:p>
          <a:p>
            <a:r>
              <a:rPr lang="en-US" sz="2400" dirty="0" smtClean="0"/>
              <a:t>Only one hormone was analyzed and is a shortfall due to other exposures possibly affecting production of this hormones</a:t>
            </a:r>
            <a:endParaRPr lang="en-US" sz="2400" dirty="0"/>
          </a:p>
        </p:txBody>
      </p:sp>
    </p:spTree>
    <p:extLst>
      <p:ext uri="{BB962C8B-B14F-4D97-AF65-F5344CB8AC3E}">
        <p14:creationId xmlns:p14="http://schemas.microsoft.com/office/powerpoint/2010/main" val="8602342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543697" y="1845734"/>
            <a:ext cx="10611983" cy="4023360"/>
          </a:xfrm>
        </p:spPr>
        <p:txBody>
          <a:bodyPr>
            <a:noAutofit/>
          </a:bodyPr>
          <a:lstStyle/>
          <a:p>
            <a:r>
              <a:rPr lang="en-US" sz="2400" dirty="0" smtClean="0"/>
              <a:t>Direct and indirect exposure to HMs are equally important in the modulation of LH production from the HPG at birth</a:t>
            </a:r>
          </a:p>
          <a:p>
            <a:endParaRPr lang="en-US" sz="2400" dirty="0"/>
          </a:p>
          <a:p>
            <a:r>
              <a:rPr lang="en-US" sz="2400" dirty="0" smtClean="0"/>
              <a:t>Exposure to HM at differing time points of pregnancy may result in specific windows of susceptibility for HM exposure</a:t>
            </a:r>
          </a:p>
          <a:p>
            <a:endParaRPr lang="en-US" sz="2400" dirty="0"/>
          </a:p>
          <a:p>
            <a:r>
              <a:rPr lang="en-US" sz="2400" dirty="0" smtClean="0"/>
              <a:t>Effect of Lead is difficult to ascertain in this study but Cadmium is suggested to have an effect on the natural progression experienced by the fetus</a:t>
            </a:r>
          </a:p>
          <a:p>
            <a:endParaRPr lang="en-US" sz="2400" dirty="0"/>
          </a:p>
          <a:p>
            <a:r>
              <a:rPr lang="en-US" sz="2400" dirty="0" smtClean="0"/>
              <a:t>What effect this may have on the natural progression of puberty merits further study</a:t>
            </a:r>
            <a:endParaRPr lang="en-US" sz="2400" dirty="0"/>
          </a:p>
        </p:txBody>
      </p:sp>
    </p:spTree>
    <p:extLst>
      <p:ext uri="{BB962C8B-B14F-4D97-AF65-F5344CB8AC3E}">
        <p14:creationId xmlns:p14="http://schemas.microsoft.com/office/powerpoint/2010/main" val="4131127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a:t>
            </a:r>
            <a:endParaRPr lang="en-US" dirty="0"/>
          </a:p>
        </p:txBody>
      </p:sp>
      <p:sp>
        <p:nvSpPr>
          <p:cNvPr id="3" name="Content Placeholder 2"/>
          <p:cNvSpPr>
            <a:spLocks noGrp="1"/>
          </p:cNvSpPr>
          <p:nvPr>
            <p:ph idx="1"/>
          </p:nvPr>
        </p:nvSpPr>
        <p:spPr/>
        <p:txBody>
          <a:bodyPr>
            <a:normAutofit/>
          </a:bodyPr>
          <a:lstStyle/>
          <a:p>
            <a:r>
              <a:rPr lang="en-US" sz="3600" dirty="0" smtClean="0"/>
              <a:t>Dr. Dana Boyd Barr</a:t>
            </a:r>
          </a:p>
          <a:p>
            <a:r>
              <a:rPr lang="en-US" sz="3600" dirty="0" smtClean="0"/>
              <a:t>Dr. </a:t>
            </a:r>
            <a:r>
              <a:rPr lang="en-US" sz="3600" dirty="0" err="1" smtClean="0"/>
              <a:t>Parinya</a:t>
            </a:r>
            <a:r>
              <a:rPr lang="en-US" sz="3600" dirty="0" smtClean="0"/>
              <a:t> </a:t>
            </a:r>
            <a:r>
              <a:rPr lang="en-US" sz="3600" dirty="0" err="1" smtClean="0"/>
              <a:t>Panuwit</a:t>
            </a:r>
            <a:endParaRPr lang="en-US" sz="3600" dirty="0" smtClean="0"/>
          </a:p>
          <a:p>
            <a:r>
              <a:rPr lang="en-US" sz="3600" dirty="0" smtClean="0"/>
              <a:t>Wayne </a:t>
            </a:r>
            <a:r>
              <a:rPr lang="en-US" sz="3600" dirty="0" err="1" smtClean="0"/>
              <a:t>Garfinkel</a:t>
            </a:r>
            <a:endParaRPr lang="en-US" sz="3600" dirty="0"/>
          </a:p>
        </p:txBody>
      </p:sp>
    </p:spTree>
    <p:extLst>
      <p:ext uri="{BB962C8B-B14F-4D97-AF65-F5344CB8AC3E}">
        <p14:creationId xmlns:p14="http://schemas.microsoft.com/office/powerpoint/2010/main" val="2772488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Modulated Puberty Onset: Outcomes and Origins</a:t>
            </a:r>
            <a:endParaRPr lang="en-US" b="1" dirty="0"/>
          </a:p>
        </p:txBody>
      </p:sp>
      <p:sp>
        <p:nvSpPr>
          <p:cNvPr id="3" name="Content Placeholder 2"/>
          <p:cNvSpPr>
            <a:spLocks noGrp="1"/>
          </p:cNvSpPr>
          <p:nvPr>
            <p:ph idx="1"/>
          </p:nvPr>
        </p:nvSpPr>
        <p:spPr/>
        <p:txBody>
          <a:bodyPr>
            <a:noAutofit/>
          </a:bodyPr>
          <a:lstStyle/>
          <a:p>
            <a:r>
              <a:rPr lang="en-US" sz="3200" dirty="0" smtClean="0"/>
              <a:t>Precocious puberty has shown increases in behavioral disorders for girls and increased risk of testicular cancer for boys in later life¹.</a:t>
            </a:r>
          </a:p>
          <a:p>
            <a:r>
              <a:rPr lang="en-US" sz="3200" dirty="0" smtClean="0"/>
              <a:t>Delayed puberty has shown increases in bone fragility in girls and increased substance abuse in boys in later life.</a:t>
            </a:r>
          </a:p>
          <a:p>
            <a:r>
              <a:rPr lang="en-US" sz="3200" dirty="0" smtClean="0"/>
              <a:t>Genetics reportedly contributes 70-80% to the onset of puberty with the remainder of this relationship suggested to be caused by environment.</a:t>
            </a:r>
            <a:endParaRPr lang="en-US" sz="3200" dirty="0"/>
          </a:p>
        </p:txBody>
      </p:sp>
    </p:spTree>
    <p:extLst>
      <p:ext uri="{BB962C8B-B14F-4D97-AF65-F5344CB8AC3E}">
        <p14:creationId xmlns:p14="http://schemas.microsoft.com/office/powerpoint/2010/main" val="1406086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6992" y="529388"/>
            <a:ext cx="2791326" cy="1040092"/>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smtClean="0">
              <a:solidFill>
                <a:prstClr val="white"/>
              </a:solidFill>
            </a:endParaRPr>
          </a:p>
        </p:txBody>
      </p:sp>
      <p:sp>
        <p:nvSpPr>
          <p:cNvPr id="6" name="TextBox 5"/>
          <p:cNvSpPr txBox="1"/>
          <p:nvPr/>
        </p:nvSpPr>
        <p:spPr>
          <a:xfrm>
            <a:off x="2643739" y="131705"/>
            <a:ext cx="874294" cy="461665"/>
          </a:xfrm>
          <a:prstGeom prst="rect">
            <a:avLst/>
          </a:prstGeom>
          <a:noFill/>
        </p:spPr>
        <p:txBody>
          <a:bodyPr wrap="square" rtlCol="0">
            <a:spAutoFit/>
          </a:bodyPr>
          <a:lstStyle/>
          <a:p>
            <a:pPr defTabSz="914400"/>
            <a:r>
              <a:rPr lang="en-US" sz="2400" b="1" dirty="0" smtClean="0">
                <a:solidFill>
                  <a:prstClr val="black"/>
                </a:solidFill>
              </a:rPr>
              <a:t>HPG</a:t>
            </a:r>
          </a:p>
        </p:txBody>
      </p:sp>
      <p:sp>
        <p:nvSpPr>
          <p:cNvPr id="8" name="TextBox 7"/>
          <p:cNvSpPr txBox="1"/>
          <p:nvPr/>
        </p:nvSpPr>
        <p:spPr>
          <a:xfrm>
            <a:off x="2695876" y="527427"/>
            <a:ext cx="593558" cy="646331"/>
          </a:xfrm>
          <a:prstGeom prst="rect">
            <a:avLst/>
          </a:prstGeom>
          <a:noFill/>
        </p:spPr>
        <p:txBody>
          <a:bodyPr wrap="square" rtlCol="0">
            <a:spAutoFit/>
          </a:bodyPr>
          <a:lstStyle/>
          <a:p>
            <a:pPr defTabSz="914400"/>
            <a:r>
              <a:rPr lang="en-US" dirty="0" smtClean="0">
                <a:solidFill>
                  <a:prstClr val="black"/>
                </a:solidFill>
              </a:rPr>
              <a:t>CNS</a:t>
            </a:r>
          </a:p>
          <a:p>
            <a:pPr defTabSz="914400"/>
            <a:endParaRPr lang="en-US" dirty="0" smtClean="0">
              <a:solidFill>
                <a:prstClr val="black"/>
              </a:solidFill>
            </a:endParaRPr>
          </a:p>
        </p:txBody>
      </p:sp>
      <p:cxnSp>
        <p:nvCxnSpPr>
          <p:cNvPr id="12" name="Straight Connector 11"/>
          <p:cNvCxnSpPr/>
          <p:nvPr/>
        </p:nvCxnSpPr>
        <p:spPr>
          <a:xfrm>
            <a:off x="1596992" y="1017350"/>
            <a:ext cx="27913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222633" y="1160862"/>
            <a:ext cx="1716505" cy="646331"/>
          </a:xfrm>
          <a:prstGeom prst="rect">
            <a:avLst/>
          </a:prstGeom>
          <a:noFill/>
        </p:spPr>
        <p:txBody>
          <a:bodyPr wrap="square" rtlCol="0">
            <a:spAutoFit/>
          </a:bodyPr>
          <a:lstStyle/>
          <a:p>
            <a:pPr defTabSz="914400"/>
            <a:r>
              <a:rPr lang="en-US" dirty="0" smtClean="0">
                <a:solidFill>
                  <a:prstClr val="black"/>
                </a:solidFill>
              </a:rPr>
              <a:t>Hypothalamus</a:t>
            </a:r>
          </a:p>
          <a:p>
            <a:pPr defTabSz="914400"/>
            <a:endParaRPr lang="en-US" dirty="0" smtClean="0">
              <a:solidFill>
                <a:prstClr val="black"/>
              </a:solidFill>
            </a:endParaRPr>
          </a:p>
        </p:txBody>
      </p:sp>
      <p:sp>
        <p:nvSpPr>
          <p:cNvPr id="24" name="Rectangle 23"/>
          <p:cNvSpPr/>
          <p:nvPr/>
        </p:nvSpPr>
        <p:spPr>
          <a:xfrm>
            <a:off x="1596992" y="2197772"/>
            <a:ext cx="2871537" cy="56510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sysClr val="windowText" lastClr="000000"/>
                </a:solidFill>
              </a:rPr>
              <a:t>Pituitary</a:t>
            </a:r>
          </a:p>
        </p:txBody>
      </p:sp>
      <p:cxnSp>
        <p:nvCxnSpPr>
          <p:cNvPr id="27" name="Straight Arrow Connector 26"/>
          <p:cNvCxnSpPr/>
          <p:nvPr/>
        </p:nvCxnSpPr>
        <p:spPr>
          <a:xfrm>
            <a:off x="2976613" y="1668381"/>
            <a:ext cx="0" cy="465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185157" y="1652338"/>
            <a:ext cx="870284" cy="400110"/>
          </a:xfrm>
          <a:prstGeom prst="rect">
            <a:avLst/>
          </a:prstGeom>
          <a:noFill/>
        </p:spPr>
        <p:txBody>
          <a:bodyPr wrap="square" rtlCol="0">
            <a:spAutoFit/>
          </a:bodyPr>
          <a:lstStyle/>
          <a:p>
            <a:pPr defTabSz="914400"/>
            <a:r>
              <a:rPr lang="en-US" sz="2000" dirty="0" err="1" smtClean="0">
                <a:solidFill>
                  <a:prstClr val="black"/>
                </a:solidFill>
              </a:rPr>
              <a:t>GnRH</a:t>
            </a:r>
            <a:endParaRPr lang="en-US" sz="2000" dirty="0" smtClean="0">
              <a:solidFill>
                <a:prstClr val="black"/>
              </a:solidFill>
            </a:endParaRPr>
          </a:p>
        </p:txBody>
      </p:sp>
      <p:cxnSp>
        <p:nvCxnSpPr>
          <p:cNvPr id="30" name="Straight Arrow Connector 29"/>
          <p:cNvCxnSpPr/>
          <p:nvPr/>
        </p:nvCxnSpPr>
        <p:spPr>
          <a:xfrm>
            <a:off x="2968592" y="2815393"/>
            <a:ext cx="0" cy="465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1596993" y="3336768"/>
            <a:ext cx="2871536" cy="761992"/>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prstClr val="black"/>
                </a:solidFill>
              </a:rPr>
              <a:t>Gonads</a:t>
            </a:r>
          </a:p>
        </p:txBody>
      </p:sp>
      <p:sp>
        <p:nvSpPr>
          <p:cNvPr id="35" name="TextBox 34"/>
          <p:cNvSpPr txBox="1"/>
          <p:nvPr/>
        </p:nvSpPr>
        <p:spPr>
          <a:xfrm>
            <a:off x="3233288" y="2862177"/>
            <a:ext cx="1098884" cy="400110"/>
          </a:xfrm>
          <a:prstGeom prst="rect">
            <a:avLst/>
          </a:prstGeom>
          <a:noFill/>
        </p:spPr>
        <p:txBody>
          <a:bodyPr wrap="square" rtlCol="0">
            <a:spAutoFit/>
          </a:bodyPr>
          <a:lstStyle/>
          <a:p>
            <a:pPr defTabSz="914400"/>
            <a:r>
              <a:rPr lang="en-US" sz="2000" dirty="0" smtClean="0">
                <a:solidFill>
                  <a:prstClr val="black"/>
                </a:solidFill>
              </a:rPr>
              <a:t>LH/FSH</a:t>
            </a:r>
          </a:p>
        </p:txBody>
      </p:sp>
      <p:sp>
        <p:nvSpPr>
          <p:cNvPr id="39" name="Rectangle 38"/>
          <p:cNvSpPr/>
          <p:nvPr/>
        </p:nvSpPr>
        <p:spPr>
          <a:xfrm>
            <a:off x="103068" y="3328738"/>
            <a:ext cx="1255297" cy="770021"/>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prstClr val="black"/>
                </a:solidFill>
              </a:rPr>
              <a:t>Sperm Production</a:t>
            </a:r>
          </a:p>
        </p:txBody>
      </p:sp>
      <p:cxnSp>
        <p:nvCxnSpPr>
          <p:cNvPr id="38" name="Straight Arrow Connector 37"/>
          <p:cNvCxnSpPr/>
          <p:nvPr/>
        </p:nvCxnSpPr>
        <p:spPr>
          <a:xfrm flipH="1">
            <a:off x="1119737" y="3673650"/>
            <a:ext cx="8983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4807412" y="3336767"/>
            <a:ext cx="1255297" cy="770021"/>
          </a:xfrm>
          <a:prstGeom prst="rect">
            <a:avLst/>
          </a:prstGeom>
          <a:solidFill>
            <a:srgbClr val="F7B5E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prstClr val="black"/>
                </a:solidFill>
              </a:rPr>
              <a:t>Ova prod.</a:t>
            </a:r>
          </a:p>
          <a:p>
            <a:pPr algn="ctr" defTabSz="914400"/>
            <a:r>
              <a:rPr lang="en-US" dirty="0" smtClean="0">
                <a:solidFill>
                  <a:prstClr val="black"/>
                </a:solidFill>
              </a:rPr>
              <a:t>Menarche</a:t>
            </a:r>
          </a:p>
        </p:txBody>
      </p:sp>
      <p:cxnSp>
        <p:nvCxnSpPr>
          <p:cNvPr id="41" name="Straight Arrow Connector 40"/>
          <p:cNvCxnSpPr/>
          <p:nvPr/>
        </p:nvCxnSpPr>
        <p:spPr>
          <a:xfrm>
            <a:off x="4063459" y="3705735"/>
            <a:ext cx="89835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93838" y="5334001"/>
            <a:ext cx="1828795" cy="1371599"/>
          </a:xfrm>
          <a:prstGeom prst="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US" dirty="0" smtClean="0">
                <a:solidFill>
                  <a:prstClr val="black"/>
                </a:solidFill>
              </a:rPr>
              <a:t>Development of:</a:t>
            </a:r>
          </a:p>
          <a:p>
            <a:pPr defTabSz="914400"/>
            <a:r>
              <a:rPr lang="en-US" dirty="0" smtClean="0">
                <a:solidFill>
                  <a:prstClr val="black"/>
                </a:solidFill>
              </a:rPr>
              <a:t>Penis</a:t>
            </a:r>
          </a:p>
          <a:p>
            <a:pPr defTabSz="914400"/>
            <a:r>
              <a:rPr lang="en-US" dirty="0" smtClean="0">
                <a:solidFill>
                  <a:prstClr val="black"/>
                </a:solidFill>
              </a:rPr>
              <a:t>Pubic Hair</a:t>
            </a:r>
          </a:p>
          <a:p>
            <a:pPr defTabSz="914400"/>
            <a:r>
              <a:rPr lang="en-US" dirty="0" smtClean="0">
                <a:solidFill>
                  <a:prstClr val="black"/>
                </a:solidFill>
              </a:rPr>
              <a:t>Testes</a:t>
            </a:r>
          </a:p>
        </p:txBody>
      </p:sp>
      <p:cxnSp>
        <p:nvCxnSpPr>
          <p:cNvPr id="50" name="Straight Arrow Connector 49"/>
          <p:cNvCxnSpPr/>
          <p:nvPr/>
        </p:nvCxnSpPr>
        <p:spPr>
          <a:xfrm>
            <a:off x="2222633" y="4219079"/>
            <a:ext cx="0" cy="38501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3782730" y="4195021"/>
            <a:ext cx="0" cy="38501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1534829" y="4521959"/>
            <a:ext cx="1108910" cy="369332"/>
          </a:xfrm>
          <a:prstGeom prst="rect">
            <a:avLst/>
          </a:prstGeom>
          <a:noFill/>
        </p:spPr>
        <p:txBody>
          <a:bodyPr wrap="square" rtlCol="0">
            <a:spAutoFit/>
          </a:bodyPr>
          <a:lstStyle/>
          <a:p>
            <a:pPr defTabSz="914400"/>
            <a:r>
              <a:rPr lang="en-US" dirty="0" smtClean="0">
                <a:solidFill>
                  <a:prstClr val="black"/>
                </a:solidFill>
              </a:rPr>
              <a:t>Androgen</a:t>
            </a:r>
          </a:p>
        </p:txBody>
      </p:sp>
      <p:sp>
        <p:nvSpPr>
          <p:cNvPr id="53" name="TextBox 52"/>
          <p:cNvSpPr txBox="1"/>
          <p:nvPr/>
        </p:nvSpPr>
        <p:spPr>
          <a:xfrm>
            <a:off x="3428796" y="4521959"/>
            <a:ext cx="1108910" cy="369332"/>
          </a:xfrm>
          <a:prstGeom prst="rect">
            <a:avLst/>
          </a:prstGeom>
          <a:noFill/>
        </p:spPr>
        <p:txBody>
          <a:bodyPr wrap="square" rtlCol="0">
            <a:spAutoFit/>
          </a:bodyPr>
          <a:lstStyle/>
          <a:p>
            <a:pPr defTabSz="914400"/>
            <a:r>
              <a:rPr lang="en-US" dirty="0" smtClean="0">
                <a:solidFill>
                  <a:prstClr val="black"/>
                </a:solidFill>
              </a:rPr>
              <a:t>Estrogen</a:t>
            </a:r>
          </a:p>
        </p:txBody>
      </p:sp>
      <p:cxnSp>
        <p:nvCxnSpPr>
          <p:cNvPr id="55" name="Straight Arrow Connector 54"/>
          <p:cNvCxnSpPr/>
          <p:nvPr/>
        </p:nvCxnSpPr>
        <p:spPr>
          <a:xfrm>
            <a:off x="1917835" y="4827123"/>
            <a:ext cx="0" cy="4427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4083517" y="4843165"/>
            <a:ext cx="0" cy="4427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3820821" y="5334001"/>
            <a:ext cx="1886959" cy="1371599"/>
          </a:xfrm>
          <a:prstGeom prst="rect">
            <a:avLst/>
          </a:prstGeom>
          <a:solidFill>
            <a:srgbClr val="F7B5E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US" dirty="0" smtClean="0">
                <a:solidFill>
                  <a:prstClr val="black"/>
                </a:solidFill>
              </a:rPr>
              <a:t>Development of:</a:t>
            </a:r>
          </a:p>
          <a:p>
            <a:pPr defTabSz="914400"/>
            <a:r>
              <a:rPr lang="en-US" dirty="0" smtClean="0">
                <a:solidFill>
                  <a:prstClr val="black"/>
                </a:solidFill>
              </a:rPr>
              <a:t>Breast</a:t>
            </a:r>
          </a:p>
          <a:p>
            <a:pPr defTabSz="914400"/>
            <a:r>
              <a:rPr lang="en-US" dirty="0" smtClean="0">
                <a:solidFill>
                  <a:prstClr val="black"/>
                </a:solidFill>
              </a:rPr>
              <a:t>Ovaries</a:t>
            </a:r>
          </a:p>
          <a:p>
            <a:pPr defTabSz="914400"/>
            <a:r>
              <a:rPr lang="en-US" dirty="0" smtClean="0">
                <a:solidFill>
                  <a:prstClr val="black"/>
                </a:solidFill>
              </a:rPr>
              <a:t>Uterus</a:t>
            </a:r>
          </a:p>
        </p:txBody>
      </p:sp>
      <p:cxnSp>
        <p:nvCxnSpPr>
          <p:cNvPr id="59" name="Straight Arrow Connector 58"/>
          <p:cNvCxnSpPr/>
          <p:nvPr/>
        </p:nvCxnSpPr>
        <p:spPr>
          <a:xfrm>
            <a:off x="2968592" y="864674"/>
            <a:ext cx="0" cy="307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Freeform 69"/>
          <p:cNvSpPr/>
          <p:nvPr/>
        </p:nvSpPr>
        <p:spPr>
          <a:xfrm>
            <a:off x="4296075" y="2791326"/>
            <a:ext cx="407186" cy="1732548"/>
          </a:xfrm>
          <a:custGeom>
            <a:avLst/>
            <a:gdLst>
              <a:gd name="connsiteX0" fmla="*/ 0 w 407186"/>
              <a:gd name="connsiteY0" fmla="*/ 1732548 h 1732548"/>
              <a:gd name="connsiteX1" fmla="*/ 401052 w 407186"/>
              <a:gd name="connsiteY1" fmla="*/ 770021 h 1732548"/>
              <a:gd name="connsiteX2" fmla="*/ 240631 w 407186"/>
              <a:gd name="connsiteY2" fmla="*/ 0 h 1732548"/>
            </a:gdLst>
            <a:ahLst/>
            <a:cxnLst>
              <a:cxn ang="0">
                <a:pos x="connsiteX0" y="connsiteY0"/>
              </a:cxn>
              <a:cxn ang="0">
                <a:pos x="connsiteX1" y="connsiteY1"/>
              </a:cxn>
              <a:cxn ang="0">
                <a:pos x="connsiteX2" y="connsiteY2"/>
              </a:cxn>
            </a:cxnLst>
            <a:rect l="l" t="t" r="r" b="b"/>
            <a:pathLst>
              <a:path w="407186" h="1732548">
                <a:moveTo>
                  <a:pt x="0" y="1732548"/>
                </a:moveTo>
                <a:cubicBezTo>
                  <a:pt x="180473" y="1395663"/>
                  <a:pt x="360947" y="1058779"/>
                  <a:pt x="401052" y="770021"/>
                </a:cubicBezTo>
                <a:cubicBezTo>
                  <a:pt x="441157" y="481263"/>
                  <a:pt x="272715" y="128337"/>
                  <a:pt x="240631" y="0"/>
                </a:cubicBezTo>
              </a:path>
            </a:pathLst>
          </a:custGeom>
          <a:noFill/>
          <a:ln>
            <a:solidFill>
              <a:schemeClr val="tx1"/>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73" name="Freeform 72"/>
          <p:cNvSpPr/>
          <p:nvPr/>
        </p:nvSpPr>
        <p:spPr>
          <a:xfrm>
            <a:off x="4351821" y="1668780"/>
            <a:ext cx="549372" cy="2834640"/>
          </a:xfrm>
          <a:custGeom>
            <a:avLst/>
            <a:gdLst>
              <a:gd name="connsiteX0" fmla="*/ 0 w 549372"/>
              <a:gd name="connsiteY0" fmla="*/ 2834640 h 2834640"/>
              <a:gd name="connsiteX1" fmla="*/ 548640 w 549372"/>
              <a:gd name="connsiteY1" fmla="*/ 1234440 h 2834640"/>
              <a:gd name="connsiteX2" fmla="*/ 114300 w 549372"/>
              <a:gd name="connsiteY2" fmla="*/ 0 h 2834640"/>
            </a:gdLst>
            <a:ahLst/>
            <a:cxnLst>
              <a:cxn ang="0">
                <a:pos x="connsiteX0" y="connsiteY0"/>
              </a:cxn>
              <a:cxn ang="0">
                <a:pos x="connsiteX1" y="connsiteY1"/>
              </a:cxn>
              <a:cxn ang="0">
                <a:pos x="connsiteX2" y="connsiteY2"/>
              </a:cxn>
            </a:cxnLst>
            <a:rect l="l" t="t" r="r" b="b"/>
            <a:pathLst>
              <a:path w="549372" h="2834640">
                <a:moveTo>
                  <a:pt x="0" y="2834640"/>
                </a:moveTo>
                <a:cubicBezTo>
                  <a:pt x="264795" y="2270760"/>
                  <a:pt x="529590" y="1706880"/>
                  <a:pt x="548640" y="1234440"/>
                </a:cubicBezTo>
                <a:cubicBezTo>
                  <a:pt x="567690" y="762000"/>
                  <a:pt x="209550" y="213360"/>
                  <a:pt x="114300"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74" name="Freeform 73"/>
          <p:cNvSpPr/>
          <p:nvPr/>
        </p:nvSpPr>
        <p:spPr>
          <a:xfrm flipH="1">
            <a:off x="1215061" y="1655951"/>
            <a:ext cx="549372" cy="2834640"/>
          </a:xfrm>
          <a:custGeom>
            <a:avLst/>
            <a:gdLst>
              <a:gd name="connsiteX0" fmla="*/ 0 w 549372"/>
              <a:gd name="connsiteY0" fmla="*/ 2834640 h 2834640"/>
              <a:gd name="connsiteX1" fmla="*/ 548640 w 549372"/>
              <a:gd name="connsiteY1" fmla="*/ 1234440 h 2834640"/>
              <a:gd name="connsiteX2" fmla="*/ 114300 w 549372"/>
              <a:gd name="connsiteY2" fmla="*/ 0 h 2834640"/>
            </a:gdLst>
            <a:ahLst/>
            <a:cxnLst>
              <a:cxn ang="0">
                <a:pos x="connsiteX0" y="connsiteY0"/>
              </a:cxn>
              <a:cxn ang="0">
                <a:pos x="connsiteX1" y="connsiteY1"/>
              </a:cxn>
              <a:cxn ang="0">
                <a:pos x="connsiteX2" y="connsiteY2"/>
              </a:cxn>
            </a:cxnLst>
            <a:rect l="l" t="t" r="r" b="b"/>
            <a:pathLst>
              <a:path w="549372" h="2834640">
                <a:moveTo>
                  <a:pt x="0" y="2834640"/>
                </a:moveTo>
                <a:cubicBezTo>
                  <a:pt x="264795" y="2270760"/>
                  <a:pt x="529590" y="1706880"/>
                  <a:pt x="548640" y="1234440"/>
                </a:cubicBezTo>
                <a:cubicBezTo>
                  <a:pt x="567690" y="762000"/>
                  <a:pt x="209550" y="213360"/>
                  <a:pt x="114300"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75" name="Freeform 74"/>
          <p:cNvSpPr/>
          <p:nvPr/>
        </p:nvSpPr>
        <p:spPr>
          <a:xfrm flipH="1">
            <a:off x="1387388" y="2711919"/>
            <a:ext cx="407186" cy="1732548"/>
          </a:xfrm>
          <a:custGeom>
            <a:avLst/>
            <a:gdLst>
              <a:gd name="connsiteX0" fmla="*/ 0 w 407186"/>
              <a:gd name="connsiteY0" fmla="*/ 1732548 h 1732548"/>
              <a:gd name="connsiteX1" fmla="*/ 401052 w 407186"/>
              <a:gd name="connsiteY1" fmla="*/ 770021 h 1732548"/>
              <a:gd name="connsiteX2" fmla="*/ 240631 w 407186"/>
              <a:gd name="connsiteY2" fmla="*/ 0 h 1732548"/>
            </a:gdLst>
            <a:ahLst/>
            <a:cxnLst>
              <a:cxn ang="0">
                <a:pos x="connsiteX0" y="connsiteY0"/>
              </a:cxn>
              <a:cxn ang="0">
                <a:pos x="connsiteX1" y="connsiteY1"/>
              </a:cxn>
              <a:cxn ang="0">
                <a:pos x="connsiteX2" y="connsiteY2"/>
              </a:cxn>
            </a:cxnLst>
            <a:rect l="l" t="t" r="r" b="b"/>
            <a:pathLst>
              <a:path w="407186" h="1732548">
                <a:moveTo>
                  <a:pt x="0" y="1732548"/>
                </a:moveTo>
                <a:cubicBezTo>
                  <a:pt x="180473" y="1395663"/>
                  <a:pt x="360947" y="1058779"/>
                  <a:pt x="401052" y="770021"/>
                </a:cubicBezTo>
                <a:cubicBezTo>
                  <a:pt x="441157" y="481263"/>
                  <a:pt x="272715" y="128337"/>
                  <a:pt x="240631" y="0"/>
                </a:cubicBezTo>
              </a:path>
            </a:pathLst>
          </a:custGeom>
          <a:noFill/>
          <a:ln>
            <a:solidFill>
              <a:schemeClr val="tx1"/>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76" name="TextBox 75"/>
          <p:cNvSpPr txBox="1"/>
          <p:nvPr/>
        </p:nvSpPr>
        <p:spPr>
          <a:xfrm>
            <a:off x="1061117" y="4207730"/>
            <a:ext cx="685800" cy="369332"/>
          </a:xfrm>
          <a:prstGeom prst="rect">
            <a:avLst/>
          </a:prstGeom>
          <a:noFill/>
        </p:spPr>
        <p:txBody>
          <a:bodyPr wrap="square" rtlCol="0">
            <a:spAutoFit/>
          </a:bodyPr>
          <a:lstStyle/>
          <a:p>
            <a:pPr defTabSz="914400"/>
            <a:r>
              <a:rPr lang="en-US" dirty="0" smtClean="0">
                <a:solidFill>
                  <a:prstClr val="black"/>
                </a:solidFill>
              </a:rPr>
              <a:t>male</a:t>
            </a:r>
          </a:p>
        </p:txBody>
      </p:sp>
      <p:sp>
        <p:nvSpPr>
          <p:cNvPr id="77" name="TextBox 76"/>
          <p:cNvSpPr txBox="1"/>
          <p:nvPr/>
        </p:nvSpPr>
        <p:spPr>
          <a:xfrm>
            <a:off x="4413137" y="4219079"/>
            <a:ext cx="909625" cy="369332"/>
          </a:xfrm>
          <a:prstGeom prst="rect">
            <a:avLst/>
          </a:prstGeom>
          <a:noFill/>
        </p:spPr>
        <p:txBody>
          <a:bodyPr wrap="square" rtlCol="0">
            <a:spAutoFit/>
          </a:bodyPr>
          <a:lstStyle/>
          <a:p>
            <a:pPr defTabSz="914400"/>
            <a:r>
              <a:rPr lang="en-US" dirty="0" smtClean="0">
                <a:solidFill>
                  <a:prstClr val="black"/>
                </a:solidFill>
              </a:rPr>
              <a:t>female</a:t>
            </a:r>
          </a:p>
        </p:txBody>
      </p:sp>
      <p:sp>
        <p:nvSpPr>
          <p:cNvPr id="78" name="Rectangle 77"/>
          <p:cNvSpPr/>
          <p:nvPr/>
        </p:nvSpPr>
        <p:spPr>
          <a:xfrm>
            <a:off x="7830152" y="613208"/>
            <a:ext cx="2791326" cy="1040092"/>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smtClean="0">
              <a:solidFill>
                <a:prstClr val="white"/>
              </a:solidFill>
            </a:endParaRPr>
          </a:p>
        </p:txBody>
      </p:sp>
      <p:sp>
        <p:nvSpPr>
          <p:cNvPr id="79" name="TextBox 78"/>
          <p:cNvSpPr txBox="1"/>
          <p:nvPr/>
        </p:nvSpPr>
        <p:spPr>
          <a:xfrm>
            <a:off x="8876899" y="215525"/>
            <a:ext cx="874294" cy="461665"/>
          </a:xfrm>
          <a:prstGeom prst="rect">
            <a:avLst/>
          </a:prstGeom>
          <a:noFill/>
        </p:spPr>
        <p:txBody>
          <a:bodyPr wrap="square" rtlCol="0">
            <a:spAutoFit/>
          </a:bodyPr>
          <a:lstStyle/>
          <a:p>
            <a:pPr defTabSz="914400"/>
            <a:r>
              <a:rPr lang="en-US" sz="2400" b="1" dirty="0" smtClean="0">
                <a:solidFill>
                  <a:prstClr val="black"/>
                </a:solidFill>
              </a:rPr>
              <a:t>HPA</a:t>
            </a:r>
          </a:p>
        </p:txBody>
      </p:sp>
      <p:sp>
        <p:nvSpPr>
          <p:cNvPr id="80" name="TextBox 79"/>
          <p:cNvSpPr txBox="1"/>
          <p:nvPr/>
        </p:nvSpPr>
        <p:spPr>
          <a:xfrm>
            <a:off x="8929036" y="611247"/>
            <a:ext cx="593558" cy="646331"/>
          </a:xfrm>
          <a:prstGeom prst="rect">
            <a:avLst/>
          </a:prstGeom>
          <a:noFill/>
        </p:spPr>
        <p:txBody>
          <a:bodyPr wrap="square" rtlCol="0">
            <a:spAutoFit/>
          </a:bodyPr>
          <a:lstStyle/>
          <a:p>
            <a:pPr defTabSz="914400"/>
            <a:r>
              <a:rPr lang="en-US" dirty="0" smtClean="0">
                <a:solidFill>
                  <a:prstClr val="black"/>
                </a:solidFill>
              </a:rPr>
              <a:t>CNS</a:t>
            </a:r>
          </a:p>
          <a:p>
            <a:pPr defTabSz="914400"/>
            <a:endParaRPr lang="en-US" dirty="0" smtClean="0">
              <a:solidFill>
                <a:prstClr val="black"/>
              </a:solidFill>
            </a:endParaRPr>
          </a:p>
        </p:txBody>
      </p:sp>
      <p:cxnSp>
        <p:nvCxnSpPr>
          <p:cNvPr id="81" name="Straight Connector 80"/>
          <p:cNvCxnSpPr/>
          <p:nvPr/>
        </p:nvCxnSpPr>
        <p:spPr>
          <a:xfrm>
            <a:off x="7830152" y="1101170"/>
            <a:ext cx="279132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8455793" y="1244682"/>
            <a:ext cx="1716505" cy="646331"/>
          </a:xfrm>
          <a:prstGeom prst="rect">
            <a:avLst/>
          </a:prstGeom>
          <a:noFill/>
        </p:spPr>
        <p:txBody>
          <a:bodyPr wrap="square" rtlCol="0">
            <a:spAutoFit/>
          </a:bodyPr>
          <a:lstStyle/>
          <a:p>
            <a:pPr defTabSz="914400"/>
            <a:r>
              <a:rPr lang="en-US" dirty="0" smtClean="0">
                <a:solidFill>
                  <a:prstClr val="black"/>
                </a:solidFill>
              </a:rPr>
              <a:t>Hypothalamus</a:t>
            </a:r>
          </a:p>
          <a:p>
            <a:pPr defTabSz="914400"/>
            <a:endParaRPr lang="en-US" dirty="0" smtClean="0">
              <a:solidFill>
                <a:prstClr val="black"/>
              </a:solidFill>
            </a:endParaRPr>
          </a:p>
        </p:txBody>
      </p:sp>
      <p:sp>
        <p:nvSpPr>
          <p:cNvPr id="83" name="Rectangle 82"/>
          <p:cNvSpPr/>
          <p:nvPr/>
        </p:nvSpPr>
        <p:spPr>
          <a:xfrm>
            <a:off x="7830152" y="2281592"/>
            <a:ext cx="2871537" cy="56510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sysClr val="windowText" lastClr="000000"/>
                </a:solidFill>
              </a:rPr>
              <a:t>Pituitary</a:t>
            </a:r>
          </a:p>
        </p:txBody>
      </p:sp>
      <p:cxnSp>
        <p:nvCxnSpPr>
          <p:cNvPr id="84" name="Straight Arrow Connector 83"/>
          <p:cNvCxnSpPr/>
          <p:nvPr/>
        </p:nvCxnSpPr>
        <p:spPr>
          <a:xfrm>
            <a:off x="9209773" y="1752201"/>
            <a:ext cx="0" cy="465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9418317" y="1736158"/>
            <a:ext cx="870284" cy="400110"/>
          </a:xfrm>
          <a:prstGeom prst="rect">
            <a:avLst/>
          </a:prstGeom>
          <a:noFill/>
        </p:spPr>
        <p:txBody>
          <a:bodyPr wrap="square" rtlCol="0">
            <a:spAutoFit/>
          </a:bodyPr>
          <a:lstStyle/>
          <a:p>
            <a:pPr defTabSz="914400"/>
            <a:r>
              <a:rPr lang="en-US" sz="2000" dirty="0" smtClean="0">
                <a:solidFill>
                  <a:prstClr val="black"/>
                </a:solidFill>
              </a:rPr>
              <a:t>CRH</a:t>
            </a:r>
          </a:p>
        </p:txBody>
      </p:sp>
      <p:cxnSp>
        <p:nvCxnSpPr>
          <p:cNvPr id="86" name="Straight Arrow Connector 85"/>
          <p:cNvCxnSpPr/>
          <p:nvPr/>
        </p:nvCxnSpPr>
        <p:spPr>
          <a:xfrm>
            <a:off x="9201752" y="2899213"/>
            <a:ext cx="0" cy="4652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7830153" y="3420588"/>
            <a:ext cx="2871536" cy="761992"/>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US" dirty="0" smtClean="0">
                <a:solidFill>
                  <a:prstClr val="black"/>
                </a:solidFill>
              </a:rPr>
              <a:t>Adrenal Cortex</a:t>
            </a:r>
          </a:p>
        </p:txBody>
      </p:sp>
      <p:sp>
        <p:nvSpPr>
          <p:cNvPr id="88" name="TextBox 87"/>
          <p:cNvSpPr txBox="1"/>
          <p:nvPr/>
        </p:nvSpPr>
        <p:spPr>
          <a:xfrm>
            <a:off x="9466448" y="2945997"/>
            <a:ext cx="1098884" cy="400110"/>
          </a:xfrm>
          <a:prstGeom prst="rect">
            <a:avLst/>
          </a:prstGeom>
          <a:noFill/>
        </p:spPr>
        <p:txBody>
          <a:bodyPr wrap="square" rtlCol="0">
            <a:spAutoFit/>
          </a:bodyPr>
          <a:lstStyle/>
          <a:p>
            <a:pPr defTabSz="914400"/>
            <a:r>
              <a:rPr lang="en-US" sz="2000" dirty="0" smtClean="0">
                <a:solidFill>
                  <a:prstClr val="black"/>
                </a:solidFill>
              </a:rPr>
              <a:t>ACTH</a:t>
            </a:r>
          </a:p>
        </p:txBody>
      </p:sp>
      <p:cxnSp>
        <p:nvCxnSpPr>
          <p:cNvPr id="92" name="Straight Arrow Connector 91"/>
          <p:cNvCxnSpPr/>
          <p:nvPr/>
        </p:nvCxnSpPr>
        <p:spPr>
          <a:xfrm>
            <a:off x="9257897" y="4302899"/>
            <a:ext cx="0" cy="385011"/>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8650873" y="4591418"/>
            <a:ext cx="1949319" cy="646331"/>
          </a:xfrm>
          <a:prstGeom prst="rect">
            <a:avLst/>
          </a:prstGeom>
          <a:noFill/>
        </p:spPr>
        <p:txBody>
          <a:bodyPr wrap="square" rtlCol="0">
            <a:spAutoFit/>
          </a:bodyPr>
          <a:lstStyle/>
          <a:p>
            <a:pPr defTabSz="914400"/>
            <a:r>
              <a:rPr lang="en-US" dirty="0" err="1" smtClean="0">
                <a:solidFill>
                  <a:prstClr val="black"/>
                </a:solidFill>
              </a:rPr>
              <a:t>Androstenendione</a:t>
            </a:r>
            <a:endParaRPr lang="en-US" dirty="0" smtClean="0">
              <a:solidFill>
                <a:prstClr val="black"/>
              </a:solidFill>
            </a:endParaRPr>
          </a:p>
          <a:p>
            <a:pPr defTabSz="914400"/>
            <a:r>
              <a:rPr lang="en-US" dirty="0" smtClean="0">
                <a:solidFill>
                  <a:prstClr val="black"/>
                </a:solidFill>
              </a:rPr>
              <a:t>DHEA</a:t>
            </a:r>
          </a:p>
        </p:txBody>
      </p:sp>
      <p:cxnSp>
        <p:nvCxnSpPr>
          <p:cNvPr id="96" name="Straight Arrow Connector 95"/>
          <p:cNvCxnSpPr/>
          <p:nvPr/>
        </p:nvCxnSpPr>
        <p:spPr>
          <a:xfrm>
            <a:off x="9201752" y="948494"/>
            <a:ext cx="0" cy="3071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8" name="Freeform 97"/>
          <p:cNvSpPr/>
          <p:nvPr/>
        </p:nvSpPr>
        <p:spPr>
          <a:xfrm>
            <a:off x="10584981" y="1752600"/>
            <a:ext cx="549372" cy="2834640"/>
          </a:xfrm>
          <a:custGeom>
            <a:avLst/>
            <a:gdLst>
              <a:gd name="connsiteX0" fmla="*/ 0 w 549372"/>
              <a:gd name="connsiteY0" fmla="*/ 2834640 h 2834640"/>
              <a:gd name="connsiteX1" fmla="*/ 548640 w 549372"/>
              <a:gd name="connsiteY1" fmla="*/ 1234440 h 2834640"/>
              <a:gd name="connsiteX2" fmla="*/ 114300 w 549372"/>
              <a:gd name="connsiteY2" fmla="*/ 0 h 2834640"/>
            </a:gdLst>
            <a:ahLst/>
            <a:cxnLst>
              <a:cxn ang="0">
                <a:pos x="connsiteX0" y="connsiteY0"/>
              </a:cxn>
              <a:cxn ang="0">
                <a:pos x="connsiteX1" y="connsiteY1"/>
              </a:cxn>
              <a:cxn ang="0">
                <a:pos x="connsiteX2" y="connsiteY2"/>
              </a:cxn>
            </a:cxnLst>
            <a:rect l="l" t="t" r="r" b="b"/>
            <a:pathLst>
              <a:path w="549372" h="2834640">
                <a:moveTo>
                  <a:pt x="0" y="2834640"/>
                </a:moveTo>
                <a:cubicBezTo>
                  <a:pt x="264795" y="2270760"/>
                  <a:pt x="529590" y="1706880"/>
                  <a:pt x="548640" y="1234440"/>
                </a:cubicBezTo>
                <a:cubicBezTo>
                  <a:pt x="567690" y="762000"/>
                  <a:pt x="209550" y="213360"/>
                  <a:pt x="114300" y="0"/>
                </a:cubicBezTo>
              </a:path>
            </a:pathLst>
          </a:custGeom>
          <a:noFill/>
          <a:ln>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101" name="TextBox 100"/>
          <p:cNvSpPr txBox="1"/>
          <p:nvPr/>
        </p:nvSpPr>
        <p:spPr>
          <a:xfrm>
            <a:off x="7294277" y="4291550"/>
            <a:ext cx="685800" cy="369332"/>
          </a:xfrm>
          <a:prstGeom prst="rect">
            <a:avLst/>
          </a:prstGeom>
          <a:noFill/>
        </p:spPr>
        <p:txBody>
          <a:bodyPr wrap="square" rtlCol="0">
            <a:spAutoFit/>
          </a:bodyPr>
          <a:lstStyle/>
          <a:p>
            <a:pPr defTabSz="914400"/>
            <a:r>
              <a:rPr lang="en-US" dirty="0" smtClean="0">
                <a:solidFill>
                  <a:prstClr val="black"/>
                </a:solidFill>
              </a:rPr>
              <a:t>male</a:t>
            </a:r>
          </a:p>
        </p:txBody>
      </p:sp>
      <p:sp>
        <p:nvSpPr>
          <p:cNvPr id="102" name="TextBox 101"/>
          <p:cNvSpPr txBox="1"/>
          <p:nvPr/>
        </p:nvSpPr>
        <p:spPr>
          <a:xfrm>
            <a:off x="10829055" y="3921140"/>
            <a:ext cx="1413265" cy="369332"/>
          </a:xfrm>
          <a:prstGeom prst="rect">
            <a:avLst/>
          </a:prstGeom>
          <a:noFill/>
        </p:spPr>
        <p:txBody>
          <a:bodyPr wrap="square" rtlCol="0">
            <a:spAutoFit/>
          </a:bodyPr>
          <a:lstStyle/>
          <a:p>
            <a:pPr defTabSz="914400"/>
            <a:r>
              <a:rPr lang="en-US" dirty="0" smtClean="0">
                <a:solidFill>
                  <a:prstClr val="black"/>
                </a:solidFill>
              </a:rPr>
              <a:t>female/male</a:t>
            </a:r>
          </a:p>
        </p:txBody>
      </p:sp>
      <p:sp>
        <p:nvSpPr>
          <p:cNvPr id="103" name="Freeform 102"/>
          <p:cNvSpPr/>
          <p:nvPr/>
        </p:nvSpPr>
        <p:spPr>
          <a:xfrm>
            <a:off x="10559412" y="2830632"/>
            <a:ext cx="407186" cy="1732548"/>
          </a:xfrm>
          <a:custGeom>
            <a:avLst/>
            <a:gdLst>
              <a:gd name="connsiteX0" fmla="*/ 0 w 407186"/>
              <a:gd name="connsiteY0" fmla="*/ 1732548 h 1732548"/>
              <a:gd name="connsiteX1" fmla="*/ 401052 w 407186"/>
              <a:gd name="connsiteY1" fmla="*/ 770021 h 1732548"/>
              <a:gd name="connsiteX2" fmla="*/ 240631 w 407186"/>
              <a:gd name="connsiteY2" fmla="*/ 0 h 1732548"/>
            </a:gdLst>
            <a:ahLst/>
            <a:cxnLst>
              <a:cxn ang="0">
                <a:pos x="connsiteX0" y="connsiteY0"/>
              </a:cxn>
              <a:cxn ang="0">
                <a:pos x="connsiteX1" y="connsiteY1"/>
              </a:cxn>
              <a:cxn ang="0">
                <a:pos x="connsiteX2" y="connsiteY2"/>
              </a:cxn>
            </a:cxnLst>
            <a:rect l="l" t="t" r="r" b="b"/>
            <a:pathLst>
              <a:path w="407186" h="1732548">
                <a:moveTo>
                  <a:pt x="0" y="1732548"/>
                </a:moveTo>
                <a:cubicBezTo>
                  <a:pt x="180473" y="1395663"/>
                  <a:pt x="360947" y="1058779"/>
                  <a:pt x="401052" y="770021"/>
                </a:cubicBezTo>
                <a:cubicBezTo>
                  <a:pt x="441157" y="481263"/>
                  <a:pt x="272715" y="128337"/>
                  <a:pt x="240631" y="0"/>
                </a:cubicBezTo>
              </a:path>
            </a:pathLst>
          </a:custGeom>
          <a:noFill/>
          <a:ln>
            <a:solidFill>
              <a:schemeClr val="tx1"/>
            </a:solidFill>
            <a:headEnd type="non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mtClean="0">
              <a:solidFill>
                <a:prstClr val="white"/>
              </a:solidFill>
            </a:endParaRPr>
          </a:p>
        </p:txBody>
      </p:sp>
      <p:sp>
        <p:nvSpPr>
          <p:cNvPr id="105" name="Rectangle 104"/>
          <p:cNvSpPr/>
          <p:nvPr/>
        </p:nvSpPr>
        <p:spPr>
          <a:xfrm>
            <a:off x="9648728" y="5285875"/>
            <a:ext cx="1886959" cy="1371599"/>
          </a:xfrm>
          <a:prstGeom prst="rect">
            <a:avLst/>
          </a:prstGeom>
          <a:solidFill>
            <a:srgbClr val="F7B5E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US" dirty="0" smtClean="0">
                <a:solidFill>
                  <a:prstClr val="black"/>
                </a:solidFill>
              </a:rPr>
              <a:t>Development of:</a:t>
            </a:r>
          </a:p>
          <a:p>
            <a:pPr defTabSz="914400"/>
            <a:r>
              <a:rPr lang="en-US" dirty="0" smtClean="0">
                <a:solidFill>
                  <a:prstClr val="black"/>
                </a:solidFill>
              </a:rPr>
              <a:t>Pubic hair</a:t>
            </a:r>
          </a:p>
          <a:p>
            <a:pPr defTabSz="914400"/>
            <a:r>
              <a:rPr lang="en-US" dirty="0" smtClean="0">
                <a:solidFill>
                  <a:prstClr val="black"/>
                </a:solidFill>
              </a:rPr>
              <a:t>Armpit hair</a:t>
            </a:r>
          </a:p>
          <a:p>
            <a:pPr defTabSz="914400"/>
            <a:r>
              <a:rPr lang="en-US" dirty="0" smtClean="0">
                <a:solidFill>
                  <a:prstClr val="black"/>
                </a:solidFill>
              </a:rPr>
              <a:t>Acne</a:t>
            </a:r>
          </a:p>
        </p:txBody>
      </p:sp>
      <p:cxnSp>
        <p:nvCxnSpPr>
          <p:cNvPr id="107" name="Straight Arrow Connector 106"/>
          <p:cNvCxnSpPr/>
          <p:nvPr/>
        </p:nvCxnSpPr>
        <p:spPr>
          <a:xfrm>
            <a:off x="9751193" y="4996078"/>
            <a:ext cx="537408" cy="2194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p:nvPr/>
        </p:nvCxnSpPr>
        <p:spPr>
          <a:xfrm>
            <a:off x="2731972" y="4881215"/>
            <a:ext cx="6734476" cy="6450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016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Heavy Metals and Onset of Puberty</a:t>
            </a:r>
            <a:endParaRPr lang="en-US" dirty="0"/>
          </a:p>
        </p:txBody>
      </p:sp>
      <p:sp>
        <p:nvSpPr>
          <p:cNvPr id="3" name="Content Placeholder 2"/>
          <p:cNvSpPr>
            <a:spLocks noGrp="1"/>
          </p:cNvSpPr>
          <p:nvPr>
            <p:ph idx="1"/>
          </p:nvPr>
        </p:nvSpPr>
        <p:spPr>
          <a:xfrm>
            <a:off x="1097280" y="1845734"/>
            <a:ext cx="10058400" cy="2549803"/>
          </a:xfrm>
        </p:spPr>
        <p:txBody>
          <a:bodyPr>
            <a:noAutofit/>
          </a:bodyPr>
          <a:lstStyle/>
          <a:p>
            <a:r>
              <a:rPr lang="en-US" sz="2400" dirty="0" smtClean="0"/>
              <a:t>Multiple compounds have been shown to modulate the onset of puberty including :PCBs, DDE, and Heavy Metals (HMs).</a:t>
            </a:r>
            <a:endParaRPr lang="en-US" sz="2400" dirty="0"/>
          </a:p>
          <a:p>
            <a:r>
              <a:rPr lang="en-US" sz="2400" dirty="0" smtClean="0"/>
              <a:t>Cross sectional and Cohort studies have found delays in age of menarche in girls and delayed tanner stage progression in boys.</a:t>
            </a:r>
          </a:p>
          <a:p>
            <a:r>
              <a:rPr lang="en-US" sz="2400" dirty="0" smtClean="0"/>
              <a:t>The hypothesized mode of action for Leads effect on pubertal onset is through modulation of the HPG axis.</a:t>
            </a:r>
            <a:endParaRPr lang="en-US" sz="2400" dirty="0"/>
          </a:p>
        </p:txBody>
      </p:sp>
      <p:pic>
        <p:nvPicPr>
          <p:cNvPr id="4" name="Picture 3" descr="FIG01"/>
          <p:cNvPicPr/>
          <p:nvPr/>
        </p:nvPicPr>
        <p:blipFill>
          <a:blip r:embed="rId3">
            <a:extLst>
              <a:ext uri="{28A0092B-C50C-407E-A947-70E740481C1C}">
                <a14:useLocalDpi xmlns:a14="http://schemas.microsoft.com/office/drawing/2010/main" val="0"/>
              </a:ext>
            </a:extLst>
          </a:blip>
          <a:srcRect/>
          <a:stretch>
            <a:fillRect/>
          </a:stretch>
        </p:blipFill>
        <p:spPr bwMode="auto">
          <a:xfrm>
            <a:off x="2502566" y="4188939"/>
            <a:ext cx="7012137" cy="2117131"/>
          </a:xfrm>
          <a:prstGeom prst="rect">
            <a:avLst/>
          </a:prstGeom>
          <a:noFill/>
          <a:ln>
            <a:noFill/>
          </a:ln>
        </p:spPr>
      </p:pic>
    </p:spTree>
    <p:extLst>
      <p:ext uri="{BB962C8B-B14F-4D97-AF65-F5344CB8AC3E}">
        <p14:creationId xmlns:p14="http://schemas.microsoft.com/office/powerpoint/2010/main" val="175471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927621" y="986596"/>
            <a:ext cx="1624490" cy="753974"/>
          </a:xfrm>
          <a:prstGeom prst="rect">
            <a:avLst/>
          </a:prstGeom>
          <a:solidFill>
            <a:sysClr val="window" lastClr="FFFFFF">
              <a:lumMod val="85000"/>
            </a:sys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panose="020F0502020204030204"/>
                <a:ea typeface="+mn-ea"/>
                <a:cs typeface="+mn-cs"/>
              </a:rPr>
              <a:t>Pb, Cd, As, Hg</a:t>
            </a:r>
          </a:p>
        </p:txBody>
      </p:sp>
      <p:sp>
        <p:nvSpPr>
          <p:cNvPr id="39" name="Rectangle 38"/>
          <p:cNvSpPr/>
          <p:nvPr/>
        </p:nvSpPr>
        <p:spPr>
          <a:xfrm>
            <a:off x="778844" y="417094"/>
            <a:ext cx="2791326" cy="637875"/>
          </a:xfrm>
          <a:prstGeom prst="rect">
            <a:avLst/>
          </a:prstGeom>
          <a:solidFill>
            <a:srgbClr val="FFC000">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panose="020F0502020204030204"/>
                <a:ea typeface="+mn-ea"/>
                <a:cs typeface="+mn-cs"/>
              </a:rPr>
              <a:t>Hypothalamus</a:t>
            </a:r>
          </a:p>
        </p:txBody>
      </p:sp>
      <p:sp>
        <p:nvSpPr>
          <p:cNvPr id="40" name="TextBox 39"/>
          <p:cNvSpPr txBox="1"/>
          <p:nvPr/>
        </p:nvSpPr>
        <p:spPr>
          <a:xfrm>
            <a:off x="1825591" y="19411"/>
            <a:ext cx="87429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prstClr val="black"/>
                </a:solidFill>
                <a:effectLst/>
                <a:uLnTx/>
                <a:uFillTx/>
              </a:rPr>
              <a:t>Boys</a:t>
            </a:r>
          </a:p>
        </p:txBody>
      </p:sp>
      <p:sp>
        <p:nvSpPr>
          <p:cNvPr id="41" name="Rectangle 40"/>
          <p:cNvSpPr/>
          <p:nvPr/>
        </p:nvSpPr>
        <p:spPr>
          <a:xfrm>
            <a:off x="778844" y="1700470"/>
            <a:ext cx="2871537" cy="565103"/>
          </a:xfrm>
          <a:prstGeom prst="rect">
            <a:avLst/>
          </a:prstGeom>
          <a:solidFill>
            <a:srgbClr val="70AD47">
              <a:lumMod val="40000"/>
              <a:lumOff val="6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panose="020F0502020204030204"/>
                <a:ea typeface="+mn-ea"/>
                <a:cs typeface="+mn-cs"/>
              </a:rPr>
              <a:t>Pituitary</a:t>
            </a:r>
          </a:p>
        </p:txBody>
      </p:sp>
      <p:cxnSp>
        <p:nvCxnSpPr>
          <p:cNvPr id="42" name="Straight Arrow Connector 41"/>
          <p:cNvCxnSpPr/>
          <p:nvPr/>
        </p:nvCxnSpPr>
        <p:spPr>
          <a:xfrm>
            <a:off x="2158465" y="1171079"/>
            <a:ext cx="0" cy="465221"/>
          </a:xfrm>
          <a:prstGeom prst="straightConnector1">
            <a:avLst/>
          </a:prstGeom>
          <a:noFill/>
          <a:ln w="6350" cap="flat" cmpd="sng" algn="ctr">
            <a:solidFill>
              <a:sysClr val="windowText" lastClr="000000"/>
            </a:solidFill>
            <a:prstDash val="solid"/>
            <a:miter lim="800000"/>
            <a:tailEnd type="triangle"/>
          </a:ln>
          <a:effectLst/>
        </p:spPr>
      </p:cxnSp>
      <p:sp>
        <p:nvSpPr>
          <p:cNvPr id="43" name="TextBox 42"/>
          <p:cNvSpPr txBox="1"/>
          <p:nvPr/>
        </p:nvSpPr>
        <p:spPr>
          <a:xfrm>
            <a:off x="1340321" y="1155036"/>
            <a:ext cx="870284"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prstClr val="black"/>
                </a:solidFill>
                <a:effectLst/>
                <a:uLnTx/>
                <a:uFillTx/>
              </a:rPr>
              <a:t>GnRH</a:t>
            </a:r>
            <a:endParaRPr kumimoji="0" lang="en-US" sz="2000" b="0" i="0" u="none" strike="noStrike" kern="0" cap="none" spc="0" normalizeH="0" baseline="0" noProof="0" dirty="0" smtClean="0">
              <a:ln>
                <a:noFill/>
              </a:ln>
              <a:solidFill>
                <a:prstClr val="black"/>
              </a:solidFill>
              <a:effectLst/>
              <a:uLnTx/>
              <a:uFillTx/>
            </a:endParaRPr>
          </a:p>
        </p:txBody>
      </p:sp>
      <p:cxnSp>
        <p:nvCxnSpPr>
          <p:cNvPr id="44" name="Straight Arrow Connector 43"/>
          <p:cNvCxnSpPr/>
          <p:nvPr/>
        </p:nvCxnSpPr>
        <p:spPr>
          <a:xfrm>
            <a:off x="2150444" y="2318091"/>
            <a:ext cx="0" cy="465221"/>
          </a:xfrm>
          <a:prstGeom prst="straightConnector1">
            <a:avLst/>
          </a:prstGeom>
          <a:noFill/>
          <a:ln w="6350" cap="flat" cmpd="sng" algn="ctr">
            <a:solidFill>
              <a:sysClr val="windowText" lastClr="000000"/>
            </a:solidFill>
            <a:prstDash val="solid"/>
            <a:miter lim="800000"/>
            <a:tailEnd type="triangle"/>
          </a:ln>
          <a:effectLst/>
        </p:spPr>
      </p:cxnSp>
      <p:sp>
        <p:nvSpPr>
          <p:cNvPr id="45" name="Rectangle 44"/>
          <p:cNvSpPr/>
          <p:nvPr/>
        </p:nvSpPr>
        <p:spPr>
          <a:xfrm>
            <a:off x="778845" y="2839466"/>
            <a:ext cx="2871536" cy="761992"/>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Gonads</a:t>
            </a:r>
          </a:p>
        </p:txBody>
      </p:sp>
      <p:sp>
        <p:nvSpPr>
          <p:cNvPr id="46" name="TextBox 45"/>
          <p:cNvSpPr txBox="1"/>
          <p:nvPr/>
        </p:nvSpPr>
        <p:spPr>
          <a:xfrm>
            <a:off x="1163861" y="2364875"/>
            <a:ext cx="1098884"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LH/FSH</a:t>
            </a:r>
          </a:p>
        </p:txBody>
      </p:sp>
      <p:sp>
        <p:nvSpPr>
          <p:cNvPr id="47" name="Rectangle 46"/>
          <p:cNvSpPr/>
          <p:nvPr/>
        </p:nvSpPr>
        <p:spPr>
          <a:xfrm>
            <a:off x="2220628" y="4066677"/>
            <a:ext cx="1255297" cy="770021"/>
          </a:xfrm>
          <a:prstGeom prst="rect">
            <a:avLst/>
          </a:prstGeom>
          <a:solidFill>
            <a:srgbClr val="5B9BD5">
              <a:lumMod val="40000"/>
              <a:lumOff val="6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Sperm Production</a:t>
            </a:r>
          </a:p>
        </p:txBody>
      </p:sp>
      <p:sp>
        <p:nvSpPr>
          <p:cNvPr id="49" name="Rectangle 48"/>
          <p:cNvSpPr/>
          <p:nvPr/>
        </p:nvSpPr>
        <p:spPr>
          <a:xfrm>
            <a:off x="201334" y="4868783"/>
            <a:ext cx="1828795" cy="1371599"/>
          </a:xfrm>
          <a:prstGeom prst="rect">
            <a:avLst/>
          </a:prstGeom>
          <a:solidFill>
            <a:srgbClr val="5B9BD5">
              <a:lumMod val="40000"/>
              <a:lumOff val="60000"/>
            </a:srgbClr>
          </a:solidFill>
          <a:ln w="1270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Development of:</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Penis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Pubic Hair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Testes</a:t>
            </a:r>
          </a:p>
        </p:txBody>
      </p:sp>
      <p:cxnSp>
        <p:nvCxnSpPr>
          <p:cNvPr id="50" name="Straight Arrow Connector 49"/>
          <p:cNvCxnSpPr/>
          <p:nvPr/>
        </p:nvCxnSpPr>
        <p:spPr>
          <a:xfrm>
            <a:off x="1099682" y="3673651"/>
            <a:ext cx="0" cy="385011"/>
          </a:xfrm>
          <a:prstGeom prst="straightConnector1">
            <a:avLst/>
          </a:prstGeom>
          <a:noFill/>
          <a:ln w="6350" cap="flat" cmpd="sng" algn="ctr">
            <a:solidFill>
              <a:sysClr val="windowText" lastClr="000000"/>
            </a:solidFill>
            <a:prstDash val="solid"/>
            <a:miter lim="800000"/>
            <a:headEnd type="triangle"/>
            <a:tailEnd type="triangle"/>
          </a:ln>
          <a:effectLst/>
        </p:spPr>
      </p:cxnSp>
      <p:sp>
        <p:nvSpPr>
          <p:cNvPr id="51" name="TextBox 50"/>
          <p:cNvSpPr txBox="1"/>
          <p:nvPr/>
        </p:nvSpPr>
        <p:spPr>
          <a:xfrm>
            <a:off x="604388" y="4040700"/>
            <a:ext cx="110891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Androgen</a:t>
            </a:r>
          </a:p>
        </p:txBody>
      </p:sp>
      <p:sp>
        <p:nvSpPr>
          <p:cNvPr id="53" name="Freeform 52"/>
          <p:cNvSpPr/>
          <p:nvPr/>
        </p:nvSpPr>
        <p:spPr>
          <a:xfrm flipH="1">
            <a:off x="396913" y="1158649"/>
            <a:ext cx="549372" cy="2834640"/>
          </a:xfrm>
          <a:custGeom>
            <a:avLst/>
            <a:gdLst>
              <a:gd name="connsiteX0" fmla="*/ 0 w 549372"/>
              <a:gd name="connsiteY0" fmla="*/ 2834640 h 2834640"/>
              <a:gd name="connsiteX1" fmla="*/ 548640 w 549372"/>
              <a:gd name="connsiteY1" fmla="*/ 1234440 h 2834640"/>
              <a:gd name="connsiteX2" fmla="*/ 114300 w 549372"/>
              <a:gd name="connsiteY2" fmla="*/ 0 h 2834640"/>
            </a:gdLst>
            <a:ahLst/>
            <a:cxnLst>
              <a:cxn ang="0">
                <a:pos x="connsiteX0" y="connsiteY0"/>
              </a:cxn>
              <a:cxn ang="0">
                <a:pos x="connsiteX1" y="connsiteY1"/>
              </a:cxn>
              <a:cxn ang="0">
                <a:pos x="connsiteX2" y="connsiteY2"/>
              </a:cxn>
            </a:cxnLst>
            <a:rect l="l" t="t" r="r" b="b"/>
            <a:pathLst>
              <a:path w="549372" h="2834640">
                <a:moveTo>
                  <a:pt x="0" y="2834640"/>
                </a:moveTo>
                <a:cubicBezTo>
                  <a:pt x="264795" y="2270760"/>
                  <a:pt x="529590" y="1706880"/>
                  <a:pt x="548640" y="1234440"/>
                </a:cubicBezTo>
                <a:cubicBezTo>
                  <a:pt x="567690" y="762000"/>
                  <a:pt x="209550" y="213360"/>
                  <a:pt x="114300" y="0"/>
                </a:cubicBezTo>
              </a:path>
            </a:pathLst>
          </a:custGeom>
          <a:noFill/>
          <a:ln w="12700" cap="flat" cmpd="sng" algn="ctr">
            <a:solidFill>
              <a:sysClr val="windowText" lastClr="000000"/>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4" name="Freeform 53"/>
          <p:cNvSpPr/>
          <p:nvPr/>
        </p:nvSpPr>
        <p:spPr>
          <a:xfrm flipH="1">
            <a:off x="569240" y="2214617"/>
            <a:ext cx="407186" cy="1732548"/>
          </a:xfrm>
          <a:custGeom>
            <a:avLst/>
            <a:gdLst>
              <a:gd name="connsiteX0" fmla="*/ 0 w 407186"/>
              <a:gd name="connsiteY0" fmla="*/ 1732548 h 1732548"/>
              <a:gd name="connsiteX1" fmla="*/ 401052 w 407186"/>
              <a:gd name="connsiteY1" fmla="*/ 770021 h 1732548"/>
              <a:gd name="connsiteX2" fmla="*/ 240631 w 407186"/>
              <a:gd name="connsiteY2" fmla="*/ 0 h 1732548"/>
            </a:gdLst>
            <a:ahLst/>
            <a:cxnLst>
              <a:cxn ang="0">
                <a:pos x="connsiteX0" y="connsiteY0"/>
              </a:cxn>
              <a:cxn ang="0">
                <a:pos x="connsiteX1" y="connsiteY1"/>
              </a:cxn>
              <a:cxn ang="0">
                <a:pos x="connsiteX2" y="connsiteY2"/>
              </a:cxn>
            </a:cxnLst>
            <a:rect l="l" t="t" r="r" b="b"/>
            <a:pathLst>
              <a:path w="407186" h="1732548">
                <a:moveTo>
                  <a:pt x="0" y="1732548"/>
                </a:moveTo>
                <a:cubicBezTo>
                  <a:pt x="180473" y="1395663"/>
                  <a:pt x="360947" y="1058779"/>
                  <a:pt x="401052" y="770021"/>
                </a:cubicBezTo>
                <a:cubicBezTo>
                  <a:pt x="441157" y="481263"/>
                  <a:pt x="272715" y="128337"/>
                  <a:pt x="240631" y="0"/>
                </a:cubicBezTo>
              </a:path>
            </a:pathLst>
          </a:custGeom>
          <a:noFill/>
          <a:ln w="12700" cap="flat" cmpd="sng" algn="ctr">
            <a:solidFill>
              <a:sysClr val="windowText" lastClr="000000"/>
            </a:solidFill>
            <a:prstDash val="solid"/>
            <a:miter lim="800000"/>
            <a:headEnd type="none"/>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56" name="Rectangle 55"/>
          <p:cNvSpPr/>
          <p:nvPr/>
        </p:nvSpPr>
        <p:spPr>
          <a:xfrm>
            <a:off x="7925597" y="393032"/>
            <a:ext cx="2791326" cy="637875"/>
          </a:xfrm>
          <a:prstGeom prst="rect">
            <a:avLst/>
          </a:prstGeom>
          <a:solidFill>
            <a:srgbClr val="FFC000">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panose="020F0502020204030204"/>
                <a:ea typeface="+mn-ea"/>
                <a:cs typeface="+mn-cs"/>
              </a:rPr>
              <a:t>Hypothalamus</a:t>
            </a:r>
          </a:p>
        </p:txBody>
      </p:sp>
      <p:sp>
        <p:nvSpPr>
          <p:cNvPr id="57" name="TextBox 56"/>
          <p:cNvSpPr txBox="1"/>
          <p:nvPr/>
        </p:nvSpPr>
        <p:spPr>
          <a:xfrm>
            <a:off x="8972344" y="-20693"/>
            <a:ext cx="87429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prstClr val="black"/>
                </a:solidFill>
                <a:effectLst/>
                <a:uLnTx/>
                <a:uFillTx/>
              </a:rPr>
              <a:t>Girls</a:t>
            </a:r>
          </a:p>
        </p:txBody>
      </p:sp>
      <p:sp>
        <p:nvSpPr>
          <p:cNvPr id="58" name="Rectangle 57"/>
          <p:cNvSpPr/>
          <p:nvPr/>
        </p:nvSpPr>
        <p:spPr>
          <a:xfrm>
            <a:off x="7925597" y="1676408"/>
            <a:ext cx="2871537" cy="565103"/>
          </a:xfrm>
          <a:prstGeom prst="rect">
            <a:avLst/>
          </a:prstGeom>
          <a:solidFill>
            <a:srgbClr val="70AD47">
              <a:lumMod val="40000"/>
              <a:lumOff val="6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alibri" panose="020F0502020204030204"/>
                <a:ea typeface="+mn-ea"/>
                <a:cs typeface="+mn-cs"/>
              </a:rPr>
              <a:t>Pituitary</a:t>
            </a:r>
          </a:p>
        </p:txBody>
      </p:sp>
      <p:cxnSp>
        <p:nvCxnSpPr>
          <p:cNvPr id="59" name="Straight Arrow Connector 58"/>
          <p:cNvCxnSpPr/>
          <p:nvPr/>
        </p:nvCxnSpPr>
        <p:spPr>
          <a:xfrm>
            <a:off x="9305218" y="1147017"/>
            <a:ext cx="0" cy="465221"/>
          </a:xfrm>
          <a:prstGeom prst="straightConnector1">
            <a:avLst/>
          </a:prstGeom>
          <a:noFill/>
          <a:ln w="6350" cap="flat" cmpd="sng" algn="ctr">
            <a:solidFill>
              <a:sysClr val="windowText" lastClr="000000"/>
            </a:solidFill>
            <a:prstDash val="solid"/>
            <a:miter lim="800000"/>
            <a:tailEnd type="triangle"/>
          </a:ln>
          <a:effectLst/>
        </p:spPr>
      </p:cxnSp>
      <p:sp>
        <p:nvSpPr>
          <p:cNvPr id="60" name="TextBox 59"/>
          <p:cNvSpPr txBox="1"/>
          <p:nvPr/>
        </p:nvSpPr>
        <p:spPr>
          <a:xfrm>
            <a:off x="9513762" y="1130974"/>
            <a:ext cx="870284"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err="1" smtClean="0">
                <a:ln>
                  <a:noFill/>
                </a:ln>
                <a:solidFill>
                  <a:prstClr val="black"/>
                </a:solidFill>
                <a:effectLst/>
                <a:uLnTx/>
                <a:uFillTx/>
              </a:rPr>
              <a:t>GnRH</a:t>
            </a:r>
            <a:endParaRPr kumimoji="0" lang="en-US" sz="2000" b="0" i="0" u="none" strike="noStrike" kern="0" cap="none" spc="0" normalizeH="0" baseline="0" noProof="0" dirty="0" smtClean="0">
              <a:ln>
                <a:noFill/>
              </a:ln>
              <a:solidFill>
                <a:prstClr val="black"/>
              </a:solidFill>
              <a:effectLst/>
              <a:uLnTx/>
              <a:uFillTx/>
            </a:endParaRPr>
          </a:p>
        </p:txBody>
      </p:sp>
      <p:cxnSp>
        <p:nvCxnSpPr>
          <p:cNvPr id="61" name="Straight Arrow Connector 60"/>
          <p:cNvCxnSpPr/>
          <p:nvPr/>
        </p:nvCxnSpPr>
        <p:spPr>
          <a:xfrm>
            <a:off x="9297197" y="2294029"/>
            <a:ext cx="0" cy="465221"/>
          </a:xfrm>
          <a:prstGeom prst="straightConnector1">
            <a:avLst/>
          </a:prstGeom>
          <a:noFill/>
          <a:ln w="6350" cap="flat" cmpd="sng" algn="ctr">
            <a:solidFill>
              <a:sysClr val="windowText" lastClr="000000"/>
            </a:solidFill>
            <a:prstDash val="solid"/>
            <a:miter lim="800000"/>
            <a:tailEnd type="triangle"/>
          </a:ln>
          <a:effectLst/>
        </p:spPr>
      </p:cxnSp>
      <p:sp>
        <p:nvSpPr>
          <p:cNvPr id="62" name="Rectangle 61"/>
          <p:cNvSpPr/>
          <p:nvPr/>
        </p:nvSpPr>
        <p:spPr>
          <a:xfrm>
            <a:off x="7925598" y="2815404"/>
            <a:ext cx="2871536" cy="761992"/>
          </a:xfrm>
          <a:prstGeom prst="rect">
            <a:avLst/>
          </a:prstGeom>
          <a:solidFill>
            <a:srgbClr val="ED7D31">
              <a:lumMod val="60000"/>
              <a:lumOff val="4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Gonads</a:t>
            </a:r>
          </a:p>
        </p:txBody>
      </p:sp>
      <p:sp>
        <p:nvSpPr>
          <p:cNvPr id="63" name="TextBox 62"/>
          <p:cNvSpPr txBox="1"/>
          <p:nvPr/>
        </p:nvSpPr>
        <p:spPr>
          <a:xfrm>
            <a:off x="9481683" y="2340813"/>
            <a:ext cx="1098884"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LH/FSH</a:t>
            </a:r>
          </a:p>
        </p:txBody>
      </p:sp>
      <p:sp>
        <p:nvSpPr>
          <p:cNvPr id="64" name="Rectangle 63"/>
          <p:cNvSpPr/>
          <p:nvPr/>
        </p:nvSpPr>
        <p:spPr>
          <a:xfrm>
            <a:off x="7988760" y="4066678"/>
            <a:ext cx="1255297" cy="770021"/>
          </a:xfrm>
          <a:prstGeom prst="rect">
            <a:avLst/>
          </a:prstGeom>
          <a:solidFill>
            <a:srgbClr val="F7B5EA"/>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Ova prod.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Menarche</a:t>
            </a:r>
          </a:p>
        </p:txBody>
      </p:sp>
      <p:cxnSp>
        <p:nvCxnSpPr>
          <p:cNvPr id="66" name="Straight Arrow Connector 65"/>
          <p:cNvCxnSpPr/>
          <p:nvPr/>
        </p:nvCxnSpPr>
        <p:spPr>
          <a:xfrm>
            <a:off x="10111335" y="3641573"/>
            <a:ext cx="0" cy="385011"/>
          </a:xfrm>
          <a:prstGeom prst="straightConnector1">
            <a:avLst/>
          </a:prstGeom>
          <a:noFill/>
          <a:ln w="6350" cap="flat" cmpd="sng" algn="ctr">
            <a:solidFill>
              <a:sysClr val="windowText" lastClr="000000"/>
            </a:solidFill>
            <a:prstDash val="solid"/>
            <a:miter lim="800000"/>
            <a:headEnd type="triangle"/>
            <a:tailEnd type="triangle"/>
          </a:ln>
          <a:effectLst/>
        </p:spPr>
      </p:cxnSp>
      <p:sp>
        <p:nvSpPr>
          <p:cNvPr id="67" name="TextBox 66"/>
          <p:cNvSpPr txBox="1"/>
          <p:nvPr/>
        </p:nvSpPr>
        <p:spPr>
          <a:xfrm>
            <a:off x="9757401" y="3968511"/>
            <a:ext cx="1108910"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rPr>
              <a:t>Estrogen</a:t>
            </a:r>
          </a:p>
        </p:txBody>
      </p:sp>
      <p:cxnSp>
        <p:nvCxnSpPr>
          <p:cNvPr id="68" name="Straight Arrow Connector 67"/>
          <p:cNvCxnSpPr/>
          <p:nvPr/>
        </p:nvCxnSpPr>
        <p:spPr>
          <a:xfrm>
            <a:off x="10107324" y="4321801"/>
            <a:ext cx="0" cy="442710"/>
          </a:xfrm>
          <a:prstGeom prst="straightConnector1">
            <a:avLst/>
          </a:prstGeom>
          <a:noFill/>
          <a:ln w="6350" cap="flat" cmpd="sng" algn="ctr">
            <a:solidFill>
              <a:sysClr val="windowText" lastClr="000000"/>
            </a:solidFill>
            <a:prstDash val="solid"/>
            <a:miter lim="800000"/>
            <a:tailEnd type="triangle"/>
          </a:ln>
          <a:effectLst/>
        </p:spPr>
      </p:cxnSp>
      <p:sp>
        <p:nvSpPr>
          <p:cNvPr id="69" name="Rectangle 68"/>
          <p:cNvSpPr/>
          <p:nvPr/>
        </p:nvSpPr>
        <p:spPr>
          <a:xfrm>
            <a:off x="9387087" y="4820656"/>
            <a:ext cx="1886959" cy="1371599"/>
          </a:xfrm>
          <a:prstGeom prst="rect">
            <a:avLst/>
          </a:prstGeom>
          <a:solidFill>
            <a:srgbClr val="F7B5EA"/>
          </a:solidFill>
          <a:ln w="12700" cap="flat" cmpd="sng" algn="ctr">
            <a:solidFill>
              <a:sysClr val="windowText" lastClr="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Development of:</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Breast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Ovaries</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black"/>
                </a:solidFill>
                <a:effectLst/>
                <a:uLnTx/>
                <a:uFillTx/>
                <a:latin typeface="Calibri" panose="020F0502020204030204"/>
                <a:ea typeface="+mn-ea"/>
                <a:cs typeface="+mn-cs"/>
              </a:rPr>
              <a:t>Uterus</a:t>
            </a:r>
          </a:p>
        </p:txBody>
      </p:sp>
      <p:sp>
        <p:nvSpPr>
          <p:cNvPr id="70" name="Freeform 69"/>
          <p:cNvSpPr/>
          <p:nvPr/>
        </p:nvSpPr>
        <p:spPr>
          <a:xfrm>
            <a:off x="10624680" y="2269962"/>
            <a:ext cx="407186" cy="1732548"/>
          </a:xfrm>
          <a:custGeom>
            <a:avLst/>
            <a:gdLst>
              <a:gd name="connsiteX0" fmla="*/ 0 w 407186"/>
              <a:gd name="connsiteY0" fmla="*/ 1732548 h 1732548"/>
              <a:gd name="connsiteX1" fmla="*/ 401052 w 407186"/>
              <a:gd name="connsiteY1" fmla="*/ 770021 h 1732548"/>
              <a:gd name="connsiteX2" fmla="*/ 240631 w 407186"/>
              <a:gd name="connsiteY2" fmla="*/ 0 h 1732548"/>
            </a:gdLst>
            <a:ahLst/>
            <a:cxnLst>
              <a:cxn ang="0">
                <a:pos x="connsiteX0" y="connsiteY0"/>
              </a:cxn>
              <a:cxn ang="0">
                <a:pos x="connsiteX1" y="connsiteY1"/>
              </a:cxn>
              <a:cxn ang="0">
                <a:pos x="connsiteX2" y="connsiteY2"/>
              </a:cxn>
            </a:cxnLst>
            <a:rect l="l" t="t" r="r" b="b"/>
            <a:pathLst>
              <a:path w="407186" h="1732548">
                <a:moveTo>
                  <a:pt x="0" y="1732548"/>
                </a:moveTo>
                <a:cubicBezTo>
                  <a:pt x="180473" y="1395663"/>
                  <a:pt x="360947" y="1058779"/>
                  <a:pt x="401052" y="770021"/>
                </a:cubicBezTo>
                <a:cubicBezTo>
                  <a:pt x="441157" y="481263"/>
                  <a:pt x="272715" y="128337"/>
                  <a:pt x="240631" y="0"/>
                </a:cubicBezTo>
              </a:path>
            </a:pathLst>
          </a:custGeom>
          <a:noFill/>
          <a:ln w="12700" cap="flat" cmpd="sng" algn="ctr">
            <a:solidFill>
              <a:sysClr val="windowText" lastClr="000000"/>
            </a:solidFill>
            <a:prstDash val="solid"/>
            <a:miter lim="800000"/>
            <a:headEnd type="none"/>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71" name="Freeform 70"/>
          <p:cNvSpPr/>
          <p:nvPr/>
        </p:nvSpPr>
        <p:spPr>
          <a:xfrm>
            <a:off x="10680426" y="1147416"/>
            <a:ext cx="549372" cy="2834640"/>
          </a:xfrm>
          <a:custGeom>
            <a:avLst/>
            <a:gdLst>
              <a:gd name="connsiteX0" fmla="*/ 0 w 549372"/>
              <a:gd name="connsiteY0" fmla="*/ 2834640 h 2834640"/>
              <a:gd name="connsiteX1" fmla="*/ 548640 w 549372"/>
              <a:gd name="connsiteY1" fmla="*/ 1234440 h 2834640"/>
              <a:gd name="connsiteX2" fmla="*/ 114300 w 549372"/>
              <a:gd name="connsiteY2" fmla="*/ 0 h 2834640"/>
            </a:gdLst>
            <a:ahLst/>
            <a:cxnLst>
              <a:cxn ang="0">
                <a:pos x="connsiteX0" y="connsiteY0"/>
              </a:cxn>
              <a:cxn ang="0">
                <a:pos x="connsiteX1" y="connsiteY1"/>
              </a:cxn>
              <a:cxn ang="0">
                <a:pos x="connsiteX2" y="connsiteY2"/>
              </a:cxn>
            </a:cxnLst>
            <a:rect l="l" t="t" r="r" b="b"/>
            <a:pathLst>
              <a:path w="549372" h="2834640">
                <a:moveTo>
                  <a:pt x="0" y="2834640"/>
                </a:moveTo>
                <a:cubicBezTo>
                  <a:pt x="264795" y="2270760"/>
                  <a:pt x="529590" y="1706880"/>
                  <a:pt x="548640" y="1234440"/>
                </a:cubicBezTo>
                <a:cubicBezTo>
                  <a:pt x="567690" y="762000"/>
                  <a:pt x="209550" y="213360"/>
                  <a:pt x="114300" y="0"/>
                </a:cubicBezTo>
              </a:path>
            </a:pathLst>
          </a:custGeom>
          <a:noFill/>
          <a:ln w="12700" cap="flat" cmpd="sng" algn="ctr">
            <a:solidFill>
              <a:sysClr val="windowText" lastClr="000000"/>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79" name="Multiply 78"/>
          <p:cNvSpPr/>
          <p:nvPr/>
        </p:nvSpPr>
        <p:spPr>
          <a:xfrm>
            <a:off x="7481228" y="757564"/>
            <a:ext cx="514147" cy="530980"/>
          </a:xfrm>
          <a:prstGeom prst="mathMultiply">
            <a:avLst>
              <a:gd name="adj1" fmla="val 94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80" name="Multiply 79"/>
          <p:cNvSpPr/>
          <p:nvPr/>
        </p:nvSpPr>
        <p:spPr>
          <a:xfrm>
            <a:off x="7457166" y="1471434"/>
            <a:ext cx="514147" cy="530980"/>
          </a:xfrm>
          <a:prstGeom prst="mathMultiply">
            <a:avLst>
              <a:gd name="adj1" fmla="val 94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81" name="Multiply 80"/>
          <p:cNvSpPr/>
          <p:nvPr/>
        </p:nvSpPr>
        <p:spPr>
          <a:xfrm>
            <a:off x="3615080" y="757564"/>
            <a:ext cx="514147" cy="530980"/>
          </a:xfrm>
          <a:prstGeom prst="mathMultiply">
            <a:avLst>
              <a:gd name="adj1" fmla="val 94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82" name="Multiply 81"/>
          <p:cNvSpPr/>
          <p:nvPr/>
        </p:nvSpPr>
        <p:spPr>
          <a:xfrm>
            <a:off x="3574976" y="1423308"/>
            <a:ext cx="514147" cy="530980"/>
          </a:xfrm>
          <a:prstGeom prst="mathMultiply">
            <a:avLst>
              <a:gd name="adj1" fmla="val 948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cxnSp>
        <p:nvCxnSpPr>
          <p:cNvPr id="85" name="Straight Arrow Connector 84"/>
          <p:cNvCxnSpPr/>
          <p:nvPr/>
        </p:nvCxnSpPr>
        <p:spPr>
          <a:xfrm>
            <a:off x="1090862" y="4410032"/>
            <a:ext cx="0" cy="3657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flipV="1">
            <a:off x="6753726" y="1023054"/>
            <a:ext cx="703440" cy="148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6753726" y="1612238"/>
            <a:ext cx="703440" cy="1246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flipV="1">
            <a:off x="4114800" y="998992"/>
            <a:ext cx="703440" cy="148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a:off x="4114800" y="1588176"/>
            <a:ext cx="703440" cy="1246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a:off x="2887581" y="3529270"/>
            <a:ext cx="0" cy="647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a:off x="8574506" y="3505207"/>
            <a:ext cx="0" cy="647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7" name="Right Brace 96"/>
          <p:cNvSpPr/>
          <p:nvPr/>
        </p:nvSpPr>
        <p:spPr>
          <a:xfrm>
            <a:off x="3574976" y="3872628"/>
            <a:ext cx="1095572" cy="22955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Right Brace 97"/>
          <p:cNvSpPr/>
          <p:nvPr/>
        </p:nvSpPr>
        <p:spPr>
          <a:xfrm flipH="1">
            <a:off x="6791331" y="3944814"/>
            <a:ext cx="1095572" cy="229556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TextBox 98"/>
          <p:cNvSpPr txBox="1"/>
          <p:nvPr/>
        </p:nvSpPr>
        <p:spPr>
          <a:xfrm>
            <a:off x="5092364" y="4758802"/>
            <a:ext cx="1459747" cy="523220"/>
          </a:xfrm>
          <a:prstGeom prst="rect">
            <a:avLst/>
          </a:prstGeom>
          <a:noFill/>
        </p:spPr>
        <p:txBody>
          <a:bodyPr wrap="square" rtlCol="0">
            <a:spAutoFit/>
          </a:bodyPr>
          <a:lstStyle/>
          <a:p>
            <a:r>
              <a:rPr lang="en-US" sz="2800" dirty="0" smtClean="0"/>
              <a:t>Delayed</a:t>
            </a:r>
            <a:endParaRPr lang="en-US" sz="2800" dirty="0"/>
          </a:p>
        </p:txBody>
      </p:sp>
    </p:spTree>
    <p:extLst>
      <p:ext uri="{BB962C8B-B14F-4D97-AF65-F5344CB8AC3E}">
        <p14:creationId xmlns:p14="http://schemas.microsoft.com/office/powerpoint/2010/main" val="1907524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612662" y="1902944"/>
            <a:ext cx="2615514" cy="162903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Environmental Exposure to HMs</a:t>
            </a:r>
            <a:endParaRPr lang="en-US" sz="2400" b="1" dirty="0">
              <a:solidFill>
                <a:schemeClr val="tx1"/>
              </a:solidFill>
            </a:endParaRPr>
          </a:p>
        </p:txBody>
      </p:sp>
      <p:sp>
        <p:nvSpPr>
          <p:cNvPr id="13" name="Rectangle 12"/>
          <p:cNvSpPr/>
          <p:nvPr/>
        </p:nvSpPr>
        <p:spPr>
          <a:xfrm>
            <a:off x="1223320" y="1902944"/>
            <a:ext cx="2615514" cy="162903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Behavioral Risks &amp; Educational Disadvantage</a:t>
            </a:r>
            <a:endParaRPr lang="en-US" sz="2400" b="1" dirty="0">
              <a:solidFill>
                <a:schemeClr val="tx1"/>
              </a:solidFill>
            </a:endParaRPr>
          </a:p>
        </p:txBody>
      </p:sp>
      <p:sp>
        <p:nvSpPr>
          <p:cNvPr id="14" name="Rectangle 13"/>
          <p:cNvSpPr/>
          <p:nvPr/>
        </p:nvSpPr>
        <p:spPr>
          <a:xfrm>
            <a:off x="4917991" y="3531978"/>
            <a:ext cx="2615514" cy="162903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Developmental Delays</a:t>
            </a:r>
            <a:endParaRPr lang="en-US" sz="2400" b="1" dirty="0">
              <a:solidFill>
                <a:schemeClr val="tx1"/>
              </a:solidFill>
            </a:endParaRPr>
          </a:p>
        </p:txBody>
      </p:sp>
      <p:sp>
        <p:nvSpPr>
          <p:cNvPr id="15" name="Rectangle 14"/>
          <p:cNvSpPr/>
          <p:nvPr/>
        </p:nvSpPr>
        <p:spPr>
          <a:xfrm>
            <a:off x="4917991" y="578710"/>
            <a:ext cx="2615514" cy="162903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Economic Disadvantage</a:t>
            </a:r>
            <a:endParaRPr lang="en-US" sz="2400" b="1" dirty="0">
              <a:solidFill>
                <a:schemeClr val="tx1"/>
              </a:solidFill>
            </a:endParaRPr>
          </a:p>
        </p:txBody>
      </p:sp>
      <p:sp>
        <p:nvSpPr>
          <p:cNvPr id="17" name="Bent Arrow 16"/>
          <p:cNvSpPr/>
          <p:nvPr/>
        </p:nvSpPr>
        <p:spPr>
          <a:xfrm flipH="1" flipV="1">
            <a:off x="8044249" y="3697765"/>
            <a:ext cx="1876170" cy="9607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Bent Arrow 18"/>
          <p:cNvSpPr/>
          <p:nvPr/>
        </p:nvSpPr>
        <p:spPr>
          <a:xfrm rot="5400000" flipH="1" flipV="1">
            <a:off x="2925984" y="3309043"/>
            <a:ext cx="915936" cy="178297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Bent Arrow 19"/>
          <p:cNvSpPr/>
          <p:nvPr/>
        </p:nvSpPr>
        <p:spPr>
          <a:xfrm rot="10800000" flipH="1" flipV="1">
            <a:off x="2531076" y="753762"/>
            <a:ext cx="1744361" cy="104389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Bent Arrow 20"/>
          <p:cNvSpPr/>
          <p:nvPr/>
        </p:nvSpPr>
        <p:spPr>
          <a:xfrm rot="16200000" flipH="1" flipV="1">
            <a:off x="8503606" y="324270"/>
            <a:ext cx="957454" cy="198931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Multiply 17"/>
          <p:cNvSpPr/>
          <p:nvPr/>
        </p:nvSpPr>
        <p:spPr>
          <a:xfrm>
            <a:off x="8982333" y="578710"/>
            <a:ext cx="889687" cy="815547"/>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034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Birth Cohort </a:t>
            </a:r>
            <a:endParaRPr lang="en-US" dirty="0"/>
          </a:p>
        </p:txBody>
      </p:sp>
      <p:sp>
        <p:nvSpPr>
          <p:cNvPr id="3" name="Content Placeholder 2"/>
          <p:cNvSpPr>
            <a:spLocks noGrp="1"/>
          </p:cNvSpPr>
          <p:nvPr>
            <p:ph idx="1"/>
          </p:nvPr>
        </p:nvSpPr>
        <p:spPr>
          <a:xfrm>
            <a:off x="1097280" y="1737360"/>
            <a:ext cx="10720966" cy="4131734"/>
          </a:xfrm>
        </p:spPr>
        <p:txBody>
          <a:bodyPr>
            <a:normAutofit/>
          </a:bodyPr>
          <a:lstStyle/>
          <a:p>
            <a:r>
              <a:rPr lang="en-US" sz="3200" dirty="0" smtClean="0"/>
              <a:t>Mothers recruited from antenatal clinic in Chiang Mai, Thailand</a:t>
            </a:r>
            <a:endParaRPr lang="en-US" sz="2800" dirty="0" smtClean="0"/>
          </a:p>
          <a:p>
            <a:pPr lvl="1"/>
            <a:r>
              <a:rPr lang="en-US" sz="2800" dirty="0" smtClean="0"/>
              <a:t>All agricultural workers and below the poverty line</a:t>
            </a:r>
          </a:p>
          <a:p>
            <a:r>
              <a:rPr lang="en-US" sz="3200" dirty="0" smtClean="0"/>
              <a:t>Maternal samples</a:t>
            </a:r>
            <a:endParaRPr lang="en-US" sz="3200" dirty="0"/>
          </a:p>
          <a:p>
            <a:pPr lvl="1"/>
            <a:r>
              <a:rPr lang="en-US" sz="2800" dirty="0" smtClean="0"/>
              <a:t>Three maternal blood and eight urine samples where collected</a:t>
            </a:r>
          </a:p>
          <a:p>
            <a:pPr lvl="1"/>
            <a:r>
              <a:rPr lang="en-US" sz="2800" dirty="0" smtClean="0"/>
              <a:t>Umbilical cord </a:t>
            </a:r>
            <a:r>
              <a:rPr lang="en-US" sz="2800" dirty="0"/>
              <a:t>blood </a:t>
            </a:r>
            <a:r>
              <a:rPr lang="en-US" sz="2800" dirty="0" smtClean="0"/>
              <a:t>was taken at parturition</a:t>
            </a:r>
            <a:endParaRPr lang="en-US" sz="2400" dirty="0"/>
          </a:p>
          <a:p>
            <a:r>
              <a:rPr lang="en-US" sz="3200" dirty="0" smtClean="0"/>
              <a:t>Neonatal samples</a:t>
            </a:r>
          </a:p>
          <a:p>
            <a:pPr lvl="1"/>
            <a:r>
              <a:rPr lang="en-US" sz="2400" dirty="0" smtClean="0"/>
              <a:t>Urine was collected over the first week of life</a:t>
            </a:r>
          </a:p>
          <a:p>
            <a:pPr lvl="1"/>
            <a:r>
              <a:rPr lang="en-US" sz="2400" dirty="0" smtClean="0"/>
              <a:t>Anthropometric measurements were collected through medical record review</a:t>
            </a:r>
          </a:p>
          <a:p>
            <a:pPr marL="384048" lvl="2" indent="0">
              <a:buNone/>
            </a:pPr>
            <a:endParaRPr lang="en-US" sz="1600" dirty="0" smtClean="0"/>
          </a:p>
        </p:txBody>
      </p:sp>
    </p:spTree>
    <p:extLst>
      <p:ext uri="{BB962C8B-B14F-4D97-AF65-F5344CB8AC3E}">
        <p14:creationId xmlns:p14="http://schemas.microsoft.com/office/powerpoint/2010/main" val="2961324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a:xfrm>
            <a:off x="691979" y="1737360"/>
            <a:ext cx="11256965" cy="4023360"/>
          </a:xfrm>
        </p:spPr>
        <p:txBody>
          <a:bodyPr>
            <a:noAutofit/>
          </a:bodyPr>
          <a:lstStyle/>
          <a:p>
            <a:r>
              <a:rPr lang="en-US" sz="2800" dirty="0" smtClean="0"/>
              <a:t>Exposure and outcome analysis</a:t>
            </a:r>
          </a:p>
          <a:p>
            <a:pPr lvl="1"/>
            <a:r>
              <a:rPr lang="en-US" sz="2400" dirty="0" smtClean="0"/>
              <a:t>Blood was measured for HMs with ICP-MS</a:t>
            </a:r>
          </a:p>
          <a:p>
            <a:pPr lvl="1"/>
            <a:r>
              <a:rPr lang="en-US" sz="2400" dirty="0" smtClean="0"/>
              <a:t>Maternal urine was measured for DAP with GC-MS</a:t>
            </a:r>
            <a:endParaRPr lang="en-US" sz="2400" dirty="0"/>
          </a:p>
          <a:p>
            <a:pPr lvl="1"/>
            <a:r>
              <a:rPr lang="en-US" sz="2400" dirty="0" smtClean="0"/>
              <a:t>Neonatal Urine was measured for LH with EIA</a:t>
            </a:r>
            <a:endParaRPr lang="en-US" sz="2400" dirty="0"/>
          </a:p>
          <a:p>
            <a:pPr lvl="1"/>
            <a:r>
              <a:rPr lang="en-US" sz="2400" dirty="0" smtClean="0"/>
              <a:t>Confounders were collected through KAP surveys</a:t>
            </a:r>
          </a:p>
          <a:p>
            <a:pPr marL="201168" lvl="1" indent="0">
              <a:buNone/>
            </a:pPr>
            <a:endParaRPr lang="en-US" sz="2400" dirty="0" smtClean="0"/>
          </a:p>
          <a:p>
            <a:r>
              <a:rPr lang="en-US" sz="2800" dirty="0" smtClean="0"/>
              <a:t>Statistical analysis</a:t>
            </a:r>
          </a:p>
          <a:p>
            <a:pPr lvl="1"/>
            <a:r>
              <a:rPr lang="en-US" sz="2400" dirty="0" smtClean="0"/>
              <a:t>Pearson correlation and t-tests statistics where used for difference in maternal and neonatal HM concentration</a:t>
            </a:r>
          </a:p>
          <a:p>
            <a:pPr lvl="1"/>
            <a:r>
              <a:rPr lang="en-US" sz="2400" dirty="0" smtClean="0"/>
              <a:t>Univariate and multivariate linear and logistic regressions were used for LH and anthropometric outcomes</a:t>
            </a:r>
          </a:p>
        </p:txBody>
      </p:sp>
    </p:spTree>
    <p:extLst>
      <p:ext uri="{BB962C8B-B14F-4D97-AF65-F5344CB8AC3E}">
        <p14:creationId xmlns:p14="http://schemas.microsoft.com/office/powerpoint/2010/main" val="4102105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442013722"/>
              </p:ext>
            </p:extLst>
          </p:nvPr>
        </p:nvGraphicFramePr>
        <p:xfrm>
          <a:off x="270229" y="169661"/>
          <a:ext cx="6340636" cy="36732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p:cNvGraphicFramePr/>
          <p:nvPr>
            <p:extLst>
              <p:ext uri="{D42A27DB-BD31-4B8C-83A1-F6EECF244321}">
                <p14:modId xmlns:p14="http://schemas.microsoft.com/office/powerpoint/2010/main" val="1194555685"/>
              </p:ext>
            </p:extLst>
          </p:nvPr>
        </p:nvGraphicFramePr>
        <p:xfrm>
          <a:off x="6087764" y="2508422"/>
          <a:ext cx="6104236" cy="38993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59729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Retrospect</Template>
  <TotalTime>5498</TotalTime>
  <Words>2807</Words>
  <Application>Microsoft Office PowerPoint</Application>
  <PresentationFormat>Widescreen</PresentationFormat>
  <Paragraphs>288</Paragraphs>
  <Slides>15</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Times New Roman</vt:lpstr>
      <vt:lpstr>Retrospect</vt:lpstr>
      <vt:lpstr>Office Theme</vt:lpstr>
      <vt:lpstr>Metal Exposure &amp; Endocrine Modulation: Effects on the Children of Agricultural Working Mothers in Thailand</vt:lpstr>
      <vt:lpstr>Modulated Puberty Onset: Outcomes and Origins</vt:lpstr>
      <vt:lpstr>PowerPoint Presentation</vt:lpstr>
      <vt:lpstr>Heavy Metals and Onset of Puberty</vt:lpstr>
      <vt:lpstr>PowerPoint Presentation</vt:lpstr>
      <vt:lpstr>PowerPoint Presentation</vt:lpstr>
      <vt:lpstr>Birth Cohort </vt:lpstr>
      <vt:lpstr>Methods</vt:lpstr>
      <vt:lpstr>PowerPoint Presentation</vt:lpstr>
      <vt:lpstr>Exposures and outcomes distributions</vt:lpstr>
      <vt:lpstr>HM effect on Neonates</vt:lpstr>
      <vt:lpstr>HM exposure and anthropometrics </vt:lpstr>
      <vt:lpstr>Limitations</vt:lpstr>
      <vt:lpstr>Conclusions</vt:lpstr>
      <vt:lpstr>Acknowledgment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Metal Exposure &amp;  Endocrine Modulation</dc:title>
  <dc:creator>Dorothy Cook-Walter</dc:creator>
  <cp:lastModifiedBy>Walter, Grant Arthur</cp:lastModifiedBy>
  <cp:revision>114</cp:revision>
  <dcterms:created xsi:type="dcterms:W3CDTF">2014-10-28T17:17:06Z</dcterms:created>
  <dcterms:modified xsi:type="dcterms:W3CDTF">2015-04-23T10:53:32Z</dcterms:modified>
</cp:coreProperties>
</file>