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4" r:id="rId4"/>
    <p:sldId id="275" r:id="rId5"/>
    <p:sldId id="276" r:id="rId6"/>
    <p:sldId id="269" r:id="rId7"/>
    <p:sldId id="277" r:id="rId8"/>
    <p:sldId id="280" r:id="rId9"/>
    <p:sldId id="281" r:id="rId10"/>
    <p:sldId id="282" r:id="rId11"/>
    <p:sldId id="283" r:id="rId12"/>
    <p:sldId id="278" r:id="rId13"/>
    <p:sldId id="284" r:id="rId14"/>
    <p:sldId id="286" r:id="rId15"/>
    <p:sldId id="285" r:id="rId16"/>
    <p:sldId id="287" r:id="rId17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C3300"/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4" autoAdjust="0"/>
    <p:restoredTop sz="94660"/>
  </p:normalViewPr>
  <p:slideViewPr>
    <p:cSldViewPr>
      <p:cViewPr varScale="1">
        <p:scale>
          <a:sx n="115" d="100"/>
          <a:sy n="115" d="100"/>
        </p:scale>
        <p:origin x="-636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C66FD-4534-4FBF-9867-4F361CACE36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8B0534-2031-4353-A81F-C069C203925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mtClean="0"/>
            <a:t>Mold</a:t>
          </a:r>
          <a:endParaRPr lang="en-US"/>
        </a:p>
      </dgm:t>
    </dgm:pt>
    <dgm:pt modelId="{562BD296-C719-4087-80E9-2B816BD69157}" type="parTrans" cxnId="{DE38283A-B600-4C37-A97C-A036173434C6}">
      <dgm:prSet/>
      <dgm:spPr/>
      <dgm:t>
        <a:bodyPr/>
        <a:lstStyle/>
        <a:p>
          <a:endParaRPr lang="en-US"/>
        </a:p>
      </dgm:t>
    </dgm:pt>
    <dgm:pt modelId="{1DAA5A87-6D8D-491C-AFE7-D5EBB6A6ED94}" type="sibTrans" cxnId="{DE38283A-B600-4C37-A97C-A036173434C6}">
      <dgm:prSet/>
      <dgm:spPr/>
      <dgm:t>
        <a:bodyPr/>
        <a:lstStyle/>
        <a:p>
          <a:endParaRPr lang="en-US"/>
        </a:p>
      </dgm:t>
    </dgm:pt>
    <dgm:pt modelId="{A526B4C1-4BD2-400B-AFBB-5C6FFA6B72A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Cockroaches</a:t>
          </a:r>
          <a:endParaRPr lang="en-US" dirty="0"/>
        </a:p>
      </dgm:t>
    </dgm:pt>
    <dgm:pt modelId="{092E537D-3436-4170-8CD8-576A74D5EE42}" type="parTrans" cxnId="{C426C8F3-FF8A-4BE4-97AB-D4CDF4882A7B}">
      <dgm:prSet/>
      <dgm:spPr/>
      <dgm:t>
        <a:bodyPr/>
        <a:lstStyle/>
        <a:p>
          <a:endParaRPr lang="en-US"/>
        </a:p>
      </dgm:t>
    </dgm:pt>
    <dgm:pt modelId="{2238CC7B-21A4-42CB-B28F-3A0926E55F90}" type="sibTrans" cxnId="{C426C8F3-FF8A-4BE4-97AB-D4CDF4882A7B}">
      <dgm:prSet/>
      <dgm:spPr/>
      <dgm:t>
        <a:bodyPr/>
        <a:lstStyle/>
        <a:p>
          <a:endParaRPr lang="en-US"/>
        </a:p>
      </dgm:t>
    </dgm:pt>
    <dgm:pt modelId="{AE4E0F87-CB13-44A2-83BF-6E1101529AA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Dust Mites</a:t>
          </a:r>
          <a:endParaRPr lang="en-US" dirty="0"/>
        </a:p>
      </dgm:t>
    </dgm:pt>
    <dgm:pt modelId="{0C80E473-49F5-44BE-87C7-B865B731C5B4}" type="parTrans" cxnId="{2AFB98EC-916A-474C-A39B-C2676001370E}">
      <dgm:prSet/>
      <dgm:spPr/>
      <dgm:t>
        <a:bodyPr/>
        <a:lstStyle/>
        <a:p>
          <a:endParaRPr lang="en-US"/>
        </a:p>
      </dgm:t>
    </dgm:pt>
    <dgm:pt modelId="{FB348C5D-7131-4FA0-AD8D-F140F9B106DC}" type="sibTrans" cxnId="{2AFB98EC-916A-474C-A39B-C2676001370E}">
      <dgm:prSet/>
      <dgm:spPr/>
      <dgm:t>
        <a:bodyPr/>
        <a:lstStyle/>
        <a:p>
          <a:endParaRPr lang="en-US"/>
        </a:p>
      </dgm:t>
    </dgm:pt>
    <dgm:pt modelId="{02028D31-6661-41A4-8F18-4275098F1A6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Smoking</a:t>
          </a:r>
          <a:endParaRPr lang="en-US" dirty="0"/>
        </a:p>
      </dgm:t>
    </dgm:pt>
    <dgm:pt modelId="{EA0AD51D-5B87-4890-9FDD-B383687940F3}" type="parTrans" cxnId="{7272B609-88BF-460D-9B5D-469C5DEE1A23}">
      <dgm:prSet/>
      <dgm:spPr/>
      <dgm:t>
        <a:bodyPr/>
        <a:lstStyle/>
        <a:p>
          <a:endParaRPr lang="en-US"/>
        </a:p>
      </dgm:t>
    </dgm:pt>
    <dgm:pt modelId="{4A974B24-5E87-421B-AEEE-50775AF309D4}" type="sibTrans" cxnId="{7272B609-88BF-460D-9B5D-469C5DEE1A23}">
      <dgm:prSet/>
      <dgm:spPr/>
      <dgm:t>
        <a:bodyPr/>
        <a:lstStyle/>
        <a:p>
          <a:endParaRPr lang="en-US"/>
        </a:p>
      </dgm:t>
    </dgm:pt>
    <dgm:pt modelId="{EE3B1D8A-53FE-4C7B-98F2-6DD9106EF6FE}" type="pres">
      <dgm:prSet presAssocID="{F11C66FD-4534-4FBF-9867-4F361CACE3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8E2F8-8179-4DA5-AC6C-E703030D0CFB}" type="pres">
      <dgm:prSet presAssocID="{2E8B0534-2031-4353-A81F-C069C2039258}" presName="composite" presStyleCnt="0"/>
      <dgm:spPr/>
    </dgm:pt>
    <dgm:pt modelId="{009FD7C2-19C3-4E2D-B8CA-0146D91BEE97}" type="pres">
      <dgm:prSet presAssocID="{2E8B0534-2031-4353-A81F-C069C203925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5A19C-4D0B-4E87-9E55-38E79AEACBD8}" type="pres">
      <dgm:prSet presAssocID="{2E8B0534-2031-4353-A81F-C069C2039258}" presName="desTx" presStyleLbl="alignAccFollowNode1" presStyleIdx="0" presStyleCnt="4">
        <dgm:presLayoutVars>
          <dgm:bulletEnabled val="1"/>
        </dgm:presLayoutVars>
      </dgm:prSet>
      <dgm:spPr/>
    </dgm:pt>
    <dgm:pt modelId="{1913ACB3-C92D-4229-84F9-C9BD65230163}" type="pres">
      <dgm:prSet presAssocID="{1DAA5A87-6D8D-491C-AFE7-D5EBB6A6ED94}" presName="space" presStyleCnt="0"/>
      <dgm:spPr/>
    </dgm:pt>
    <dgm:pt modelId="{EBEC2A14-92DC-4196-990F-DA2A6030C2DA}" type="pres">
      <dgm:prSet presAssocID="{A526B4C1-4BD2-400B-AFBB-5C6FFA6B72A4}" presName="composite" presStyleCnt="0"/>
      <dgm:spPr/>
    </dgm:pt>
    <dgm:pt modelId="{3B1956D0-2518-4F16-950A-EB0DBA2B3560}" type="pres">
      <dgm:prSet presAssocID="{A526B4C1-4BD2-400B-AFBB-5C6FFA6B72A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85E83-C73D-4006-8DBB-9AA70CBCECF6}" type="pres">
      <dgm:prSet presAssocID="{A526B4C1-4BD2-400B-AFBB-5C6FFA6B72A4}" presName="desTx" presStyleLbl="alignAccFollowNode1" presStyleIdx="1" presStyleCnt="4">
        <dgm:presLayoutVars>
          <dgm:bulletEnabled val="1"/>
        </dgm:presLayoutVars>
      </dgm:prSet>
      <dgm:spPr/>
    </dgm:pt>
    <dgm:pt modelId="{5708F865-E31B-473F-97E4-5CCF6F8FCA71}" type="pres">
      <dgm:prSet presAssocID="{2238CC7B-21A4-42CB-B28F-3A0926E55F90}" presName="space" presStyleCnt="0"/>
      <dgm:spPr/>
    </dgm:pt>
    <dgm:pt modelId="{64EA7C5C-0F6D-4CA0-9616-1F2E605F8808}" type="pres">
      <dgm:prSet presAssocID="{AE4E0F87-CB13-44A2-83BF-6E1101529AA2}" presName="composite" presStyleCnt="0"/>
      <dgm:spPr/>
    </dgm:pt>
    <dgm:pt modelId="{0FB992AC-9646-4A00-A27B-AD01BDEF2B32}" type="pres">
      <dgm:prSet presAssocID="{AE4E0F87-CB13-44A2-83BF-6E1101529AA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36A45-B70B-4A8E-ADCE-ED9DC9394F3C}" type="pres">
      <dgm:prSet presAssocID="{AE4E0F87-CB13-44A2-83BF-6E1101529AA2}" presName="desTx" presStyleLbl="alignAccFollowNode1" presStyleIdx="2" presStyleCnt="4">
        <dgm:presLayoutVars>
          <dgm:bulletEnabled val="1"/>
        </dgm:presLayoutVars>
      </dgm:prSet>
      <dgm:spPr/>
    </dgm:pt>
    <dgm:pt modelId="{E171523C-F2C0-4B85-88E9-FDD77E9F9396}" type="pres">
      <dgm:prSet presAssocID="{FB348C5D-7131-4FA0-AD8D-F140F9B106DC}" presName="space" presStyleCnt="0"/>
      <dgm:spPr/>
    </dgm:pt>
    <dgm:pt modelId="{560485C7-6A5B-465C-A3F2-ABA1ADA085F3}" type="pres">
      <dgm:prSet presAssocID="{02028D31-6661-41A4-8F18-4275098F1A6D}" presName="composite" presStyleCnt="0"/>
      <dgm:spPr/>
    </dgm:pt>
    <dgm:pt modelId="{0688D375-4250-48F1-82D8-35F67EB5441E}" type="pres">
      <dgm:prSet presAssocID="{02028D31-6661-41A4-8F18-4275098F1A6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D9903-047F-473D-A1D1-EC81B06598A9}" type="pres">
      <dgm:prSet presAssocID="{02028D31-6661-41A4-8F18-4275098F1A6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C774157-E518-4C8B-8D81-73F1BB3301E0}" type="presOf" srcId="{A526B4C1-4BD2-400B-AFBB-5C6FFA6B72A4}" destId="{3B1956D0-2518-4F16-950A-EB0DBA2B3560}" srcOrd="0" destOrd="0" presId="urn:microsoft.com/office/officeart/2005/8/layout/hList1"/>
    <dgm:cxn modelId="{CBAB5959-FE5E-412F-847F-90987D838D95}" type="presOf" srcId="{F11C66FD-4534-4FBF-9867-4F361CACE36E}" destId="{EE3B1D8A-53FE-4C7B-98F2-6DD9106EF6FE}" srcOrd="0" destOrd="0" presId="urn:microsoft.com/office/officeart/2005/8/layout/hList1"/>
    <dgm:cxn modelId="{7272B609-88BF-460D-9B5D-469C5DEE1A23}" srcId="{F11C66FD-4534-4FBF-9867-4F361CACE36E}" destId="{02028D31-6661-41A4-8F18-4275098F1A6D}" srcOrd="3" destOrd="0" parTransId="{EA0AD51D-5B87-4890-9FDD-B383687940F3}" sibTransId="{4A974B24-5E87-421B-AEEE-50775AF309D4}"/>
    <dgm:cxn modelId="{DE38283A-B600-4C37-A97C-A036173434C6}" srcId="{F11C66FD-4534-4FBF-9867-4F361CACE36E}" destId="{2E8B0534-2031-4353-A81F-C069C2039258}" srcOrd="0" destOrd="0" parTransId="{562BD296-C719-4087-80E9-2B816BD69157}" sibTransId="{1DAA5A87-6D8D-491C-AFE7-D5EBB6A6ED94}"/>
    <dgm:cxn modelId="{C426C8F3-FF8A-4BE4-97AB-D4CDF4882A7B}" srcId="{F11C66FD-4534-4FBF-9867-4F361CACE36E}" destId="{A526B4C1-4BD2-400B-AFBB-5C6FFA6B72A4}" srcOrd="1" destOrd="0" parTransId="{092E537D-3436-4170-8CD8-576A74D5EE42}" sibTransId="{2238CC7B-21A4-42CB-B28F-3A0926E55F90}"/>
    <dgm:cxn modelId="{D667E99D-669D-4028-A0E2-87200865618E}" type="presOf" srcId="{02028D31-6661-41A4-8F18-4275098F1A6D}" destId="{0688D375-4250-48F1-82D8-35F67EB5441E}" srcOrd="0" destOrd="0" presId="urn:microsoft.com/office/officeart/2005/8/layout/hList1"/>
    <dgm:cxn modelId="{F9CCB410-6808-4B67-B192-01A0725E14CD}" type="presOf" srcId="{2E8B0534-2031-4353-A81F-C069C2039258}" destId="{009FD7C2-19C3-4E2D-B8CA-0146D91BEE97}" srcOrd="0" destOrd="0" presId="urn:microsoft.com/office/officeart/2005/8/layout/hList1"/>
    <dgm:cxn modelId="{0CC56134-2573-4E1A-B28F-767210C62F10}" type="presOf" srcId="{AE4E0F87-CB13-44A2-83BF-6E1101529AA2}" destId="{0FB992AC-9646-4A00-A27B-AD01BDEF2B32}" srcOrd="0" destOrd="0" presId="urn:microsoft.com/office/officeart/2005/8/layout/hList1"/>
    <dgm:cxn modelId="{2AFB98EC-916A-474C-A39B-C2676001370E}" srcId="{F11C66FD-4534-4FBF-9867-4F361CACE36E}" destId="{AE4E0F87-CB13-44A2-83BF-6E1101529AA2}" srcOrd="2" destOrd="0" parTransId="{0C80E473-49F5-44BE-87C7-B865B731C5B4}" sibTransId="{FB348C5D-7131-4FA0-AD8D-F140F9B106DC}"/>
    <dgm:cxn modelId="{A4CCA002-5C45-47A1-BE4B-7E354FE3A1FB}" type="presParOf" srcId="{EE3B1D8A-53FE-4C7B-98F2-6DD9106EF6FE}" destId="{4B88E2F8-8179-4DA5-AC6C-E703030D0CFB}" srcOrd="0" destOrd="0" presId="urn:microsoft.com/office/officeart/2005/8/layout/hList1"/>
    <dgm:cxn modelId="{095CC347-7B40-4BCD-8272-9480DED62416}" type="presParOf" srcId="{4B88E2F8-8179-4DA5-AC6C-E703030D0CFB}" destId="{009FD7C2-19C3-4E2D-B8CA-0146D91BEE97}" srcOrd="0" destOrd="0" presId="urn:microsoft.com/office/officeart/2005/8/layout/hList1"/>
    <dgm:cxn modelId="{8121D720-D5B7-4083-AE22-B5BBF406079C}" type="presParOf" srcId="{4B88E2F8-8179-4DA5-AC6C-E703030D0CFB}" destId="{77D5A19C-4D0B-4E87-9E55-38E79AEACBD8}" srcOrd="1" destOrd="0" presId="urn:microsoft.com/office/officeart/2005/8/layout/hList1"/>
    <dgm:cxn modelId="{90BD2E6A-70D0-4222-A7DE-2B3F11D36D13}" type="presParOf" srcId="{EE3B1D8A-53FE-4C7B-98F2-6DD9106EF6FE}" destId="{1913ACB3-C92D-4229-84F9-C9BD65230163}" srcOrd="1" destOrd="0" presId="urn:microsoft.com/office/officeart/2005/8/layout/hList1"/>
    <dgm:cxn modelId="{AAED7E1C-AF85-4B04-AB34-319309CE0A45}" type="presParOf" srcId="{EE3B1D8A-53FE-4C7B-98F2-6DD9106EF6FE}" destId="{EBEC2A14-92DC-4196-990F-DA2A6030C2DA}" srcOrd="2" destOrd="0" presId="urn:microsoft.com/office/officeart/2005/8/layout/hList1"/>
    <dgm:cxn modelId="{8BAF62C2-090B-4BA3-968C-EEF939890A9C}" type="presParOf" srcId="{EBEC2A14-92DC-4196-990F-DA2A6030C2DA}" destId="{3B1956D0-2518-4F16-950A-EB0DBA2B3560}" srcOrd="0" destOrd="0" presId="urn:microsoft.com/office/officeart/2005/8/layout/hList1"/>
    <dgm:cxn modelId="{1936B017-315C-4EC4-AEAF-C3DF36EEF313}" type="presParOf" srcId="{EBEC2A14-92DC-4196-990F-DA2A6030C2DA}" destId="{F0985E83-C73D-4006-8DBB-9AA70CBCECF6}" srcOrd="1" destOrd="0" presId="urn:microsoft.com/office/officeart/2005/8/layout/hList1"/>
    <dgm:cxn modelId="{17955436-37F2-474F-89E1-030B7F769B5F}" type="presParOf" srcId="{EE3B1D8A-53FE-4C7B-98F2-6DD9106EF6FE}" destId="{5708F865-E31B-473F-97E4-5CCF6F8FCA71}" srcOrd="3" destOrd="0" presId="urn:microsoft.com/office/officeart/2005/8/layout/hList1"/>
    <dgm:cxn modelId="{65A2B9C6-58C9-45B7-950B-9CABCBBD9C27}" type="presParOf" srcId="{EE3B1D8A-53FE-4C7B-98F2-6DD9106EF6FE}" destId="{64EA7C5C-0F6D-4CA0-9616-1F2E605F8808}" srcOrd="4" destOrd="0" presId="urn:microsoft.com/office/officeart/2005/8/layout/hList1"/>
    <dgm:cxn modelId="{EACD322A-92A9-4BAD-9FC9-24C68E4FC28A}" type="presParOf" srcId="{64EA7C5C-0F6D-4CA0-9616-1F2E605F8808}" destId="{0FB992AC-9646-4A00-A27B-AD01BDEF2B32}" srcOrd="0" destOrd="0" presId="urn:microsoft.com/office/officeart/2005/8/layout/hList1"/>
    <dgm:cxn modelId="{1C4D2771-6E50-4F97-A4CE-B287B60C9CF4}" type="presParOf" srcId="{64EA7C5C-0F6D-4CA0-9616-1F2E605F8808}" destId="{3AE36A45-B70B-4A8E-ADCE-ED9DC9394F3C}" srcOrd="1" destOrd="0" presId="urn:microsoft.com/office/officeart/2005/8/layout/hList1"/>
    <dgm:cxn modelId="{AF84D51B-3A34-4BA0-B28A-8BCE63727331}" type="presParOf" srcId="{EE3B1D8A-53FE-4C7B-98F2-6DD9106EF6FE}" destId="{E171523C-F2C0-4B85-88E9-FDD77E9F9396}" srcOrd="5" destOrd="0" presId="urn:microsoft.com/office/officeart/2005/8/layout/hList1"/>
    <dgm:cxn modelId="{B78E70CA-7230-4B30-95F7-56E13B7D12F1}" type="presParOf" srcId="{EE3B1D8A-53FE-4C7B-98F2-6DD9106EF6FE}" destId="{560485C7-6A5B-465C-A3F2-ABA1ADA085F3}" srcOrd="6" destOrd="0" presId="urn:microsoft.com/office/officeart/2005/8/layout/hList1"/>
    <dgm:cxn modelId="{17C49517-F76E-48AA-A530-6F8CB9E49319}" type="presParOf" srcId="{560485C7-6A5B-465C-A3F2-ABA1ADA085F3}" destId="{0688D375-4250-48F1-82D8-35F67EB5441E}" srcOrd="0" destOrd="0" presId="urn:microsoft.com/office/officeart/2005/8/layout/hList1"/>
    <dgm:cxn modelId="{20AB09E3-84A3-4A93-93E6-91DB3E0876D1}" type="presParOf" srcId="{560485C7-6A5B-465C-A3F2-ABA1ADA085F3}" destId="{683D9903-047F-473D-A1D1-EC81B06598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E53A1-77EA-4900-8A5E-EE49653FF3B8}" type="doc">
      <dgm:prSet loTypeId="urn:microsoft.com/office/officeart/2005/8/layout/vList2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783EB69-C1FB-4D73-964F-9649E62F1E06}">
      <dgm:prSet custT="1"/>
      <dgm:spPr/>
      <dgm:t>
        <a:bodyPr/>
        <a:lstStyle/>
        <a:p>
          <a:pPr algn="ctr" rtl="0"/>
          <a:r>
            <a:rPr lang="en-US" sz="2400" b="1" dirty="0" smtClean="0"/>
            <a:t>9% </a:t>
          </a:r>
          <a:r>
            <a:rPr lang="en-US" sz="2400" dirty="0" smtClean="0"/>
            <a:t>of the population are low-income.</a:t>
          </a:r>
          <a:endParaRPr lang="en-US" sz="2400" dirty="0"/>
        </a:p>
      </dgm:t>
    </dgm:pt>
    <dgm:pt modelId="{3EE7BC7E-8E54-432B-998B-F286A819D211}" type="parTrans" cxnId="{35C296D4-017A-4C74-9C72-DF1E339C985F}">
      <dgm:prSet/>
      <dgm:spPr/>
      <dgm:t>
        <a:bodyPr/>
        <a:lstStyle/>
        <a:p>
          <a:endParaRPr lang="en-US"/>
        </a:p>
      </dgm:t>
    </dgm:pt>
    <dgm:pt modelId="{76D485DF-4D92-4CFE-B296-565748BED0F4}" type="sibTrans" cxnId="{35C296D4-017A-4C74-9C72-DF1E339C985F}">
      <dgm:prSet/>
      <dgm:spPr/>
      <dgm:t>
        <a:bodyPr/>
        <a:lstStyle/>
        <a:p>
          <a:endParaRPr lang="en-US"/>
        </a:p>
      </dgm:t>
    </dgm:pt>
    <dgm:pt modelId="{D2230280-B18F-4831-B8DD-633029B55CCD}">
      <dgm:prSet custT="1"/>
      <dgm:spPr/>
      <dgm:t>
        <a:bodyPr/>
        <a:lstStyle/>
        <a:p>
          <a:pPr algn="ctr" rtl="0"/>
          <a:r>
            <a:rPr lang="en-US" sz="2400" b="1" dirty="0" smtClean="0"/>
            <a:t>50% </a:t>
          </a:r>
          <a:r>
            <a:rPr lang="en-US" sz="2400" dirty="0" smtClean="0"/>
            <a:t>of the restaurants are fast-food establishments.</a:t>
          </a:r>
          <a:endParaRPr lang="en-US" sz="2400" dirty="0"/>
        </a:p>
      </dgm:t>
    </dgm:pt>
    <dgm:pt modelId="{30537F54-1172-4306-BF49-C773D5C96701}" type="parTrans" cxnId="{80E8E39E-C995-48B8-84BD-5DA909ACF78C}">
      <dgm:prSet/>
      <dgm:spPr/>
      <dgm:t>
        <a:bodyPr/>
        <a:lstStyle/>
        <a:p>
          <a:endParaRPr lang="en-US"/>
        </a:p>
      </dgm:t>
    </dgm:pt>
    <dgm:pt modelId="{9230599E-8A31-46D2-9C87-F1CE46EE2B6D}" type="sibTrans" cxnId="{80E8E39E-C995-48B8-84BD-5DA909ACF78C}">
      <dgm:prSet/>
      <dgm:spPr/>
      <dgm:t>
        <a:bodyPr/>
        <a:lstStyle/>
        <a:p>
          <a:endParaRPr lang="en-US"/>
        </a:p>
      </dgm:t>
    </dgm:pt>
    <dgm:pt modelId="{31DCA0F0-5B6F-4DF8-8F8F-04FD959F847A}">
      <dgm:prSet custT="1"/>
      <dgm:spPr/>
      <dgm:t>
        <a:bodyPr/>
        <a:lstStyle/>
        <a:p>
          <a:pPr algn="ctr" rtl="0"/>
          <a:r>
            <a:rPr lang="en-US" sz="2400" dirty="0" smtClean="0"/>
            <a:t>There are </a:t>
          </a:r>
          <a:r>
            <a:rPr lang="en-US" sz="2400" b="1" dirty="0" smtClean="0"/>
            <a:t>4 </a:t>
          </a:r>
          <a:r>
            <a:rPr lang="en-US" sz="2400" dirty="0" smtClean="0"/>
            <a:t>recreational facilities.</a:t>
          </a:r>
          <a:endParaRPr lang="en-US" sz="2400" dirty="0"/>
        </a:p>
      </dgm:t>
    </dgm:pt>
    <dgm:pt modelId="{70F55097-77B1-47D7-AE90-BC66EFA87BD7}" type="parTrans" cxnId="{961B2CB5-7E29-43A7-8C19-6383D33845C6}">
      <dgm:prSet/>
      <dgm:spPr/>
      <dgm:t>
        <a:bodyPr/>
        <a:lstStyle/>
        <a:p>
          <a:endParaRPr lang="en-US"/>
        </a:p>
      </dgm:t>
    </dgm:pt>
    <dgm:pt modelId="{BF22370B-5FD5-4AC0-B5E3-F598DE1172D1}" type="sibTrans" cxnId="{961B2CB5-7E29-43A7-8C19-6383D33845C6}">
      <dgm:prSet/>
      <dgm:spPr/>
      <dgm:t>
        <a:bodyPr/>
        <a:lstStyle/>
        <a:p>
          <a:endParaRPr lang="en-US"/>
        </a:p>
      </dgm:t>
    </dgm:pt>
    <dgm:pt modelId="{CFD73388-1AB7-4E57-A800-47B378306D15}">
      <dgm:prSet custT="1"/>
      <dgm:spPr/>
      <dgm:t>
        <a:bodyPr/>
        <a:lstStyle/>
        <a:p>
          <a:pPr algn="ctr" rtl="0"/>
          <a:r>
            <a:rPr lang="en-US" sz="2400" b="1" dirty="0" smtClean="0"/>
            <a:t>9% </a:t>
          </a:r>
          <a:r>
            <a:rPr lang="en-US" sz="2400" dirty="0" smtClean="0"/>
            <a:t>of the population lives within half a mile of a park</a:t>
          </a:r>
          <a:r>
            <a:rPr lang="en-US" sz="1300" dirty="0" smtClean="0"/>
            <a:t>.</a:t>
          </a:r>
          <a:endParaRPr lang="en-US" sz="1300" dirty="0"/>
        </a:p>
      </dgm:t>
    </dgm:pt>
    <dgm:pt modelId="{9AB66408-3D72-4BB0-8E14-4DFAC0E5D357}" type="parTrans" cxnId="{FF961C5F-6BC9-44C5-87E6-6C4CC0B6D6F4}">
      <dgm:prSet/>
      <dgm:spPr/>
      <dgm:t>
        <a:bodyPr/>
        <a:lstStyle/>
        <a:p>
          <a:endParaRPr lang="en-US"/>
        </a:p>
      </dgm:t>
    </dgm:pt>
    <dgm:pt modelId="{369BB40F-A4E8-4537-BFFF-4AC46DA16708}" type="sibTrans" cxnId="{FF961C5F-6BC9-44C5-87E6-6C4CC0B6D6F4}">
      <dgm:prSet/>
      <dgm:spPr/>
      <dgm:t>
        <a:bodyPr/>
        <a:lstStyle/>
        <a:p>
          <a:endParaRPr lang="en-US"/>
        </a:p>
      </dgm:t>
    </dgm:pt>
    <dgm:pt modelId="{94DF0CE1-95A9-43FF-8423-CB1B86FEA4B1}" type="pres">
      <dgm:prSet presAssocID="{225E53A1-77EA-4900-8A5E-EE49653FF3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923D3-BE45-4238-B496-951CC4ED7384}" type="pres">
      <dgm:prSet presAssocID="{D783EB69-C1FB-4D73-964F-9649E62F1E06}" presName="parentText" presStyleLbl="node1" presStyleIdx="0" presStyleCnt="4" custScaleY="169891" custLinFactY="-30293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D764A-ABC3-4B0A-AC47-C7EC17AD507D}" type="pres">
      <dgm:prSet presAssocID="{76D485DF-4D92-4CFE-B296-565748BED0F4}" presName="spacer" presStyleCnt="0"/>
      <dgm:spPr/>
    </dgm:pt>
    <dgm:pt modelId="{EEDBF812-865E-455D-83E0-1816281073B1}" type="pres">
      <dgm:prSet presAssocID="{D2230280-B18F-4831-B8DD-633029B55CCD}" presName="parentText" presStyleLbl="node1" presStyleIdx="1" presStyleCnt="4" custScaleY="155570" custLinFactY="-135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FC476-845F-46D4-B664-A3C60AEE2FC5}" type="pres">
      <dgm:prSet presAssocID="{9230599E-8A31-46D2-9C87-F1CE46EE2B6D}" presName="spacer" presStyleCnt="0"/>
      <dgm:spPr/>
    </dgm:pt>
    <dgm:pt modelId="{5B08C5DC-3FA0-49B3-953C-285CAB3070BC}" type="pres">
      <dgm:prSet presAssocID="{31DCA0F0-5B6F-4DF8-8F8F-04FD959F847A}" presName="parentText" presStyleLbl="node1" presStyleIdx="2" presStyleCnt="4" custScaleY="152844" custLinFactY="-267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BA6C4-8FE6-4DA9-871E-E9BE24BB70E8}" type="pres">
      <dgm:prSet presAssocID="{BF22370B-5FD5-4AC0-B5E3-F598DE1172D1}" presName="spacer" presStyleCnt="0"/>
      <dgm:spPr/>
    </dgm:pt>
    <dgm:pt modelId="{7D37A0B0-2AF1-4BBB-A392-521047CBA2DC}" type="pres">
      <dgm:prSet presAssocID="{CFD73388-1AB7-4E57-A800-47B378306D15}" presName="parentText" presStyleLbl="node1" presStyleIdx="3" presStyleCnt="4" custScaleY="165915" custLinFactY="-22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4B766-056C-42FE-A349-07C511D13D91}" type="presOf" srcId="{D783EB69-C1FB-4D73-964F-9649E62F1E06}" destId="{C0D923D3-BE45-4238-B496-951CC4ED7384}" srcOrd="0" destOrd="0" presId="urn:microsoft.com/office/officeart/2005/8/layout/vList2"/>
    <dgm:cxn modelId="{35C296D4-017A-4C74-9C72-DF1E339C985F}" srcId="{225E53A1-77EA-4900-8A5E-EE49653FF3B8}" destId="{D783EB69-C1FB-4D73-964F-9649E62F1E06}" srcOrd="0" destOrd="0" parTransId="{3EE7BC7E-8E54-432B-998B-F286A819D211}" sibTransId="{76D485DF-4D92-4CFE-B296-565748BED0F4}"/>
    <dgm:cxn modelId="{56B6BC66-533D-49D6-8FAE-1E581995FCCD}" type="presOf" srcId="{31DCA0F0-5B6F-4DF8-8F8F-04FD959F847A}" destId="{5B08C5DC-3FA0-49B3-953C-285CAB3070BC}" srcOrd="0" destOrd="0" presId="urn:microsoft.com/office/officeart/2005/8/layout/vList2"/>
    <dgm:cxn modelId="{F2548D45-B3D1-4AE2-8E84-3C1DA045C345}" type="presOf" srcId="{D2230280-B18F-4831-B8DD-633029B55CCD}" destId="{EEDBF812-865E-455D-83E0-1816281073B1}" srcOrd="0" destOrd="0" presId="urn:microsoft.com/office/officeart/2005/8/layout/vList2"/>
    <dgm:cxn modelId="{961B2CB5-7E29-43A7-8C19-6383D33845C6}" srcId="{225E53A1-77EA-4900-8A5E-EE49653FF3B8}" destId="{31DCA0F0-5B6F-4DF8-8F8F-04FD959F847A}" srcOrd="2" destOrd="0" parTransId="{70F55097-77B1-47D7-AE90-BC66EFA87BD7}" sibTransId="{BF22370B-5FD5-4AC0-B5E3-F598DE1172D1}"/>
    <dgm:cxn modelId="{80E8E39E-C995-48B8-84BD-5DA909ACF78C}" srcId="{225E53A1-77EA-4900-8A5E-EE49653FF3B8}" destId="{D2230280-B18F-4831-B8DD-633029B55CCD}" srcOrd="1" destOrd="0" parTransId="{30537F54-1172-4306-BF49-C773D5C96701}" sibTransId="{9230599E-8A31-46D2-9C87-F1CE46EE2B6D}"/>
    <dgm:cxn modelId="{FF961C5F-6BC9-44C5-87E6-6C4CC0B6D6F4}" srcId="{225E53A1-77EA-4900-8A5E-EE49653FF3B8}" destId="{CFD73388-1AB7-4E57-A800-47B378306D15}" srcOrd="3" destOrd="0" parTransId="{9AB66408-3D72-4BB0-8E14-4DFAC0E5D357}" sibTransId="{369BB40F-A4E8-4537-BFFF-4AC46DA16708}"/>
    <dgm:cxn modelId="{D98B7F58-611C-4865-BDE6-E19A3DF3D5A6}" type="presOf" srcId="{225E53A1-77EA-4900-8A5E-EE49653FF3B8}" destId="{94DF0CE1-95A9-43FF-8423-CB1B86FEA4B1}" srcOrd="0" destOrd="0" presId="urn:microsoft.com/office/officeart/2005/8/layout/vList2"/>
    <dgm:cxn modelId="{AEC2AEA0-3890-4D2F-8D9D-F7E4C19952EF}" type="presOf" srcId="{CFD73388-1AB7-4E57-A800-47B378306D15}" destId="{7D37A0B0-2AF1-4BBB-A392-521047CBA2DC}" srcOrd="0" destOrd="0" presId="urn:microsoft.com/office/officeart/2005/8/layout/vList2"/>
    <dgm:cxn modelId="{9206B9CA-2A6A-4349-9AF1-8F7FC95FCB33}" type="presParOf" srcId="{94DF0CE1-95A9-43FF-8423-CB1B86FEA4B1}" destId="{C0D923D3-BE45-4238-B496-951CC4ED7384}" srcOrd="0" destOrd="0" presId="urn:microsoft.com/office/officeart/2005/8/layout/vList2"/>
    <dgm:cxn modelId="{97FAB841-37B5-4B9A-81A6-9ECE596401B1}" type="presParOf" srcId="{94DF0CE1-95A9-43FF-8423-CB1B86FEA4B1}" destId="{889D764A-ABC3-4B0A-AC47-C7EC17AD507D}" srcOrd="1" destOrd="0" presId="urn:microsoft.com/office/officeart/2005/8/layout/vList2"/>
    <dgm:cxn modelId="{F86D1A4C-23DB-4E4B-83D0-3B98B3E59CEC}" type="presParOf" srcId="{94DF0CE1-95A9-43FF-8423-CB1B86FEA4B1}" destId="{EEDBF812-865E-455D-83E0-1816281073B1}" srcOrd="2" destOrd="0" presId="urn:microsoft.com/office/officeart/2005/8/layout/vList2"/>
    <dgm:cxn modelId="{D1DBB007-4F7A-43F8-B635-05CFFFB94BE2}" type="presParOf" srcId="{94DF0CE1-95A9-43FF-8423-CB1B86FEA4B1}" destId="{EDBFC476-845F-46D4-B664-A3C60AEE2FC5}" srcOrd="3" destOrd="0" presId="urn:microsoft.com/office/officeart/2005/8/layout/vList2"/>
    <dgm:cxn modelId="{A5B139F2-291E-4300-A3D8-EAB1AC5198CC}" type="presParOf" srcId="{94DF0CE1-95A9-43FF-8423-CB1B86FEA4B1}" destId="{5B08C5DC-3FA0-49B3-953C-285CAB3070BC}" srcOrd="4" destOrd="0" presId="urn:microsoft.com/office/officeart/2005/8/layout/vList2"/>
    <dgm:cxn modelId="{9152D724-2203-4837-9ED9-F7D8661CB04C}" type="presParOf" srcId="{94DF0CE1-95A9-43FF-8423-CB1B86FEA4B1}" destId="{019BA6C4-8FE6-4DA9-871E-E9BE24BB70E8}" srcOrd="5" destOrd="0" presId="urn:microsoft.com/office/officeart/2005/8/layout/vList2"/>
    <dgm:cxn modelId="{7FC8580B-DCC9-4AF5-8438-7A76355A451F}" type="presParOf" srcId="{94DF0CE1-95A9-43FF-8423-CB1B86FEA4B1}" destId="{7D37A0B0-2AF1-4BBB-A392-521047CBA2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FD7C2-19C3-4E2D-B8CA-0146D91BEE97}">
      <dsp:nvSpPr>
        <dsp:cNvPr id="0" name=""/>
        <dsp:cNvSpPr/>
      </dsp:nvSpPr>
      <dsp:spPr>
        <a:xfrm>
          <a:off x="3608" y="641388"/>
          <a:ext cx="2170017" cy="8064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Mold</a:t>
          </a:r>
          <a:endParaRPr lang="en-US" sz="2800" kern="1200"/>
        </a:p>
      </dsp:txBody>
      <dsp:txXfrm>
        <a:off x="3608" y="641388"/>
        <a:ext cx="2170017" cy="806400"/>
      </dsp:txXfrm>
    </dsp:sp>
    <dsp:sp modelId="{77D5A19C-4D0B-4E87-9E55-38E79AEACBD8}">
      <dsp:nvSpPr>
        <dsp:cNvPr id="0" name=""/>
        <dsp:cNvSpPr/>
      </dsp:nvSpPr>
      <dsp:spPr>
        <a:xfrm>
          <a:off x="3608" y="1447788"/>
          <a:ext cx="2170017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956D0-2518-4F16-950A-EB0DBA2B3560}">
      <dsp:nvSpPr>
        <dsp:cNvPr id="0" name=""/>
        <dsp:cNvSpPr/>
      </dsp:nvSpPr>
      <dsp:spPr>
        <a:xfrm>
          <a:off x="2477429" y="641388"/>
          <a:ext cx="2170017" cy="8064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Cockroaches</a:t>
          </a:r>
          <a:endParaRPr lang="en-US" sz="2800" kern="1200" dirty="0"/>
        </a:p>
      </dsp:txBody>
      <dsp:txXfrm>
        <a:off x="2477429" y="641388"/>
        <a:ext cx="2170017" cy="806400"/>
      </dsp:txXfrm>
    </dsp:sp>
    <dsp:sp modelId="{F0985E83-C73D-4006-8DBB-9AA70CBCECF6}">
      <dsp:nvSpPr>
        <dsp:cNvPr id="0" name=""/>
        <dsp:cNvSpPr/>
      </dsp:nvSpPr>
      <dsp:spPr>
        <a:xfrm>
          <a:off x="2477429" y="1447788"/>
          <a:ext cx="2170017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992AC-9646-4A00-A27B-AD01BDEF2B32}">
      <dsp:nvSpPr>
        <dsp:cNvPr id="0" name=""/>
        <dsp:cNvSpPr/>
      </dsp:nvSpPr>
      <dsp:spPr>
        <a:xfrm>
          <a:off x="4951249" y="641388"/>
          <a:ext cx="2170017" cy="8064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Dust Mites</a:t>
          </a:r>
          <a:endParaRPr lang="en-US" sz="2800" kern="1200" dirty="0"/>
        </a:p>
      </dsp:txBody>
      <dsp:txXfrm>
        <a:off x="4951249" y="641388"/>
        <a:ext cx="2170017" cy="806400"/>
      </dsp:txXfrm>
    </dsp:sp>
    <dsp:sp modelId="{3AE36A45-B70B-4A8E-ADCE-ED9DC9394F3C}">
      <dsp:nvSpPr>
        <dsp:cNvPr id="0" name=""/>
        <dsp:cNvSpPr/>
      </dsp:nvSpPr>
      <dsp:spPr>
        <a:xfrm>
          <a:off x="4951249" y="1447788"/>
          <a:ext cx="2170017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8D375-4250-48F1-82D8-35F67EB5441E}">
      <dsp:nvSpPr>
        <dsp:cNvPr id="0" name=""/>
        <dsp:cNvSpPr/>
      </dsp:nvSpPr>
      <dsp:spPr>
        <a:xfrm>
          <a:off x="7425069" y="641388"/>
          <a:ext cx="2170017" cy="8064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Smoking</a:t>
          </a:r>
          <a:endParaRPr lang="en-US" sz="2800" kern="1200" dirty="0"/>
        </a:p>
      </dsp:txBody>
      <dsp:txXfrm>
        <a:off x="7425069" y="641388"/>
        <a:ext cx="2170017" cy="806400"/>
      </dsp:txXfrm>
    </dsp:sp>
    <dsp:sp modelId="{683D9903-047F-473D-A1D1-EC81B06598A9}">
      <dsp:nvSpPr>
        <dsp:cNvPr id="0" name=""/>
        <dsp:cNvSpPr/>
      </dsp:nvSpPr>
      <dsp:spPr>
        <a:xfrm>
          <a:off x="7425069" y="1447788"/>
          <a:ext cx="2170017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923D3-BE45-4238-B496-951CC4ED7384}">
      <dsp:nvSpPr>
        <dsp:cNvPr id="0" name=""/>
        <dsp:cNvSpPr/>
      </dsp:nvSpPr>
      <dsp:spPr>
        <a:xfrm>
          <a:off x="0" y="0"/>
          <a:ext cx="9598696" cy="930255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9% </a:t>
          </a:r>
          <a:r>
            <a:rPr lang="en-US" sz="2400" kern="1200" dirty="0" smtClean="0"/>
            <a:t>of the population are low-income.</a:t>
          </a:r>
          <a:endParaRPr lang="en-US" sz="2400" kern="1200" dirty="0"/>
        </a:p>
      </dsp:txBody>
      <dsp:txXfrm>
        <a:off x="45411" y="45411"/>
        <a:ext cx="9507874" cy="839433"/>
      </dsp:txXfrm>
    </dsp:sp>
    <dsp:sp modelId="{EEDBF812-865E-455D-83E0-1816281073B1}">
      <dsp:nvSpPr>
        <dsp:cNvPr id="0" name=""/>
        <dsp:cNvSpPr/>
      </dsp:nvSpPr>
      <dsp:spPr>
        <a:xfrm>
          <a:off x="0" y="864785"/>
          <a:ext cx="9598696" cy="851839"/>
        </a:xfrm>
        <a:prstGeom prst="roundRect">
          <a:avLst/>
        </a:prstGeom>
        <a:solidFill>
          <a:schemeClr val="accent6">
            <a:shade val="50000"/>
            <a:hueOff val="163506"/>
            <a:satOff val="-16300"/>
            <a:lumOff val="248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50% </a:t>
          </a:r>
          <a:r>
            <a:rPr lang="en-US" sz="2400" kern="1200" dirty="0" smtClean="0"/>
            <a:t>of the restaurants are fast-food establishments.</a:t>
          </a:r>
          <a:endParaRPr lang="en-US" sz="2400" kern="1200" dirty="0"/>
        </a:p>
      </dsp:txBody>
      <dsp:txXfrm>
        <a:off x="41583" y="906368"/>
        <a:ext cx="9515530" cy="768673"/>
      </dsp:txXfrm>
    </dsp:sp>
    <dsp:sp modelId="{5B08C5DC-3FA0-49B3-953C-285CAB3070BC}">
      <dsp:nvSpPr>
        <dsp:cNvPr id="0" name=""/>
        <dsp:cNvSpPr/>
      </dsp:nvSpPr>
      <dsp:spPr>
        <a:xfrm>
          <a:off x="0" y="1681967"/>
          <a:ext cx="9598696" cy="836912"/>
        </a:xfrm>
        <a:prstGeom prst="roundRect">
          <a:avLst/>
        </a:prstGeom>
        <a:solidFill>
          <a:schemeClr val="accent6">
            <a:shade val="50000"/>
            <a:hueOff val="327012"/>
            <a:satOff val="-32600"/>
            <a:lumOff val="497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There are </a:t>
          </a:r>
          <a:r>
            <a:rPr lang="en-US" sz="2400" b="1" kern="1200" dirty="0" smtClean="0"/>
            <a:t>4 </a:t>
          </a:r>
          <a:r>
            <a:rPr lang="en-US" sz="2400" kern="1200" dirty="0" smtClean="0"/>
            <a:t>recreational facilities.</a:t>
          </a:r>
          <a:endParaRPr lang="en-US" sz="2400" kern="1200" dirty="0"/>
        </a:p>
      </dsp:txBody>
      <dsp:txXfrm>
        <a:off x="40855" y="1722822"/>
        <a:ext cx="9516986" cy="755202"/>
      </dsp:txXfrm>
    </dsp:sp>
    <dsp:sp modelId="{7D37A0B0-2AF1-4BBB-A392-521047CBA2DC}">
      <dsp:nvSpPr>
        <dsp:cNvPr id="0" name=""/>
        <dsp:cNvSpPr/>
      </dsp:nvSpPr>
      <dsp:spPr>
        <a:xfrm>
          <a:off x="0" y="2579087"/>
          <a:ext cx="9598696" cy="908484"/>
        </a:xfrm>
        <a:prstGeom prst="roundRect">
          <a:avLst/>
        </a:prstGeom>
        <a:solidFill>
          <a:schemeClr val="accent6">
            <a:shade val="50000"/>
            <a:hueOff val="163506"/>
            <a:satOff val="-16300"/>
            <a:lumOff val="248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9% </a:t>
          </a:r>
          <a:r>
            <a:rPr lang="en-US" sz="2400" kern="1200" dirty="0" smtClean="0"/>
            <a:t>of the population lives within half a mile of a park</a:t>
          </a:r>
          <a:r>
            <a:rPr lang="en-US" sz="1300" kern="1200" dirty="0" smtClean="0"/>
            <a:t>.</a:t>
          </a:r>
          <a:endParaRPr lang="en-US" sz="1300" kern="1200" dirty="0"/>
        </a:p>
      </dsp:txBody>
      <dsp:txXfrm>
        <a:off x="44349" y="2623436"/>
        <a:ext cx="9509998" cy="81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4/21/2015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4/21/2015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3247162" cy="7451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47012" y="5105399"/>
            <a:ext cx="1031375" cy="211663"/>
          </a:xfrm>
        </p:spPr>
        <p:txBody>
          <a:bodyPr/>
          <a:lstStyle>
            <a:lvl1pPr>
              <a:defRPr sz="1400"/>
            </a:lvl1pPr>
          </a:lstStyle>
          <a:p>
            <a:fld id="{8E36636D-D922-432D-A958-524484B5923D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0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3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4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0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5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6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1412" y="2209800"/>
            <a:ext cx="9659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982133"/>
            <a:ext cx="9752349" cy="10752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362200"/>
            <a:ext cx="9752348" cy="3513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65212" y="2209800"/>
            <a:ext cx="97354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685800"/>
            <a:ext cx="9908566" cy="13038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2" y="2590800"/>
            <a:ext cx="4876800" cy="331012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933" y="2590800"/>
            <a:ext cx="4963876" cy="331012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2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2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8E36636D-D922-432D-A958-524484B5923D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4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36636D-D922-432D-A958-524484B5923D}" type="datetimeFigureOut">
              <a:rPr lang="en-US" smtClean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2" y="1524000"/>
            <a:ext cx="7543800" cy="2133600"/>
          </a:xfrm>
        </p:spPr>
        <p:txBody>
          <a:bodyPr/>
          <a:lstStyle/>
          <a:p>
            <a:r>
              <a:rPr lang="en-US" sz="3500" b="1" dirty="0" smtClean="0"/>
              <a:t>Factors That Trigger Asthma in </a:t>
            </a:r>
            <a:br>
              <a:rPr lang="en-US" sz="3500" b="1" dirty="0" smtClean="0"/>
            </a:br>
            <a:r>
              <a:rPr lang="en-US" sz="3500" b="1" dirty="0" smtClean="0"/>
              <a:t>African-American Children in </a:t>
            </a:r>
            <a:br>
              <a:rPr lang="en-US" sz="3500" b="1" dirty="0" smtClean="0"/>
            </a:br>
            <a:r>
              <a:rPr lang="en-US" sz="3500" b="1" dirty="0" smtClean="0"/>
              <a:t>Low-Income</a:t>
            </a:r>
            <a:br>
              <a:rPr lang="en-US" sz="3500" b="1" dirty="0" smtClean="0"/>
            </a:br>
            <a:r>
              <a:rPr lang="en-US" sz="3500" b="1" dirty="0" smtClean="0"/>
              <a:t>Communities in Fort Valley, GA</a:t>
            </a:r>
            <a:endParaRPr lang="en-US" sz="3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1612" y="3810000"/>
            <a:ext cx="6813894" cy="1600203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1800" dirty="0" smtClean="0"/>
              <a:t>Jasmine Williams</a:t>
            </a:r>
          </a:p>
          <a:p>
            <a:pPr algn="r"/>
            <a:r>
              <a:rPr lang="en-US" sz="1800" dirty="0" smtClean="0"/>
              <a:t>Saul Mofya, DVM</a:t>
            </a:r>
          </a:p>
          <a:p>
            <a:pPr algn="r"/>
            <a:r>
              <a:rPr lang="en-US" sz="1800" dirty="0" smtClean="0"/>
              <a:t>Fort Valley State University</a:t>
            </a:r>
          </a:p>
          <a:p>
            <a:pPr algn="r"/>
            <a:r>
              <a:rPr lang="en-US" sz="1800" smtClean="0"/>
              <a:t>April 24, </a:t>
            </a:r>
            <a:r>
              <a:rPr lang="en-US" sz="1800" dirty="0" smtClean="0"/>
              <a:t>2015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Obesity</a:t>
            </a:r>
            <a:endParaRPr lang="en-US" b="1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385004"/>
              </p:ext>
            </p:extLst>
          </p:nvPr>
        </p:nvGraphicFramePr>
        <p:xfrm>
          <a:off x="1295065" y="2438400"/>
          <a:ext cx="9598696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7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787" y="1490132"/>
            <a:ext cx="9598696" cy="1066800"/>
          </a:xfrm>
        </p:spPr>
        <p:txBody>
          <a:bodyPr/>
          <a:lstStyle/>
          <a:p>
            <a:r>
              <a:rPr lang="en-US" b="1" dirty="0" smtClean="0"/>
              <a:t>Environmental Factors</a:t>
            </a:r>
            <a:endParaRPr lang="en-US" b="1" dirty="0"/>
          </a:p>
        </p:txBody>
      </p:sp>
      <p:pic>
        <p:nvPicPr>
          <p:cNvPr id="2050" name="Picture 2" descr="Fort Valley, Georgia average temper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2514600"/>
            <a:ext cx="5029200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514600"/>
            <a:ext cx="46482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3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371600"/>
            <a:ext cx="9598696" cy="762000"/>
          </a:xfrm>
        </p:spPr>
        <p:txBody>
          <a:bodyPr/>
          <a:lstStyle/>
          <a:p>
            <a:r>
              <a:rPr lang="en-US" b="1" dirty="0" smtClean="0"/>
              <a:t>Rate of Asthma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2362200"/>
            <a:ext cx="81534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5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 smtClean="0"/>
              <a:t>Poverty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Obesity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Lack of Education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Environmental Factors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77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762000"/>
            <a:ext cx="9598696" cy="999067"/>
          </a:xfrm>
        </p:spPr>
        <p:txBody>
          <a:bodyPr/>
          <a:lstStyle/>
          <a:p>
            <a:r>
              <a:rPr lang="en-US" b="1" dirty="0" smtClean="0"/>
              <a:t>Break the Cycle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84212" y="1905000"/>
            <a:ext cx="2743200" cy="209663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Risk Factors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Limited Healthcare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Limited </a:t>
            </a:r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Educational Services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427412" y="2932564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05820" y="1905000"/>
            <a:ext cx="2907792" cy="2286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Personal Characteristics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Limited 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Limited Employment Options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Limited Income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Limited Health Literacy</a:t>
            </a:r>
          </a:p>
          <a:p>
            <a:pPr algn="ctr"/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>
            <a:off x="7313612" y="3053902"/>
            <a:ext cx="1066799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0410" y="1905000"/>
            <a:ext cx="2971802" cy="186803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Risk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Housing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Hazards</a:t>
            </a:r>
          </a:p>
        </p:txBody>
      </p:sp>
      <p:sp>
        <p:nvSpPr>
          <p:cNvPr id="8" name="Down Arrow 7"/>
          <p:cNvSpPr/>
          <p:nvPr/>
        </p:nvSpPr>
        <p:spPr>
          <a:xfrm>
            <a:off x="9623995" y="3793818"/>
            <a:ext cx="484632" cy="6858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04213" y="4479618"/>
            <a:ext cx="3048000" cy="19127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Homes in Disrepair</a:t>
            </a:r>
            <a:endParaRPr lang="en-US" sz="1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Access to 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Access to Healthy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Green/Recreational Space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466012" y="5561682"/>
            <a:ext cx="838200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9412" y="4687436"/>
            <a:ext cx="3276599" cy="16371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Risk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Facilities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Nutrition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Toxicant </a:t>
            </a: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275012" y="5561682"/>
            <a:ext cx="914400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6612" y="4652667"/>
            <a:ext cx="2438400" cy="160853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Asthma &amp;Allergies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889696" y="4007274"/>
            <a:ext cx="484632" cy="680162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17812" y="4191000"/>
            <a:ext cx="56387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Cycle of Environmental Health Disparities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Outlook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743200"/>
            <a:ext cx="9752348" cy="3124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/>
              <a:t>Creating a dialogue/ workshop with community leaders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/>
              <a:t>Creating a dialogue/ workshop with medical and care providers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/>
              <a:t>Public awareness in schools, and communities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/>
              <a:t>Families actively seek services and engage in programs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1447800"/>
            <a:ext cx="9598696" cy="914400"/>
          </a:xfrm>
        </p:spPr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064" y="2556932"/>
            <a:ext cx="9598696" cy="3615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Asthma is a leading chronic disease affecting </a:t>
            </a:r>
            <a:r>
              <a:rPr lang="en-US" sz="2800" b="1" dirty="0" smtClean="0"/>
              <a:t>children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6.8million children are affected </a:t>
            </a:r>
            <a:r>
              <a:rPr lang="en-US" sz="2400" dirty="0" smtClean="0"/>
              <a:t>in the United States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</a:t>
            </a:r>
            <a:r>
              <a:rPr lang="en-US" sz="2400" dirty="0" smtClean="0"/>
              <a:t>ccurs </a:t>
            </a:r>
            <a:r>
              <a:rPr lang="en-US" sz="2400" dirty="0"/>
              <a:t>in 3 out of 5 children and </a:t>
            </a:r>
            <a:r>
              <a:rPr lang="en-US" sz="2400" dirty="0" smtClean="0"/>
              <a:t>steadily increasing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African-Americans </a:t>
            </a:r>
            <a:r>
              <a:rPr lang="en-US" sz="2400" dirty="0"/>
              <a:t>have more severe symptoms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800" b="1" dirty="0" smtClean="0"/>
              <a:t>Health </a:t>
            </a:r>
            <a:r>
              <a:rPr lang="en-US" b="1" dirty="0" smtClean="0"/>
              <a:t>D</a:t>
            </a:r>
            <a:r>
              <a:rPr lang="en-US" sz="2800" b="1" dirty="0" smtClean="0"/>
              <a:t>isparities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Poverty, Lack of Education, Obesity, Poor Housing, and Environmental Factors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1337732"/>
            <a:ext cx="9598696" cy="1219200"/>
          </a:xfrm>
        </p:spPr>
        <p:txBody>
          <a:bodyPr/>
          <a:lstStyle/>
          <a:p>
            <a:r>
              <a:rPr lang="en-US" b="1" dirty="0" smtClean="0"/>
              <a:t>Research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581" y="2971800"/>
            <a:ext cx="9598696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What are the factors that trigger asthma in African-American children in low-income communities in Fort Valley, GA?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062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1253065"/>
            <a:ext cx="9598696" cy="1303867"/>
          </a:xfrm>
        </p:spPr>
        <p:txBody>
          <a:bodyPr/>
          <a:lstStyle/>
          <a:p>
            <a:r>
              <a:rPr lang="en-US" b="1" dirty="0" smtClean="0"/>
              <a:t>Research Objective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667000"/>
            <a:ext cx="9752348" cy="351366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To </a:t>
            </a:r>
            <a:r>
              <a:rPr lang="en-US" sz="3000" dirty="0"/>
              <a:t>determine </a:t>
            </a:r>
            <a:r>
              <a:rPr lang="en-US" sz="3000" dirty="0" smtClean="0"/>
              <a:t>what factors </a:t>
            </a:r>
            <a:r>
              <a:rPr lang="en-US" sz="3000" dirty="0"/>
              <a:t>trigger asthma</a:t>
            </a:r>
            <a:r>
              <a:rPr lang="en-US" sz="30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000" dirty="0"/>
              <a:t>To </a:t>
            </a:r>
            <a:r>
              <a:rPr lang="en-US" sz="3000" dirty="0" smtClean="0"/>
              <a:t>break </a:t>
            </a:r>
            <a:r>
              <a:rPr lang="en-US" sz="3000" dirty="0"/>
              <a:t>the cycle of </a:t>
            </a:r>
            <a:r>
              <a:rPr lang="en-US" sz="3000" dirty="0" smtClean="0"/>
              <a:t>health disparities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000" dirty="0"/>
              <a:t>To come up with guidelines that will help medical </a:t>
            </a:r>
            <a:r>
              <a:rPr lang="en-US" sz="3000" dirty="0" smtClean="0"/>
              <a:t>and </a:t>
            </a:r>
            <a:r>
              <a:rPr lang="en-US" sz="3000" dirty="0"/>
              <a:t>public </a:t>
            </a:r>
            <a:r>
              <a:rPr lang="en-US" sz="3000" dirty="0" smtClean="0"/>
              <a:t>health professionals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5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5064" y="1143000"/>
            <a:ext cx="9598696" cy="1066800"/>
          </a:xfrm>
        </p:spPr>
        <p:txBody>
          <a:bodyPr/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5064" y="2286000"/>
            <a:ext cx="10057148" cy="3657600"/>
          </a:xfrm>
        </p:spPr>
        <p:txBody>
          <a:bodyPr>
            <a:normAutofit fontScale="85000" lnSpcReduction="20000"/>
          </a:bodyPr>
          <a:lstStyle/>
          <a:p>
            <a:pPr marL="457063" lvl="1" indent="0">
              <a:buNone/>
            </a:pPr>
            <a:r>
              <a:rPr lang="en-US" sz="3300" b="1" dirty="0"/>
              <a:t>O</a:t>
            </a:r>
            <a:r>
              <a:rPr lang="en-US" sz="3300" b="1" dirty="0" smtClean="0"/>
              <a:t>nline </a:t>
            </a:r>
            <a:r>
              <a:rPr lang="en-US" sz="3300" b="1" dirty="0"/>
              <a:t>D</a:t>
            </a:r>
            <a:r>
              <a:rPr lang="en-US" sz="3300" b="1" dirty="0" smtClean="0"/>
              <a:t>ata </a:t>
            </a:r>
            <a:r>
              <a:rPr lang="en-US" sz="3300" b="1" dirty="0"/>
              <a:t>B</a:t>
            </a:r>
            <a:r>
              <a:rPr lang="en-US" sz="3300" b="1" dirty="0" smtClean="0"/>
              <a:t>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 smtClean="0"/>
              <a:t>GDPH North Central Health District Peach County 2013 Health Status Report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 smtClean="0"/>
              <a:t>The city-data of Fort Valley, GA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 smtClean="0"/>
              <a:t>NBC news lists worst, best cities for air quality</a:t>
            </a:r>
          </a:p>
          <a:p>
            <a:pPr marL="457063" lvl="1" indent="0">
              <a:buNone/>
            </a:pPr>
            <a:r>
              <a:rPr lang="en-US" sz="3300" b="1" dirty="0" smtClean="0"/>
              <a:t>Face-to-Face Interview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 smtClean="0"/>
              <a:t>Housing Authority Assistant Director</a:t>
            </a:r>
            <a:endParaRPr lang="en-US" sz="3300" dirty="0"/>
          </a:p>
          <a:p>
            <a:pPr marL="457063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Race Demographics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2438400"/>
            <a:ext cx="4876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Black </a:t>
            </a:r>
            <a:r>
              <a:rPr lang="en-US" dirty="0"/>
              <a:t>alone - </a:t>
            </a:r>
            <a:r>
              <a:rPr lang="en-US" b="1" dirty="0"/>
              <a:t>7,963 (81.1</a:t>
            </a:r>
            <a:r>
              <a:rPr lang="en-US" b="1" dirty="0" smtClean="0"/>
              <a:t>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362200"/>
            <a:ext cx="59436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982133"/>
            <a:ext cx="9598696" cy="1303867"/>
          </a:xfrm>
        </p:spPr>
        <p:txBody>
          <a:bodyPr/>
          <a:lstStyle/>
          <a:p>
            <a:r>
              <a:rPr lang="en-US" b="1" dirty="0" smtClean="0"/>
              <a:t>Poverty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261755"/>
            <a:ext cx="9067800" cy="427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261755"/>
            <a:ext cx="5638800" cy="40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Poor Housing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167273"/>
              </p:ext>
            </p:extLst>
          </p:nvPr>
        </p:nvGraphicFramePr>
        <p:xfrm>
          <a:off x="1295064" y="2556932"/>
          <a:ext cx="95986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8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371600"/>
            <a:ext cx="9598696" cy="914400"/>
          </a:xfrm>
        </p:spPr>
        <p:txBody>
          <a:bodyPr/>
          <a:lstStyle/>
          <a:p>
            <a:r>
              <a:rPr lang="en-US" b="1" dirty="0" smtClean="0"/>
              <a:t>Lack of Education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56349"/>
              </p:ext>
            </p:extLst>
          </p:nvPr>
        </p:nvGraphicFramePr>
        <p:xfrm>
          <a:off x="3198812" y="2374232"/>
          <a:ext cx="5181600" cy="38741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34382"/>
                <a:gridCol w="1447218"/>
              </a:tblGrid>
              <a:tr h="1339727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184785" marR="1708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6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="1" spc="6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000" b="1" spc="-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="1" spc="-9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spc="-4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="1" spc="-6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</a:t>
                      </a:r>
                      <a:r>
                        <a:rPr lang="en-US" sz="2000" b="1" spc="-2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spc="-4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spc="-5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000" b="1" spc="-6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</a:t>
                      </a:r>
                      <a:r>
                        <a:rPr lang="en-US" sz="2000" b="1" spc="-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000" b="1" spc="-2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000" b="1" spc="-3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sz="2000" b="1" spc="-12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spc="-1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b="1" spc="-6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1" spc="-2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="1" spc="-8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000" b="1" spc="-1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000" b="1" spc="-2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000" b="1" spc="-3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="1" spc="-6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1985" marR="619125" algn="ctr">
                        <a:lnSpc>
                          <a:spcPct val="115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r>
                        <a:rPr lang="en-US" sz="2000" b="1" spc="-3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r>
                        <a:rPr lang="en-US" sz="2000" b="1" spc="-5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spc="1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2000" b="1" spc="-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="1" spc="-6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ool</a:t>
                      </a:r>
                      <a:r>
                        <a:rPr lang="en-US" sz="2000" b="1" spc="-6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spc="-11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spc="65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7203">
                <a:tc>
                  <a:txBody>
                    <a:bodyPr/>
                    <a:lstStyle/>
                    <a:p>
                      <a:pPr marL="137160" marR="123190" algn="ctr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n-US" sz="2400" b="1" spc="-1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spc="1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2400" b="1" spc="-2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400" b="1" spc="-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ud</a:t>
                      </a:r>
                      <a:r>
                        <a:rPr lang="en-US" sz="2400" b="1" spc="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 b="1" spc="-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400" b="1" spc="-2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2400" b="1" spc="1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spc="-3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2400" b="1" spc="-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400" b="1" spc="-3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2400" b="1" spc="-3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 b="1" spc="-2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400" b="1" spc="-3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 b="1" spc="-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2400" b="1" spc="-5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spc="-2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6860" marR="26924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6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2400" b="1" spc="-8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400" b="1" spc="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ee</a:t>
                      </a:r>
                      <a:r>
                        <a:rPr lang="en-US" sz="2400" b="1" spc="-3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b="1" spc="3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400" b="1" spc="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 b="1" spc="-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</a:t>
                      </a:r>
                      <a:r>
                        <a:rPr lang="en-US" sz="2400" b="1" spc="-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="1" spc="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2400" b="1" spc="-6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spc="-5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2400" b="1" spc="-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</a:t>
                      </a:r>
                      <a:r>
                        <a:rPr lang="en-US" sz="2400" b="1" spc="-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="1" spc="-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19939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72.2%</a:t>
                      </a:r>
                      <a:endParaRPr lang="en-US" sz="2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78">
                <a:tc>
                  <a:txBody>
                    <a:bodyPr/>
                    <a:lstStyle/>
                    <a:p>
                      <a:pPr marL="285115" marR="0" algn="ctr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r>
                        <a:rPr lang="en-US" sz="2400" b="1" spc="-2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spc="-3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2400" b="1" spc="-8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400" b="1" spc="-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400" b="1" spc="-2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400" b="1" spc="-3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sz="2400" b="1" spc="-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spc="3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400" b="1" spc="-2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marR="0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59.9%</a:t>
                      </a:r>
                      <a:endParaRPr lang="en-US" sz="2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59">
                <a:tc>
                  <a:txBody>
                    <a:bodyPr/>
                    <a:lstStyle/>
                    <a:p>
                      <a:pPr marL="589915" marR="0" algn="ctr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n-US" sz="2400" b="1" spc="-1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spc="-1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 b="1" spc="-3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lli</a:t>
                      </a:r>
                      <a:r>
                        <a:rPr lang="en-US" sz="2400" b="1" spc="-2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400" b="1" spc="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 b="1" spc="-8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400" b="1" spc="-2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400" b="1" spc="65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marR="0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21.3%</a:t>
                      </a:r>
                      <a:endParaRPr lang="en-US" sz="2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5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1C9EA2-3281-42E8-8199-7076EBA49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Custom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Factors That Trigger Asthma in  African-American Children in  Low-Income Communities in Fort Valley, GA</vt:lpstr>
      <vt:lpstr>Background</vt:lpstr>
      <vt:lpstr>Research Question</vt:lpstr>
      <vt:lpstr>Research Objective </vt:lpstr>
      <vt:lpstr>Methods</vt:lpstr>
      <vt:lpstr>Race Demographics</vt:lpstr>
      <vt:lpstr>Poverty</vt:lpstr>
      <vt:lpstr>Poor Housing</vt:lpstr>
      <vt:lpstr>Lack of Education</vt:lpstr>
      <vt:lpstr>Obesity</vt:lpstr>
      <vt:lpstr>Environmental Factors</vt:lpstr>
      <vt:lpstr>Rate of Asthma</vt:lpstr>
      <vt:lpstr>Discussion</vt:lpstr>
      <vt:lpstr>Break the Cycle</vt:lpstr>
      <vt:lpstr>Future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2015-03-24T01:12:20Z</dcterms:created>
  <dcterms:modified xsi:type="dcterms:W3CDTF">2015-04-21T15:49:09Z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